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notesMasterIdLst>
    <p:notesMasterId r:id="rId20"/>
  </p:notesMasterIdLst>
  <p:sldIdLst>
    <p:sldId id="3268" r:id="rId3"/>
    <p:sldId id="3269" r:id="rId4"/>
    <p:sldId id="305" r:id="rId5"/>
    <p:sldId id="306" r:id="rId6"/>
    <p:sldId id="307" r:id="rId7"/>
    <p:sldId id="308" r:id="rId8"/>
    <p:sldId id="260" r:id="rId9"/>
    <p:sldId id="3267" r:id="rId10"/>
    <p:sldId id="292" r:id="rId11"/>
    <p:sldId id="338" r:id="rId12"/>
    <p:sldId id="286" r:id="rId13"/>
    <p:sldId id="288" r:id="rId14"/>
    <p:sldId id="287" r:id="rId15"/>
    <p:sldId id="293" r:id="rId16"/>
    <p:sldId id="301" r:id="rId17"/>
    <p:sldId id="3270" r:id="rId18"/>
    <p:sldId id="303" r:id="rId19"/>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9F3"/>
    <a:srgbClr val="8B6442"/>
    <a:srgbClr val="F18585"/>
    <a:srgbClr val="9CEDFC"/>
    <a:srgbClr val="F0C444"/>
    <a:srgbClr val="A0D36C"/>
    <a:srgbClr val="EF5F5F"/>
    <a:srgbClr val="F2863B"/>
    <a:srgbClr val="7FC438"/>
    <a:srgbClr val="F9CA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68" autoAdjust="0"/>
    <p:restoredTop sz="94660"/>
  </p:normalViewPr>
  <p:slideViewPr>
    <p:cSldViewPr snapToGrid="0">
      <p:cViewPr varScale="1">
        <p:scale>
          <a:sx n="60" d="100"/>
          <a:sy n="60" d="100"/>
        </p:scale>
        <p:origin x="72"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B02EC-97C0-4E19-AA45-E904FCC1D11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52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10</a:t>
            </a:fld>
            <a:endParaRPr lang="zh-CN" altLang="en-US"/>
          </a:p>
        </p:txBody>
      </p:sp>
    </p:spTree>
    <p:extLst>
      <p:ext uri="{BB962C8B-B14F-4D97-AF65-F5344CB8AC3E}">
        <p14:creationId xmlns:p14="http://schemas.microsoft.com/office/powerpoint/2010/main" val="143603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16</a:t>
            </a:fld>
            <a:endParaRPr lang="zh-CN" altLang="en-US"/>
          </a:p>
        </p:txBody>
      </p:sp>
    </p:spTree>
    <p:extLst>
      <p:ext uri="{BB962C8B-B14F-4D97-AF65-F5344CB8AC3E}">
        <p14:creationId xmlns:p14="http://schemas.microsoft.com/office/powerpoint/2010/main" val="347673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2022/3/5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3878062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120" indent="0" algn="ctr">
              <a:buNone/>
              <a:defRPr>
                <a:solidFill>
                  <a:schemeClr val="tx1">
                    <a:tint val="75000"/>
                  </a:schemeClr>
                </a:solidFill>
              </a:defRPr>
            </a:lvl4pPr>
            <a:lvl5pPr marL="2437704" indent="0" algn="ctr">
              <a:buNone/>
              <a:defRPr>
                <a:solidFill>
                  <a:schemeClr val="tx1">
                    <a:tint val="75000"/>
                  </a:schemeClr>
                </a:solidFill>
              </a:defRPr>
            </a:lvl5pPr>
            <a:lvl6pPr marL="3047289" indent="0" algn="ctr">
              <a:buNone/>
              <a:defRPr>
                <a:solidFill>
                  <a:schemeClr val="tx1">
                    <a:tint val="75000"/>
                  </a:schemeClr>
                </a:solidFill>
              </a:defRPr>
            </a:lvl6pPr>
            <a:lvl7pPr marL="3656874" indent="0" algn="ctr">
              <a:buNone/>
              <a:defRPr>
                <a:solidFill>
                  <a:schemeClr val="tx1">
                    <a:tint val="75000"/>
                  </a:schemeClr>
                </a:solidFill>
              </a:defRPr>
            </a:lvl7pPr>
            <a:lvl8pPr marL="4265824" indent="0" algn="ctr">
              <a:buNone/>
              <a:defRPr>
                <a:solidFill>
                  <a:schemeClr val="tx1">
                    <a:tint val="75000"/>
                  </a:schemeClr>
                </a:solidFill>
              </a:defRPr>
            </a:lvl8pPr>
            <a:lvl9pPr marL="48754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99511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75545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7" y="2906715"/>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120" indent="0">
              <a:buNone/>
              <a:defRPr sz="1900">
                <a:solidFill>
                  <a:schemeClr val="tx1">
                    <a:tint val="75000"/>
                  </a:schemeClr>
                </a:solidFill>
              </a:defRPr>
            </a:lvl4pPr>
            <a:lvl5pPr marL="2437704" indent="0">
              <a:buNone/>
              <a:defRPr sz="1900">
                <a:solidFill>
                  <a:schemeClr val="tx1">
                    <a:tint val="75000"/>
                  </a:schemeClr>
                </a:solidFill>
              </a:defRPr>
            </a:lvl5pPr>
            <a:lvl6pPr marL="3047289" indent="0">
              <a:buNone/>
              <a:defRPr sz="1900">
                <a:solidFill>
                  <a:schemeClr val="tx1">
                    <a:tint val="75000"/>
                  </a:schemeClr>
                </a:solidFill>
              </a:defRPr>
            </a:lvl6pPr>
            <a:lvl7pPr marL="3656874" indent="0">
              <a:buNone/>
              <a:defRPr sz="1900">
                <a:solidFill>
                  <a:schemeClr val="tx1">
                    <a:tint val="75000"/>
                  </a:schemeClr>
                </a:solidFill>
              </a:defRPr>
            </a:lvl7pPr>
            <a:lvl8pPr marL="4265824" indent="0">
              <a:buNone/>
              <a:defRPr sz="1900">
                <a:solidFill>
                  <a:schemeClr val="tx1">
                    <a:tint val="75000"/>
                  </a:schemeClr>
                </a:solidFill>
              </a:defRPr>
            </a:lvl8pPr>
            <a:lvl9pPr marL="487540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022420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3"/>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316532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200" b="1"/>
            </a:lvl1pPr>
            <a:lvl2pPr marL="609585" indent="0">
              <a:buNone/>
              <a:defRPr sz="2700" b="1"/>
            </a:lvl2pPr>
            <a:lvl3pPr marL="1219170" indent="0">
              <a:buNone/>
              <a:defRPr sz="2400" b="1"/>
            </a:lvl3pPr>
            <a:lvl4pPr marL="1828120" indent="0">
              <a:buNone/>
              <a:defRPr sz="2200" b="1"/>
            </a:lvl4pPr>
            <a:lvl5pPr marL="2437704" indent="0">
              <a:buNone/>
              <a:defRPr sz="2200" b="1"/>
            </a:lvl5pPr>
            <a:lvl6pPr marL="3047289" indent="0">
              <a:buNone/>
              <a:defRPr sz="2200" b="1"/>
            </a:lvl6pPr>
            <a:lvl7pPr marL="3656874" indent="0">
              <a:buNone/>
              <a:defRPr sz="2200" b="1"/>
            </a:lvl7pPr>
            <a:lvl8pPr marL="4265824" indent="0">
              <a:buNone/>
              <a:defRPr sz="2200" b="1"/>
            </a:lvl8pPr>
            <a:lvl9pPr marL="487540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200" b="1"/>
            </a:lvl1pPr>
            <a:lvl2pPr marL="609585" indent="0">
              <a:buNone/>
              <a:defRPr sz="2700" b="1"/>
            </a:lvl2pPr>
            <a:lvl3pPr marL="1219170" indent="0">
              <a:buNone/>
              <a:defRPr sz="2400" b="1"/>
            </a:lvl3pPr>
            <a:lvl4pPr marL="1828120" indent="0">
              <a:buNone/>
              <a:defRPr sz="2200" b="1"/>
            </a:lvl4pPr>
            <a:lvl5pPr marL="2437704" indent="0">
              <a:buNone/>
              <a:defRPr sz="2200" b="1"/>
            </a:lvl5pPr>
            <a:lvl6pPr marL="3047289" indent="0">
              <a:buNone/>
              <a:defRPr sz="2200" b="1"/>
            </a:lvl6pPr>
            <a:lvl7pPr marL="3656874" indent="0">
              <a:buNone/>
              <a:defRPr sz="2200" b="1"/>
            </a:lvl7pPr>
            <a:lvl8pPr marL="4265824" indent="0">
              <a:buNone/>
              <a:defRPr sz="2200" b="1"/>
            </a:lvl8pPr>
            <a:lvl9pPr marL="487540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3/5/2022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248989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3/5/2022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1879010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377"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3/5/2022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083269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657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6"/>
            <a:ext cx="4011084" cy="4691063"/>
          </a:xfrm>
        </p:spPr>
        <p:txBody>
          <a:bodyPr/>
          <a:lstStyle>
            <a:lvl1pPr marL="0" indent="0">
              <a:buNone/>
              <a:defRPr sz="1900"/>
            </a:lvl1pPr>
            <a:lvl2pPr marL="609585" indent="0">
              <a:buNone/>
              <a:defRPr sz="1600"/>
            </a:lvl2pPr>
            <a:lvl3pPr marL="1219170" indent="0">
              <a:buNone/>
              <a:defRPr sz="1400"/>
            </a:lvl3pPr>
            <a:lvl4pPr marL="1828120" indent="0">
              <a:buNone/>
              <a:defRPr sz="1200"/>
            </a:lvl4pPr>
            <a:lvl5pPr marL="2437704" indent="0">
              <a:buNone/>
              <a:defRPr sz="1200"/>
            </a:lvl5pPr>
            <a:lvl6pPr marL="3047289" indent="0">
              <a:buNone/>
              <a:defRPr sz="1200"/>
            </a:lvl6pPr>
            <a:lvl7pPr marL="3656874" indent="0">
              <a:buNone/>
              <a:defRPr sz="1200"/>
            </a:lvl7pPr>
            <a:lvl8pPr marL="4265824" indent="0">
              <a:buNone/>
              <a:defRPr sz="1200"/>
            </a:lvl8pPr>
            <a:lvl9pPr marL="487540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1028217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585" indent="0">
              <a:buNone/>
              <a:defRPr sz="3800"/>
            </a:lvl2pPr>
            <a:lvl3pPr marL="1219170" indent="0">
              <a:buNone/>
              <a:defRPr sz="3200"/>
            </a:lvl3pPr>
            <a:lvl4pPr marL="1828120" indent="0">
              <a:buNone/>
              <a:defRPr sz="2700"/>
            </a:lvl4pPr>
            <a:lvl5pPr marL="2437704" indent="0">
              <a:buNone/>
              <a:defRPr sz="2700"/>
            </a:lvl5pPr>
            <a:lvl6pPr marL="3047289" indent="0">
              <a:buNone/>
              <a:defRPr sz="2700"/>
            </a:lvl6pPr>
            <a:lvl7pPr marL="3656874" indent="0">
              <a:buNone/>
              <a:defRPr sz="2700"/>
            </a:lvl7pPr>
            <a:lvl8pPr marL="4265824" indent="0">
              <a:buNone/>
              <a:defRPr sz="2700"/>
            </a:lvl8pPr>
            <a:lvl9pPr marL="4875409" indent="0">
              <a:buNone/>
              <a:defRPr sz="2700"/>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585" indent="0">
              <a:buNone/>
              <a:defRPr sz="1600"/>
            </a:lvl2pPr>
            <a:lvl3pPr marL="1219170" indent="0">
              <a:buNone/>
              <a:defRPr sz="1400"/>
            </a:lvl3pPr>
            <a:lvl4pPr marL="1828120" indent="0">
              <a:buNone/>
              <a:defRPr sz="1200"/>
            </a:lvl4pPr>
            <a:lvl5pPr marL="2437704" indent="0">
              <a:buNone/>
              <a:defRPr sz="1200"/>
            </a:lvl5pPr>
            <a:lvl6pPr marL="3047289" indent="0">
              <a:buNone/>
              <a:defRPr sz="1200"/>
            </a:lvl6pPr>
            <a:lvl7pPr marL="3656874" indent="0">
              <a:buNone/>
              <a:defRPr sz="1200"/>
            </a:lvl7pPr>
            <a:lvl8pPr marL="4265824" indent="0">
              <a:buNone/>
              <a:defRPr sz="1200"/>
            </a:lvl8pPr>
            <a:lvl9pPr marL="487540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3/5/2022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910435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18946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3/5/2022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417231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57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3/5/2022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2433549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27"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12"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49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082"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66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6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2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120" algn="l" defTabSz="1219170" rtl="0" eaLnBrk="1" latinLnBrk="0" hangingPunct="1">
        <a:defRPr sz="2400" kern="1200">
          <a:solidFill>
            <a:schemeClr val="tx1"/>
          </a:solidFill>
          <a:latin typeface="+mn-lt"/>
          <a:ea typeface="+mn-ea"/>
          <a:cs typeface="+mn-cs"/>
        </a:defRPr>
      </a:lvl4pPr>
      <a:lvl5pPr marL="2437704" algn="l" defTabSz="1219170" rtl="0" eaLnBrk="1" latinLnBrk="0" hangingPunct="1">
        <a:defRPr sz="2400" kern="1200">
          <a:solidFill>
            <a:schemeClr val="tx1"/>
          </a:solidFill>
          <a:latin typeface="+mn-lt"/>
          <a:ea typeface="+mn-ea"/>
          <a:cs typeface="+mn-cs"/>
        </a:defRPr>
      </a:lvl5pPr>
      <a:lvl6pPr marL="3047289" algn="l" defTabSz="1219170" rtl="0" eaLnBrk="1" latinLnBrk="0" hangingPunct="1">
        <a:defRPr sz="2400" kern="1200">
          <a:solidFill>
            <a:schemeClr val="tx1"/>
          </a:solidFill>
          <a:latin typeface="+mn-lt"/>
          <a:ea typeface="+mn-ea"/>
          <a:cs typeface="+mn-cs"/>
        </a:defRPr>
      </a:lvl6pPr>
      <a:lvl7pPr marL="3656874" algn="l" defTabSz="1219170" rtl="0" eaLnBrk="1" latinLnBrk="0" hangingPunct="1">
        <a:defRPr sz="2400" kern="1200">
          <a:solidFill>
            <a:schemeClr val="tx1"/>
          </a:solidFill>
          <a:latin typeface="+mn-lt"/>
          <a:ea typeface="+mn-ea"/>
          <a:cs typeface="+mn-cs"/>
        </a:defRPr>
      </a:lvl7pPr>
      <a:lvl8pPr marL="4265824" algn="l" defTabSz="1219170" rtl="0" eaLnBrk="1" latinLnBrk="0" hangingPunct="1">
        <a:defRPr sz="2400" kern="1200">
          <a:solidFill>
            <a:schemeClr val="tx1"/>
          </a:solidFill>
          <a:latin typeface="+mn-lt"/>
          <a:ea typeface="+mn-ea"/>
          <a:cs typeface="+mn-cs"/>
        </a:defRPr>
      </a:lvl8pPr>
      <a:lvl9pPr marL="4875409"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8.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 Id="rId5" Type="http://schemas.microsoft.com/office/2007/relationships/hdphoto" Target="../media/hdphoto9.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3" Type="http://schemas.microsoft.com/office/2007/relationships/media" Target="../media/media3.mp3"/><Relationship Id="rId7" Type="http://schemas.microsoft.com/office/2007/relationships/hdphoto" Target="../media/hdphoto3.wdp"/><Relationship Id="rId12" Type="http://schemas.openxmlformats.org/officeDocument/2006/relationships/slide" Target="slide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slideLayout" Target="../slideLayouts/slideLayout13.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3" Type="http://schemas.microsoft.com/office/2007/relationships/media" Target="../media/media3.mp3"/><Relationship Id="rId7" Type="http://schemas.microsoft.com/office/2007/relationships/hdphoto" Target="../media/hdphoto3.wdp"/><Relationship Id="rId12" Type="http://schemas.openxmlformats.org/officeDocument/2006/relationships/slide" Target="slide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slideLayout" Target="../slideLayouts/slideLayout13.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3" Type="http://schemas.microsoft.com/office/2007/relationships/media" Target="../media/media3.mp3"/><Relationship Id="rId7" Type="http://schemas.microsoft.com/office/2007/relationships/hdphoto" Target="../media/hdphoto3.wdp"/><Relationship Id="rId12" Type="http://schemas.openxmlformats.org/officeDocument/2006/relationships/slide" Target="slide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slideLayout" Target="../slideLayouts/slideLayout13.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19.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 vector graphics&#10;&#10;Description automatically generated">
            <a:extLst>
              <a:ext uri="{FF2B5EF4-FFF2-40B4-BE49-F238E27FC236}">
                <a16:creationId xmlns:a16="http://schemas.microsoft.com/office/drawing/2014/main" id="{9159472E-7FF6-4AA3-B235-B4299786F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257" y="1960245"/>
            <a:ext cx="4810125" cy="4705350"/>
          </a:xfrm>
          <a:prstGeom prst="rect">
            <a:avLst/>
          </a:prstGeom>
        </p:spPr>
      </p:pic>
      <p:sp>
        <p:nvSpPr>
          <p:cNvPr id="4" name="TextBox 3">
            <a:extLst>
              <a:ext uri="{FF2B5EF4-FFF2-40B4-BE49-F238E27FC236}">
                <a16:creationId xmlns:a16="http://schemas.microsoft.com/office/drawing/2014/main" id="{BC070A4A-8C5D-43AD-9C83-44D1ADD0B9EE}"/>
              </a:ext>
            </a:extLst>
          </p:cNvPr>
          <p:cNvSpPr txBox="1"/>
          <p:nvPr/>
        </p:nvSpPr>
        <p:spPr>
          <a:xfrm>
            <a:off x="281770" y="1960245"/>
            <a:ext cx="8586438" cy="1938992"/>
          </a:xfrm>
          <a:prstGeom prst="rect">
            <a:avLst/>
          </a:prstGeom>
          <a:noFill/>
        </p:spPr>
        <p:txBody>
          <a:bodyPr wrap="square" rtlCol="0">
            <a:spAutoFit/>
          </a:bodyPr>
          <a:lstStyle/>
          <a:p>
            <a:pPr algn="ctr"/>
            <a:r>
              <a:rPr lang="en-US" sz="6000">
                <a:ln>
                  <a:solidFill>
                    <a:srgbClr val="FFC000"/>
                  </a:solidFill>
                </a:ln>
                <a:solidFill>
                  <a:srgbClr val="00B050"/>
                </a:solidFill>
                <a:latin typeface="UTM Flamenco" panose="02040603050506020204" pitchFamily="18" charset="0"/>
              </a:rPr>
              <a:t>CHÀO MỪNG CÁC CON </a:t>
            </a:r>
          </a:p>
          <a:p>
            <a:pPr algn="ctr"/>
            <a:r>
              <a:rPr lang="en-US" sz="6000">
                <a:ln>
                  <a:solidFill>
                    <a:srgbClr val="FFC000"/>
                  </a:solidFill>
                </a:ln>
                <a:solidFill>
                  <a:srgbClr val="00B050"/>
                </a:solidFill>
                <a:latin typeface="UTM Flamenco" panose="02040603050506020204" pitchFamily="18" charset="0"/>
              </a:rPr>
              <a:t>ĐẾN VỚI TIẾT HỌC TOÁN</a:t>
            </a:r>
          </a:p>
        </p:txBody>
      </p:sp>
      <p:pic>
        <p:nvPicPr>
          <p:cNvPr id="5" name="图片 12">
            <a:extLst>
              <a:ext uri="{FF2B5EF4-FFF2-40B4-BE49-F238E27FC236}">
                <a16:creationId xmlns:a16="http://schemas.microsoft.com/office/drawing/2014/main" id="{F3280FC5-8C4F-4022-BBA7-5BA7CF5AD7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5756887" y="192405"/>
            <a:ext cx="5812495" cy="1801041"/>
          </a:xfrm>
          <a:prstGeom prst="rect">
            <a:avLst/>
          </a:prstGeom>
        </p:spPr>
      </p:pic>
      <p:pic>
        <p:nvPicPr>
          <p:cNvPr id="6" name="图片 12">
            <a:extLst>
              <a:ext uri="{FF2B5EF4-FFF2-40B4-BE49-F238E27FC236}">
                <a16:creationId xmlns:a16="http://schemas.microsoft.com/office/drawing/2014/main" id="{E06294F3-B75E-49E6-931F-A4BF06C6B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18491" y="172136"/>
            <a:ext cx="5812495" cy="1801041"/>
          </a:xfrm>
          <a:prstGeom prst="rect">
            <a:avLst/>
          </a:prstGeom>
        </p:spPr>
      </p:pic>
    </p:spTree>
    <p:extLst>
      <p:ext uri="{BB962C8B-B14F-4D97-AF65-F5344CB8AC3E}">
        <p14:creationId xmlns:p14="http://schemas.microsoft.com/office/powerpoint/2010/main" val="8359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latin typeface="Arial" panose="020B0604020202020204" pitchFamily="34" charset="0"/>
                <a:cs typeface="Arial" panose="020B0604020202020204" pitchFamily="34" charset="0"/>
              </a:rPr>
              <a:t>Củng</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về</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cấu</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tạo</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của</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các</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có</a:t>
            </a:r>
            <a:r>
              <a:rPr lang="en-US" altLang="zh-CN" sz="2599" dirty="0">
                <a:latin typeface="Arial" panose="020B0604020202020204" pitchFamily="34" charset="0"/>
                <a:cs typeface="Arial" panose="020B0604020202020204" pitchFamily="34" charset="0"/>
              </a:rPr>
              <a:t> 3 </a:t>
            </a:r>
            <a:r>
              <a:rPr lang="en-US" altLang="zh-CN" sz="2599" dirty="0" err="1">
                <a:latin typeface="Arial" panose="020B0604020202020204" pitchFamily="34" charset="0"/>
                <a:cs typeface="Arial" panose="020B0604020202020204" pitchFamily="34" charset="0"/>
              </a:rPr>
              <a:t>chữ</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a:t>
            </a:r>
            <a:endParaRPr lang="zh-CN" altLang="en-US" sz="2599" dirty="0">
              <a:latin typeface="Arial" panose="020B0604020202020204" pitchFamily="34" charset="0"/>
              <a:cs typeface="Arial" panose="020B0604020202020204" pitchFamily="34"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244646" y="2130592"/>
            <a:ext cx="4011034" cy="646331"/>
          </a:xfrm>
          <a:prstGeom prst="rect">
            <a:avLst/>
          </a:prstGeom>
          <a:noFill/>
        </p:spPr>
        <p:txBody>
          <a:bodyPr wrap="none" rtlCol="0">
            <a:spAutoFit/>
          </a:bodyPr>
          <a:lstStyle/>
          <a:p>
            <a:r>
              <a:rPr lang="en-US" sz="3600" u="sng">
                <a:solidFill>
                  <a:srgbClr val="00B0F0"/>
                </a:solidFill>
                <a:latin typeface="UTM Zebrawood" panose="02040603050506020204" pitchFamily="18" charset="0"/>
              </a:rPr>
              <a:t>YÊU CẦU CẦN ĐẠT</a:t>
            </a:r>
            <a:endParaRPr lang="en-US" sz="3600" u="sng" dirty="0">
              <a:solidFill>
                <a:srgbClr val="00B0F0"/>
              </a:solidFill>
              <a:latin typeface="UTM Zebrawood" panose="02040603050506020204" pitchFamily="18" charset="0"/>
            </a:endParaRPr>
          </a:p>
        </p:txBody>
      </p:sp>
    </p:spTree>
    <p:extLst>
      <p:ext uri="{BB962C8B-B14F-4D97-AF65-F5344CB8AC3E}">
        <p14:creationId xmlns:p14="http://schemas.microsoft.com/office/powerpoint/2010/main" val="9938936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chemeClr val="accent5">
                      <a:lumMod val="75000"/>
                    </a:schemeClr>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285058"/>
            <a:ext cx="9750478" cy="658770"/>
          </a:xfrm>
          <a:prstGeom prst="rect">
            <a:avLst/>
          </a:prstGeom>
          <a:noFill/>
        </p:spPr>
        <p:txBody>
          <a:bodyPr wrap="square" rtlCol="0">
            <a:spAutoFit/>
          </a:bodyPr>
          <a:lstStyle/>
          <a:p>
            <a:pPr>
              <a:lnSpc>
                <a:spcPct val="150000"/>
              </a:lnSpc>
            </a:pPr>
            <a:r>
              <a:rPr lang="en-US" sz="2800" dirty="0"/>
              <a:t> </a:t>
            </a:r>
            <a:r>
              <a:rPr lang="en-US" sz="2800" dirty="0" err="1"/>
              <a:t>Mỗi</a:t>
            </a:r>
            <a:r>
              <a:rPr lang="en-US" sz="2800" dirty="0"/>
              <a:t> </a:t>
            </a:r>
            <a:r>
              <a:rPr lang="en-US" sz="2800" dirty="0" err="1"/>
              <a:t>chú</a:t>
            </a:r>
            <a:r>
              <a:rPr lang="en-US" sz="2800" dirty="0"/>
              <a:t> </a:t>
            </a:r>
            <a:r>
              <a:rPr lang="en-US" sz="2800" dirty="0" err="1"/>
              <a:t>ong</a:t>
            </a:r>
            <a:r>
              <a:rPr lang="en-US" sz="2800" dirty="0"/>
              <a:t> </a:t>
            </a:r>
            <a:r>
              <a:rPr lang="en-US" sz="2800" dirty="0" err="1"/>
              <a:t>đến</a:t>
            </a:r>
            <a:r>
              <a:rPr lang="en-US" sz="2800" dirty="0"/>
              <a:t> </a:t>
            </a:r>
            <a:r>
              <a:rPr lang="en-US" sz="2800" dirty="0" err="1"/>
              <a:t>từ</a:t>
            </a:r>
            <a:r>
              <a:rPr lang="en-US" sz="2800" dirty="0"/>
              <a:t> </a:t>
            </a:r>
            <a:r>
              <a:rPr lang="en-US" sz="2800" dirty="0" err="1"/>
              <a:t>tổ</a:t>
            </a:r>
            <a:r>
              <a:rPr lang="en-US" sz="2800" dirty="0"/>
              <a:t> </a:t>
            </a:r>
            <a:r>
              <a:rPr lang="en-US" sz="2800" dirty="0" err="1"/>
              <a:t>nào</a:t>
            </a:r>
            <a:r>
              <a:rPr lang="en-US" sz="2800" dirty="0"/>
              <a:t>? </a:t>
            </a:r>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506055" y="278839"/>
            <a:ext cx="9549872" cy="1131848"/>
          </a:xfrm>
          <a:prstGeom prst="rect">
            <a:avLst/>
          </a:prstGeom>
          <a:noFill/>
        </p:spPr>
        <p:txBody>
          <a:bodyPr wrap="square" rtlCol="0">
            <a:spAutoFit/>
          </a:bodyPr>
          <a:lstStyle/>
          <a:p>
            <a:pPr>
              <a:lnSpc>
                <a:spcPct val="150000"/>
              </a:lnSpc>
            </a:pP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bởi</a:t>
            </a:r>
            <a:r>
              <a:rPr lang="en-US" sz="2400" dirty="0"/>
              <a:t> </a:t>
            </a:r>
            <a:r>
              <a:rPr lang="en-US" sz="2400" dirty="0" err="1"/>
              <a:t>màu</a:t>
            </a:r>
            <a:r>
              <a:rPr lang="en-US" sz="2400" dirty="0"/>
              <a:t> </a:t>
            </a:r>
            <a:r>
              <a:rPr lang="en-US" sz="2400" dirty="0" err="1"/>
              <a:t>ở</a:t>
            </a:r>
            <a:r>
              <a:rPr lang="en-US" sz="2400" dirty="0"/>
              <a:t> </a:t>
            </a:r>
            <a:r>
              <a:rPr lang="en-US" sz="2400" dirty="0" err="1"/>
              <a:t>thùng</a:t>
            </a:r>
            <a:r>
              <a:rPr lang="en-US" sz="2400" dirty="0"/>
              <a:t> </a:t>
            </a:r>
            <a:r>
              <a:rPr lang="en-US" sz="2400" dirty="0" err="1"/>
              <a:t>ghi</a:t>
            </a:r>
            <a:r>
              <a:rPr lang="en-US" sz="2400" dirty="0"/>
              <a:t> </a:t>
            </a:r>
            <a:r>
              <a:rPr lang="en-US" sz="2400" dirty="0" err="1"/>
              <a:t>cách</a:t>
            </a:r>
            <a:r>
              <a:rPr lang="en-US" sz="2400" dirty="0"/>
              <a:t> </a:t>
            </a:r>
            <a:r>
              <a:rPr lang="en-US" sz="2400" dirty="0" err="1"/>
              <a:t>đọc</a:t>
            </a:r>
            <a:r>
              <a:rPr lang="en-US" sz="2400" dirty="0"/>
              <a:t> </a:t>
            </a:r>
            <a:r>
              <a:rPr lang="en-US" sz="2400" dirty="0" err="1"/>
              <a:t>số</a:t>
            </a:r>
            <a:r>
              <a:rPr lang="en-US" sz="2400" dirty="0"/>
              <a:t> </a:t>
            </a:r>
            <a:r>
              <a:rPr lang="en-US" sz="2400" dirty="0" err="1"/>
              <a:t>trên</a:t>
            </a:r>
            <a:r>
              <a:rPr lang="en-US" sz="2400" dirty="0"/>
              <a:t> </a:t>
            </a:r>
            <a:r>
              <a:rPr lang="en-US" sz="2400" dirty="0" err="1"/>
              <a:t>thanh</a:t>
            </a:r>
            <a:r>
              <a:rPr lang="en-US" sz="2400" dirty="0"/>
              <a:t> </a:t>
            </a:r>
            <a:r>
              <a:rPr lang="en-US" sz="2400" dirty="0" err="1"/>
              <a:t>gỗ</a:t>
            </a:r>
            <a:r>
              <a:rPr lang="en-US" sz="2400" dirty="0"/>
              <a:t>. </a:t>
            </a:r>
            <a:r>
              <a:rPr lang="en-US" sz="2400" dirty="0" err="1"/>
              <a:t>Hỏi</a:t>
            </a:r>
            <a:r>
              <a:rPr lang="en-US" sz="2400" dirty="0"/>
              <a:t> </a:t>
            </a:r>
            <a:r>
              <a:rPr lang="en-US" sz="2400" dirty="0" err="1"/>
              <a:t>mỗi</a:t>
            </a:r>
            <a:r>
              <a:rPr lang="en-US" sz="2400" dirty="0"/>
              <a:t> </a:t>
            </a:r>
            <a:r>
              <a:rPr lang="en-US" sz="2400" dirty="0" err="1"/>
              <a:t>thanh</a:t>
            </a:r>
            <a:r>
              <a:rPr lang="en-US" sz="2400" dirty="0"/>
              <a:t> </a:t>
            </a:r>
            <a:r>
              <a:rPr lang="en-US" sz="2400" dirty="0" err="1"/>
              <a:t>gỗ</a:t>
            </a:r>
            <a:r>
              <a:rPr lang="en-US" sz="2400" dirty="0"/>
              <a:t> </a:t>
            </a:r>
            <a:r>
              <a:rPr lang="en-US" sz="2400" dirty="0" err="1"/>
              <a:t>được</a:t>
            </a:r>
            <a:r>
              <a:rPr lang="en-US" sz="2400" dirty="0"/>
              <a:t> </a:t>
            </a:r>
            <a:r>
              <a:rPr lang="en-US" sz="2400" dirty="0" err="1"/>
              <a:t>sơn</a:t>
            </a:r>
            <a:r>
              <a:rPr lang="en-US" sz="2400" dirty="0"/>
              <a:t> </a:t>
            </a:r>
            <a:r>
              <a:rPr lang="en-US" sz="2400" dirty="0" err="1"/>
              <a:t>màu</a:t>
            </a:r>
            <a:r>
              <a:rPr lang="en-US" sz="2400" dirty="0"/>
              <a:t> </a:t>
            </a:r>
            <a:r>
              <a:rPr lang="en-US" sz="2400" dirty="0" err="1"/>
              <a:t>gì</a:t>
            </a:r>
            <a:r>
              <a:rPr lang="en-US" sz="2400" dirty="0"/>
              <a:t>?</a:t>
            </a:r>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en-VN"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en-VN"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en-VN"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en-VN"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en-VN" sz="2400"/>
              <a:t>51</a:t>
            </a:r>
            <a:r>
              <a:rPr lang="en-US" sz="2400"/>
              <a:t>2</a:t>
            </a:r>
            <a:endParaRPr lang="en-VN" sz="2400" dirty="0"/>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en-VN"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en-VN"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en-VN" sz="1200" b="1" dirty="0">
                  <a:ln w="9525">
                    <a:solidFill>
                      <a:schemeClr val="bg1"/>
                    </a:solidFill>
                  </a:ln>
                  <a:solidFill>
                    <a:schemeClr val="bg1"/>
                  </a:solidFill>
                </a:rPr>
                <a:t>Bảy trăm </a:t>
              </a:r>
            </a:p>
            <a:p>
              <a:pPr algn="ctr"/>
              <a:r>
                <a:rPr lang="en-VN"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en-VN" sz="1200" b="1" dirty="0">
                  <a:ln w="9525">
                    <a:noFill/>
                  </a:ln>
                </a:rPr>
                <a:t>Bảy trăm </a:t>
              </a:r>
            </a:p>
            <a:p>
              <a:pPr algn="ctr"/>
              <a:r>
                <a:rPr lang="en-VN"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en-VN" sz="3600" dirty="0">
                <a:solidFill>
                  <a:srgbClr val="FF0000"/>
                </a:solidFill>
                <a:sym typeface="Wingdings" pitchFamily="2" charset="2"/>
              </a:rPr>
              <a:t> Số liền trước của 300 là: 299</a:t>
            </a:r>
            <a:endParaRPr lang="en-VN"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44339" y="278839"/>
            <a:ext cx="9503321" cy="658770"/>
          </a:xfrm>
          <a:prstGeom prst="rect">
            <a:avLst/>
          </a:prstGeom>
          <a:noFill/>
        </p:spPr>
        <p:txBody>
          <a:bodyPr wrap="square" rtlCol="0">
            <a:spAutoFit/>
          </a:bodyPr>
          <a:lstStyle/>
          <a:p>
            <a:pPr>
              <a:lnSpc>
                <a:spcPct val="150000"/>
              </a:lnSpc>
            </a:pPr>
            <a:r>
              <a:rPr lang="en-US" sz="2800" dirty="0"/>
              <a:t> b)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liền</a:t>
            </a:r>
            <a:r>
              <a:rPr lang="en-US" sz="2800" dirty="0"/>
              <a:t> </a:t>
            </a:r>
            <a:r>
              <a:rPr lang="en-US" sz="2800" dirty="0" err="1"/>
              <a:t>sau</a:t>
            </a:r>
            <a:r>
              <a:rPr lang="en-US" sz="2800" dirty="0"/>
              <a:t> </a:t>
            </a:r>
            <a:r>
              <a:rPr lang="en-US" sz="2800" dirty="0" err="1"/>
              <a:t>của</a:t>
            </a:r>
            <a:r>
              <a:rPr lang="en-US" sz="2800" dirty="0"/>
              <a:t> 999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966937"/>
            <a:ext cx="5981125"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trước của 999 là: </a:t>
            </a:r>
            <a:r>
              <a:rPr lang="en-VN" sz="3200" dirty="0">
                <a:solidFill>
                  <a:srgbClr val="FF0000"/>
                </a:solidFill>
                <a:sym typeface="Wingdings" pitchFamily="2" charset="2"/>
              </a:rPr>
              <a:t>998</a:t>
            </a:r>
            <a:endParaRPr lang="en-VN"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57750" y="2098394"/>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3040207" y="1293965"/>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019300" y="2678865"/>
            <a:ext cx="1466850" cy="1183838"/>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Curved Down Arrow 12">
            <a:extLst>
              <a:ext uri="{FF2B5EF4-FFF2-40B4-BE49-F238E27FC236}">
                <a16:creationId xmlns:a16="http://schemas.microsoft.com/office/drawing/2014/main" id="{67B126EE-2767-504C-8D9A-A4EA69FA3166}"/>
              </a:ext>
            </a:extLst>
          </p:cNvPr>
          <p:cNvSpPr/>
          <p:nvPr/>
        </p:nvSpPr>
        <p:spPr>
          <a:xfrm>
            <a:off x="6347114" y="1313647"/>
            <a:ext cx="2892136" cy="675409"/>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solidFill>
                <a:schemeClr val="tx1"/>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505824" y="2744725"/>
            <a:ext cx="1666875" cy="1183838"/>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702806"/>
            <a:ext cx="5870518" cy="584775"/>
          </a:xfrm>
          <a:prstGeom prst="rect">
            <a:avLst/>
          </a:prstGeom>
          <a:noFill/>
        </p:spPr>
        <p:txBody>
          <a:bodyPr wrap="none" rtlCol="0">
            <a:spAutoFit/>
          </a:bodyPr>
          <a:lstStyle/>
          <a:p>
            <a:r>
              <a:rPr lang="en-VN" sz="3200" dirty="0">
                <a:solidFill>
                  <a:srgbClr val="FF0000"/>
                </a:solidFill>
                <a:sym typeface="Wingdings" pitchFamily="2" charset="2"/>
              </a:rPr>
              <a:t> </a:t>
            </a:r>
            <a:r>
              <a:rPr lang="en-VN" sz="3200" dirty="0">
                <a:sym typeface="Wingdings" pitchFamily="2" charset="2"/>
              </a:rPr>
              <a:t>Số liền sau của 999 là: </a:t>
            </a:r>
            <a:r>
              <a:rPr lang="en-VN" sz="3200" dirty="0">
                <a:solidFill>
                  <a:srgbClr val="FF0000"/>
                </a:solidFill>
                <a:sym typeface="Wingdings" pitchFamily="2" charset="2"/>
              </a:rPr>
              <a:t>1000</a:t>
            </a:r>
            <a:endParaRPr lang="en-VN" sz="3200" dirty="0">
              <a:solidFill>
                <a:srgbClr val="FF0000"/>
              </a:solidFill>
            </a:endParaRPr>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823030" y="2709107"/>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864333" y="2844740"/>
            <a:ext cx="5543172" cy="892296"/>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864333" y="4060064"/>
            <a:ext cx="5399194"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latin typeface="Arial" panose="020B0604020202020204" pitchFamily="34" charset="0"/>
                <a:cs typeface="Arial" panose="020B0604020202020204" pitchFamily="34" charset="0"/>
              </a:rPr>
              <a:t>Củng</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về</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cấu</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tạo</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của</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các</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có</a:t>
            </a:r>
            <a:r>
              <a:rPr lang="en-US" altLang="zh-CN" sz="2599" dirty="0">
                <a:latin typeface="Arial" panose="020B0604020202020204" pitchFamily="34" charset="0"/>
                <a:cs typeface="Arial" panose="020B0604020202020204" pitchFamily="34" charset="0"/>
              </a:rPr>
              <a:t> 3 </a:t>
            </a:r>
            <a:r>
              <a:rPr lang="en-US" altLang="zh-CN" sz="2599" dirty="0" err="1">
                <a:latin typeface="Arial" panose="020B0604020202020204" pitchFamily="34" charset="0"/>
                <a:cs typeface="Arial" panose="020B0604020202020204" pitchFamily="34" charset="0"/>
              </a:rPr>
              <a:t>chữ</a:t>
            </a:r>
            <a:r>
              <a:rPr lang="en-US" altLang="zh-CN" sz="2599" dirty="0">
                <a:latin typeface="Arial" panose="020B0604020202020204" pitchFamily="34" charset="0"/>
                <a:cs typeface="Arial" panose="020B0604020202020204" pitchFamily="34" charset="0"/>
              </a:rPr>
              <a:t> </a:t>
            </a:r>
            <a:r>
              <a:rPr lang="en-US" altLang="zh-CN" sz="2599" dirty="0" err="1">
                <a:latin typeface="Arial" panose="020B0604020202020204" pitchFamily="34" charset="0"/>
                <a:cs typeface="Arial" panose="020B0604020202020204" pitchFamily="34" charset="0"/>
              </a:rPr>
              <a:t>số</a:t>
            </a:r>
            <a:r>
              <a:rPr lang="en-US" altLang="zh-CN" sz="2599" dirty="0">
                <a:latin typeface="Arial" panose="020B0604020202020204" pitchFamily="34" charset="0"/>
                <a:cs typeface="Arial" panose="020B0604020202020204" pitchFamily="34" charset="0"/>
              </a:rPr>
              <a:t>.</a:t>
            </a:r>
            <a:endParaRPr lang="zh-CN" altLang="en-US" sz="2599" dirty="0">
              <a:latin typeface="Arial" panose="020B0604020202020204" pitchFamily="34" charset="0"/>
              <a:cs typeface="Arial" panose="020B0604020202020204" pitchFamily="34" charset="0"/>
            </a:endParaRPr>
          </a:p>
        </p:txBody>
      </p:sp>
      <p:grpSp>
        <p:nvGrpSpPr>
          <p:cNvPr id="24" name="组合 23"/>
          <p:cNvGrpSpPr/>
          <p:nvPr/>
        </p:nvGrpSpPr>
        <p:grpSpPr>
          <a:xfrm>
            <a:off x="2784495" y="3932925"/>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244646" y="2130592"/>
            <a:ext cx="4011034" cy="646331"/>
          </a:xfrm>
          <a:prstGeom prst="rect">
            <a:avLst/>
          </a:prstGeom>
          <a:noFill/>
        </p:spPr>
        <p:txBody>
          <a:bodyPr wrap="none" rtlCol="0">
            <a:spAutoFit/>
          </a:bodyPr>
          <a:lstStyle/>
          <a:p>
            <a:r>
              <a:rPr lang="en-US" sz="3600" u="sng">
                <a:solidFill>
                  <a:srgbClr val="00B0F0"/>
                </a:solidFill>
                <a:latin typeface="UTM Zebrawood" panose="02040603050506020204" pitchFamily="18" charset="0"/>
              </a:rPr>
              <a:t>YÊU CẦU CẦN ĐẠT</a:t>
            </a:r>
            <a:endParaRPr lang="en-US" sz="3600" u="sng" dirty="0">
              <a:solidFill>
                <a:srgbClr val="00B0F0"/>
              </a:solidFill>
              <a:latin typeface="UTM Zebrawood" panose="02040603050506020204" pitchFamily="18" charset="0"/>
            </a:endParaRPr>
          </a:p>
        </p:txBody>
      </p:sp>
    </p:spTree>
    <p:extLst>
      <p:ext uri="{BB962C8B-B14F-4D97-AF65-F5344CB8AC3E}">
        <p14:creationId xmlns:p14="http://schemas.microsoft.com/office/powerpoint/2010/main" val="3322196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01" descr="13">
            <a:extLst>
              <a:ext uri="{FF2B5EF4-FFF2-40B4-BE49-F238E27FC236}">
                <a16:creationId xmlns:a16="http://schemas.microsoft.com/office/drawing/2014/main" id="{CF8B0FA0-DB39-4A20-B502-637DFF4D9E6B}"/>
              </a:ext>
            </a:extLst>
          </p:cNvPr>
          <p:cNvPicPr>
            <a:picLocks noChangeAspect="1"/>
          </p:cNvPicPr>
          <p:nvPr/>
        </p:nvPicPr>
        <p:blipFill>
          <a:blip r:embed="rId2"/>
          <a:stretch>
            <a:fillRect/>
          </a:stretch>
        </p:blipFill>
        <p:spPr>
          <a:xfrm>
            <a:off x="3858322" y="465249"/>
            <a:ext cx="4696390" cy="5099210"/>
          </a:xfrm>
          <a:prstGeom prst="rect">
            <a:avLst/>
          </a:prstGeom>
          <a:noFill/>
          <a:ln w="9525">
            <a:noFill/>
          </a:ln>
        </p:spPr>
      </p:pic>
      <p:sp>
        <p:nvSpPr>
          <p:cNvPr id="4" name="TextBox 3">
            <a:extLst>
              <a:ext uri="{FF2B5EF4-FFF2-40B4-BE49-F238E27FC236}">
                <a16:creationId xmlns:a16="http://schemas.microsoft.com/office/drawing/2014/main" id="{38431BCE-FBBA-4926-9D06-02DE958D217A}"/>
              </a:ext>
            </a:extLst>
          </p:cNvPr>
          <p:cNvSpPr txBox="1"/>
          <p:nvPr/>
        </p:nvSpPr>
        <p:spPr>
          <a:xfrm>
            <a:off x="3732027" y="3289315"/>
            <a:ext cx="4274943" cy="1015663"/>
          </a:xfrm>
          <a:prstGeom prst="rect">
            <a:avLst/>
          </a:prstGeom>
          <a:noFill/>
        </p:spPr>
        <p:txBody>
          <a:bodyPr wrap="square" rtlCol="0">
            <a:spAutoFit/>
          </a:bodyPr>
          <a:lstStyle/>
          <a:p>
            <a:pPr algn="ctr"/>
            <a:r>
              <a:rPr lang="en-US" sz="6000">
                <a:ln>
                  <a:solidFill>
                    <a:srgbClr val="FFC000"/>
                  </a:solidFill>
                </a:ln>
                <a:solidFill>
                  <a:srgbClr val="00B050"/>
                </a:solidFill>
                <a:latin typeface="UTM Flamenco" panose="02040603050506020204" pitchFamily="18" charset="0"/>
              </a:rPr>
              <a:t>KHỞI ĐỘNG</a:t>
            </a:r>
          </a:p>
        </p:txBody>
      </p:sp>
    </p:spTree>
    <p:extLst>
      <p:ext uri="{BB962C8B-B14F-4D97-AF65-F5344CB8AC3E}">
        <p14:creationId xmlns:p14="http://schemas.microsoft.com/office/powerpoint/2010/main" val="415992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1842" y="505426"/>
            <a:ext cx="9101469"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 VÀ CHIẾC BÁNH RÁN</a:t>
            </a:r>
          </a:p>
        </p:txBody>
      </p:sp>
      <p:sp>
        <p:nvSpPr>
          <p:cNvPr id="5" name="Rounded Rectangle 4"/>
          <p:cNvSpPr/>
          <p:nvPr/>
        </p:nvSpPr>
        <p:spPr>
          <a:xfrm>
            <a:off x="979967" y="2466374"/>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1175662" y="2885980"/>
            <a:ext cx="5476010" cy="3046988"/>
          </a:xfrm>
          <a:prstGeom prst="rect">
            <a:avLst/>
          </a:prstGeom>
          <a:noFill/>
        </p:spPr>
        <p:txBody>
          <a:bodyPr wrap="square" rtlCol="0">
            <a:spAutoFit/>
          </a:bodyPr>
          <a:lstStyle/>
          <a:p>
            <a:pPr algn="just"/>
            <a:r>
              <a:rPr lang="en-US" sz="3200" b="1">
                <a:solidFill>
                  <a:srgbClr val="FFFF00"/>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7825563" y="1809172"/>
            <a:ext cx="3733036" cy="4737355"/>
          </a:xfrm>
          <a:prstGeom prst="rect">
            <a:avLst/>
          </a:prstGeom>
        </p:spPr>
      </p:pic>
      <p:pic>
        <p:nvPicPr>
          <p:cNvPr id="9" name="Doremon-Beat_vy46.mp3">
            <a:hlinkClick r:id="" action="ppaction://media"/>
          </p:cNvPr>
          <p:cNvPicPr>
            <a:picLocks noChangeAspect="1"/>
          </p:cNvPicPr>
          <p:nvPr>
            <a:audioFile r:link="rId1"/>
            <p:extLst>
              <p:ext uri="{DAA4B4D4-6D71-4841-9C94-3DE7FCFB9230}">
                <p14:media xmlns:p14="http://schemas.microsoft.com/office/powerpoint/2010/main" r:embed="rId2">
                  <p14:trim end="165268.1875"/>
                </p14:media>
              </p:ext>
            </p:extLst>
          </p:nvPr>
        </p:nvPicPr>
        <p:blipFill>
          <a:blip r:embed="rId7"/>
          <a:stretch>
            <a:fillRect/>
          </a:stretch>
        </p:blipFill>
        <p:spPr>
          <a:xfrm>
            <a:off x="11763153" y="-516861"/>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3265"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763548" y="888177"/>
            <a:ext cx="5863856" cy="584775"/>
          </a:xfrm>
          <a:prstGeom prst="rect">
            <a:avLst/>
          </a:prstGeom>
          <a:noFill/>
        </p:spPr>
        <p:txBody>
          <a:bodyPr wrap="square" rtlCol="0">
            <a:spAutoFit/>
          </a:bodyPr>
          <a:lstStyle/>
          <a:p>
            <a:r>
              <a:rPr lang="en-US" sz="3200" b="1" dirty="0" err="1">
                <a:solidFill>
                  <a:srgbClr val="FFFF00"/>
                </a:solidFill>
                <a:latin typeface="Times New Roman" pitchFamily="18" charset="0"/>
                <a:cs typeface="Times New Roman" pitchFamily="18" charset="0"/>
              </a:rPr>
              <a:t>Số</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liền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trước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của</a:t>
            </a:r>
            <a:r>
              <a:rPr lang="en-US" sz="3200" b="1" dirty="0">
                <a:solidFill>
                  <a:srgbClr val="FFFF00"/>
                </a:solidFill>
                <a:latin typeface="Times New Roman" pitchFamily="18" charset="0"/>
                <a:cs typeface="Times New Roman" pitchFamily="18" charset="0"/>
              </a:rPr>
              <a:t> 100 </a:t>
            </a:r>
            <a:r>
              <a:rPr lang="en-US" sz="3200" b="1" dirty="0" err="1">
                <a:solidFill>
                  <a:srgbClr val="FFFF00"/>
                </a:solidFill>
                <a:latin typeface="Times New Roman" pitchFamily="18" charset="0"/>
                <a:cs typeface="Times New Roman" pitchFamily="18" charset="0"/>
              </a:rPr>
              <a:t>là</a:t>
            </a:r>
            <a:r>
              <a:rPr lang="en-US" sz="3200" b="1" dirty="0">
                <a:solidFill>
                  <a:srgbClr val="FFFF00"/>
                </a:solidFill>
                <a:latin typeface="Times New Roman" pitchFamily="18" charset="0"/>
                <a:cs typeface="Times New Roman" pitchFamily="18" charset="0"/>
              </a:rPr>
              <a:t> </a:t>
            </a:r>
            <a:r>
              <a:rPr lang="en-US" sz="3200" b="1" err="1">
                <a:solidFill>
                  <a:srgbClr val="FFFF00"/>
                </a:solidFill>
                <a:latin typeface="Times New Roman" pitchFamily="18" charset="0"/>
                <a:cs typeface="Times New Roman" pitchFamily="18" charset="0"/>
              </a:rPr>
              <a:t>số</a:t>
            </a:r>
            <a:r>
              <a:rPr lang="en-US" sz="3200" b="1">
                <a:solidFill>
                  <a:srgbClr val="FFFF00"/>
                </a:solidFill>
                <a:latin typeface="Times New Roman" pitchFamily="18" charset="0"/>
                <a:cs typeface="Times New Roman" pitchFamily="18" charset="0"/>
              </a:rPr>
              <a:t> nào?</a:t>
            </a:r>
            <a:endParaRPr lang="en-US" sz="3200" b="1" dirty="0">
              <a:solidFill>
                <a:srgbClr val="FFFF00"/>
              </a:solidFill>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502918" y="253074"/>
            <a:ext cx="2082512" cy="2642782"/>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549326" y="616890"/>
            <a:ext cx="2192984" cy="2782974"/>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b="1" dirty="0" err="1">
                <a:solidFill>
                  <a:srgbClr val="FFFF00"/>
                </a:solidFill>
                <a:latin typeface="Times New Roman" pitchFamily="18" charset="0"/>
                <a:cs typeface="Times New Roman" pitchFamily="18" charset="0"/>
              </a:rPr>
              <a:t>Số</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liền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sau</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của</a:t>
            </a:r>
            <a:r>
              <a:rPr lang="en-US" sz="3200" b="1" dirty="0">
                <a:solidFill>
                  <a:srgbClr val="FFFF00"/>
                </a:solidFill>
                <a:latin typeface="Times New Roman" pitchFamily="18" charset="0"/>
                <a:cs typeface="Times New Roman" pitchFamily="18" charset="0"/>
              </a:rPr>
              <a:t> 699 </a:t>
            </a:r>
            <a:r>
              <a:rPr lang="en-US" sz="3200" b="1" dirty="0" err="1">
                <a:solidFill>
                  <a:srgbClr val="FFFF00"/>
                </a:solidFill>
                <a:latin typeface="Times New Roman" pitchFamily="18" charset="0"/>
                <a:cs typeface="Times New Roman" pitchFamily="18" charset="0"/>
              </a:rPr>
              <a:t>là</a:t>
            </a:r>
            <a:r>
              <a:rPr lang="en-US" sz="3200" b="1" dirty="0">
                <a:solidFill>
                  <a:srgbClr val="FFFF00"/>
                </a:solidFill>
                <a:latin typeface="Times New Roman" pitchFamily="18" charset="0"/>
                <a:cs typeface="Times New Roman" pitchFamily="18" charset="0"/>
              </a:rPr>
              <a:t> </a:t>
            </a:r>
            <a:r>
              <a:rPr lang="en-US" sz="3200" b="1" err="1">
                <a:solidFill>
                  <a:srgbClr val="FFFF00"/>
                </a:solidFill>
                <a:latin typeface="Times New Roman" pitchFamily="18" charset="0"/>
                <a:cs typeface="Times New Roman" pitchFamily="18" charset="0"/>
              </a:rPr>
              <a:t>số</a:t>
            </a:r>
            <a:r>
              <a:rPr lang="en-US" sz="3200" b="1">
                <a:solidFill>
                  <a:srgbClr val="FFFF00"/>
                </a:solidFill>
                <a:latin typeface="Times New Roman" pitchFamily="18" charset="0"/>
                <a:cs typeface="Times New Roman" pitchFamily="18" charset="0"/>
              </a:rPr>
              <a:t> nào?</a:t>
            </a:r>
            <a:endParaRPr lang="en-US" sz="32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781300" y="677389"/>
            <a:ext cx="5410200" cy="1077218"/>
          </a:xfrm>
          <a:prstGeom prst="rect">
            <a:avLst/>
          </a:prstGeom>
          <a:noFill/>
        </p:spPr>
        <p:txBody>
          <a:bodyPr wrap="square" rtlCol="0">
            <a:spAutoFit/>
          </a:bodyPr>
          <a:lstStyle/>
          <a:p>
            <a:pPr algn="ctr"/>
            <a:r>
              <a:rPr lang="en-US" sz="3200" b="1" err="1">
                <a:solidFill>
                  <a:srgbClr val="FFFF00"/>
                </a:solidFill>
                <a:latin typeface="Times New Roman" pitchFamily="18" charset="0"/>
                <a:cs typeface="Times New Roman" pitchFamily="18" charset="0"/>
              </a:rPr>
              <a:t>Số</a:t>
            </a:r>
            <a:r>
              <a:rPr lang="en-US" sz="3200" b="1">
                <a:solidFill>
                  <a:srgbClr val="FFFF00"/>
                </a:solidFill>
                <a:latin typeface="Times New Roman" pitchFamily="18" charset="0"/>
                <a:cs typeface="Times New Roman" pitchFamily="18" charset="0"/>
              </a:rPr>
              <a:t> tròn trăm lớn hơn 380 và bé hơn 421 là </a:t>
            </a:r>
            <a:r>
              <a:rPr lang="en-US" sz="3200" b="1" dirty="0" err="1">
                <a:solidFill>
                  <a:srgbClr val="FFFF00"/>
                </a:solidFill>
                <a:latin typeface="Times New Roman" pitchFamily="18" charset="0"/>
                <a:cs typeface="Times New Roman" pitchFamily="18" charset="0"/>
              </a:rPr>
              <a:t>số</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nào</a:t>
            </a:r>
            <a:r>
              <a:rPr lang="en-US" sz="3200" b="1" dirty="0">
                <a:solidFill>
                  <a:srgbClr val="FFFF00"/>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A:400</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a:t>
            </a:r>
            <a:r>
              <a:rPr lang="en-US" sz="3200">
                <a:solidFill>
                  <a:prstClr val="black"/>
                </a:solidFill>
                <a:latin typeface="Times New Roman" pitchFamily="18" charset="0"/>
                <a:cs typeface="Times New Roman" pitchFamily="18" charset="0"/>
              </a:rPr>
              <a:t>: 300</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410</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a:t>
            </a:r>
            <a:r>
              <a:rPr lang="en-US" sz="3200">
                <a:solidFill>
                  <a:prstClr val="black"/>
                </a:solidFill>
                <a:latin typeface="Times New Roman" pitchFamily="18" charset="0"/>
                <a:cs typeface="Times New Roman" pitchFamily="18" charset="0"/>
              </a:rPr>
              <a:t>: 390</a:t>
            </a:r>
            <a:endParaRPr lang="en-US" sz="32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690505"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667672" y="645726"/>
            <a:ext cx="2192984" cy="2782974"/>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868" y="2194562"/>
            <a:ext cx="7972363" cy="1569660"/>
          </a:xfrm>
          <a:prstGeom prst="rect">
            <a:avLst/>
          </a:prstGeom>
          <a:noFill/>
        </p:spPr>
        <p:txBody>
          <a:bodyPr wrap="square" rtlCol="0">
            <a:spAutoFit/>
          </a:bodyPr>
          <a:lstStyle/>
          <a:p>
            <a:pPr algn="ctr"/>
            <a:r>
              <a:rPr lang="en-US" sz="4800" dirty="0">
                <a:ln>
                  <a:solidFill>
                    <a:schemeClr val="accent1">
                      <a:lumMod val="50000"/>
                    </a:schemeClr>
                  </a:solidFill>
                </a:ln>
                <a:solidFill>
                  <a:schemeClr val="bg1"/>
                </a:solidFill>
                <a:latin typeface="+mj-lt"/>
              </a:rPr>
              <a:t>BÀI 51:</a:t>
            </a:r>
          </a:p>
          <a:p>
            <a:pPr algn="ctr"/>
            <a:r>
              <a:rPr lang="en-US" sz="4800" dirty="0">
                <a:ln>
                  <a:solidFill>
                    <a:schemeClr val="accent1">
                      <a:lumMod val="50000"/>
                    </a:schemeClr>
                  </a:solidFill>
                </a:ln>
                <a:solidFill>
                  <a:schemeClr val="bg1"/>
                </a:solidFill>
                <a:latin typeface="+mj-lt"/>
              </a:rPr>
              <a:t>SỐ CÓ BA CHỮ SỐ</a:t>
            </a:r>
          </a:p>
        </p:txBody>
      </p:sp>
      <p:grpSp>
        <p:nvGrpSpPr>
          <p:cNvPr id="4" name="Group 3">
            <a:extLst>
              <a:ext uri="{FF2B5EF4-FFF2-40B4-BE49-F238E27FC236}">
                <a16:creationId xmlns:a16="http://schemas.microsoft.com/office/drawing/2014/main" id="{B5044254-DE52-4029-B43E-ACD26C567FBA}"/>
              </a:ext>
            </a:extLst>
          </p:cNvPr>
          <p:cNvGrpSpPr/>
          <p:nvPr/>
        </p:nvGrpSpPr>
        <p:grpSpPr>
          <a:xfrm>
            <a:off x="1137602" y="223582"/>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8"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grpSp>
        <p:sp>
          <p:nvSpPr>
            <p:cNvPr id="6" name="TextBox 5">
              <a:extLst>
                <a:ext uri="{FF2B5EF4-FFF2-40B4-BE49-F238E27FC236}">
                  <a16:creationId xmlns:a16="http://schemas.microsoft.com/office/drawing/2014/main" id="{46C80A5A-72BA-45B9-A254-2A8D09624ECF}"/>
                </a:ext>
              </a:extLst>
            </p:cNvPr>
            <p:cNvSpPr txBox="1"/>
            <p:nvPr/>
          </p:nvSpPr>
          <p:spPr>
            <a:xfrm>
              <a:off x="1588934" y="197943"/>
              <a:ext cx="2125815" cy="584775"/>
            </a:xfrm>
            <a:prstGeom prst="rect">
              <a:avLst/>
            </a:prstGeom>
            <a:noFill/>
          </p:spPr>
          <p:txBody>
            <a:bodyPr wrap="square" rtlCol="0">
              <a:spAutoFit/>
            </a:bodyPr>
            <a:lstStyle/>
            <a:p>
              <a:pPr algn="ctr"/>
              <a:r>
                <a:rPr lang="vi-VN" sz="3200" dirty="0">
                  <a:solidFill>
                    <a:srgbClr val="002060"/>
                  </a:solidFill>
                  <a:latin typeface="+mj-lt"/>
                </a:rPr>
                <a:t>CHỦ ĐỀ </a:t>
              </a:r>
              <a:r>
                <a:rPr lang="en-US" sz="3200" dirty="0">
                  <a:solidFill>
                    <a:srgbClr val="002060"/>
                  </a:solidFill>
                  <a:latin typeface="+mj-lt"/>
                </a:rPr>
                <a:t>10</a:t>
              </a:r>
              <a:endParaRPr lang="vi-VN" sz="3200" dirty="0">
                <a:solidFill>
                  <a:srgbClr val="002060"/>
                </a:solidFill>
                <a:latin typeface="+mj-lt"/>
              </a:endParaRPr>
            </a:p>
          </p:txBody>
        </p:sp>
      </p:grpSp>
      <p:sp>
        <p:nvSpPr>
          <p:cNvPr id="9" name="TextBox 8">
            <a:extLst>
              <a:ext uri="{FF2B5EF4-FFF2-40B4-BE49-F238E27FC236}">
                <a16:creationId xmlns:a16="http://schemas.microsoft.com/office/drawing/2014/main" id="{D049F577-F92A-4405-A19E-48EB947980F5}"/>
              </a:ext>
            </a:extLst>
          </p:cNvPr>
          <p:cNvSpPr txBox="1"/>
          <p:nvPr/>
        </p:nvSpPr>
        <p:spPr>
          <a:xfrm>
            <a:off x="3107421" y="290067"/>
            <a:ext cx="6755037" cy="646331"/>
          </a:xfrm>
          <a:prstGeom prst="rect">
            <a:avLst/>
          </a:prstGeom>
          <a:noFill/>
        </p:spPr>
        <p:txBody>
          <a:bodyPr wrap="square" rtlCol="0">
            <a:spAutoFit/>
          </a:bodyPr>
          <a:lstStyle/>
          <a:p>
            <a:pPr lvl="1" algn="ctr"/>
            <a:r>
              <a:rPr lang="en-US" sz="3600" dirty="0">
                <a:solidFill>
                  <a:srgbClr val="002060"/>
                </a:solidFill>
                <a:latin typeface="+mj-lt"/>
              </a:rPr>
              <a:t>CÁC SỐ TRONG PHẠM VI 1000</a:t>
            </a:r>
            <a:endParaRPr lang="vi-VN" sz="3600" dirty="0">
              <a:solidFill>
                <a:srgbClr val="002060"/>
              </a:solidFill>
              <a:latin typeface="+mj-lt"/>
            </a:endParaRPr>
          </a:p>
        </p:txBody>
      </p:sp>
      <p:sp>
        <p:nvSpPr>
          <p:cNvPr id="2" name="TextBox 1"/>
          <p:cNvSpPr txBox="1"/>
          <p:nvPr/>
        </p:nvSpPr>
        <p:spPr>
          <a:xfrm>
            <a:off x="4944140" y="3764222"/>
            <a:ext cx="4714210" cy="707886"/>
          </a:xfrm>
          <a:prstGeom prst="rect">
            <a:avLst/>
          </a:prstGeom>
          <a:noFill/>
        </p:spPr>
        <p:txBody>
          <a:bodyPr wrap="square" rtlCol="0">
            <a:spAutoFit/>
          </a:bodyPr>
          <a:lstStyle/>
          <a:p>
            <a:r>
              <a:rPr lang="en-US" sz="4000" err="1">
                <a:solidFill>
                  <a:schemeClr val="bg1"/>
                </a:solidFill>
                <a:latin typeface="+mj-lt"/>
              </a:rPr>
              <a:t>Tiết</a:t>
            </a:r>
            <a:r>
              <a:rPr lang="en-US" sz="4000">
                <a:solidFill>
                  <a:schemeClr val="bg1"/>
                </a:solidFill>
                <a:latin typeface="+mj-lt"/>
              </a:rPr>
              <a:t> 2</a:t>
            </a:r>
            <a:endParaRPr lang="en-US" sz="4000" dirty="0">
              <a:solidFill>
                <a:schemeClr val="bg1"/>
              </a:solidFill>
              <a:latin typeface="+mj-lt"/>
            </a:endParaRPr>
          </a:p>
        </p:txBody>
      </p:sp>
    </p:spTree>
    <p:extLst>
      <p:ext uri="{BB962C8B-B14F-4D97-AF65-F5344CB8AC3E}">
        <p14:creationId xmlns:p14="http://schemas.microsoft.com/office/powerpoint/2010/main" val="42529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7076123" y="3965573"/>
            <a:ext cx="947695" cy="459760"/>
            <a:chOff x="8522628" y="5312787"/>
            <a:chExt cx="1091389" cy="529471"/>
          </a:xfrm>
        </p:grpSpPr>
        <p:sp>
          <p:nvSpPr>
            <p:cNvPr id="76" name="TextBox 75"/>
            <p:cNvSpPr txBox="1"/>
            <p:nvPr/>
          </p:nvSpPr>
          <p:spPr>
            <a:xfrm>
              <a:off x="8740071" y="5312787"/>
              <a:ext cx="604031" cy="362640"/>
            </a:xfrm>
            <a:prstGeom prst="rect">
              <a:avLst/>
            </a:prstGeom>
            <a:noFill/>
          </p:spPr>
          <p:txBody>
            <a:bodyPr wrap="none" rtlCol="0">
              <a:spAutoFit/>
            </a:bodyPr>
            <a:lstStyle/>
            <a:p>
              <a:pPr marL="0" marR="0" lvl="0" indent="0" algn="just" defTabSz="914377" rtl="0" eaLnBrk="1" fontAlgn="auto" latinLnBrk="0" hangingPunct="1">
                <a:lnSpc>
                  <a:spcPct val="120000"/>
                </a:lnSpc>
                <a:spcBef>
                  <a:spcPts val="0"/>
                </a:spcBef>
                <a:spcAft>
                  <a:spcPts val="0"/>
                </a:spcAft>
                <a:buClrTx/>
                <a:buSzTx/>
                <a:buFontTx/>
                <a:buNone/>
                <a:tabLst/>
                <a:defRPr/>
              </a:pPr>
              <a:r>
                <a:rPr kumimoji="0" lang="en-US" sz="132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85%</a:t>
              </a:r>
              <a:endParaRPr kumimoji="0" lang="en-GB" sz="1327"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7" name="TextBox 76"/>
            <p:cNvSpPr txBox="1"/>
            <p:nvPr/>
          </p:nvSpPr>
          <p:spPr>
            <a:xfrm>
              <a:off x="8522628" y="5570149"/>
              <a:ext cx="1091389" cy="272109"/>
            </a:xfrm>
            <a:prstGeom prst="rect">
              <a:avLst/>
            </a:prstGeom>
            <a:noFill/>
          </p:spPr>
          <p:txBody>
            <a:bodyPr wrap="none" rtlCol="0">
              <a:spAutoFit/>
            </a:bodyPr>
            <a:lstStyle/>
            <a:p>
              <a:pPr marL="0" marR="0" lvl="0" indent="0" algn="just" defTabSz="914377" rtl="0" eaLnBrk="1" fontAlgn="auto" latinLnBrk="0" hangingPunct="1">
                <a:lnSpc>
                  <a:spcPct val="120000"/>
                </a:lnSpc>
                <a:spcBef>
                  <a:spcPts val="0"/>
                </a:spcBef>
                <a:spcAft>
                  <a:spcPts val="0"/>
                </a:spcAft>
                <a:buClrTx/>
                <a:buSzTx/>
                <a:buFontTx/>
                <a:buNone/>
                <a:tabLst/>
                <a:defRPr/>
              </a:pPr>
              <a:r>
                <a:rPr kumimoji="0" lang="zh-CN" altLang="en-US" sz="853" b="0" i="0" u="none" strike="noStrike" kern="1200" cap="none" spc="0" normalizeH="0" baseline="0" noProof="0">
                  <a:ln>
                    <a:noFill/>
                  </a:ln>
                  <a:solidFill>
                    <a:srgbClr val="FFFFFF"/>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kumimoji="0" lang="en-GB" sz="853"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grpSp>
      <p:grpSp>
        <p:nvGrpSpPr>
          <p:cNvPr id="9" name="Group 8"/>
          <p:cNvGrpSpPr/>
          <p:nvPr/>
        </p:nvGrpSpPr>
        <p:grpSpPr>
          <a:xfrm>
            <a:off x="468088" y="344850"/>
            <a:ext cx="11258193" cy="6229303"/>
            <a:chOff x="631064" y="0"/>
            <a:chExt cx="10921286" cy="6858000"/>
          </a:xfrm>
        </p:grpSpPr>
        <p:pic>
          <p:nvPicPr>
            <p:cNvPr id="10" name="Picture 2" descr="E:\DT\Phần mềm\LuyenChuTieuHoc-2.8 (1)\LuyenChuTieuHoc-2.8\LuyenChuTieuHoc\Ảnh dòng kẻ sẵn cho môn toán\Dòng kẻ đen - 11 dòng - 15 ô.png"/>
            <p:cNvPicPr>
              <a:picLocks noChangeAspect="1" noChangeArrowheads="1"/>
            </p:cNvPicPr>
            <p:nvPr/>
          </p:nvPicPr>
          <p:blipFill rotWithShape="1">
            <a:blip r:embed="rId3">
              <a:extLst>
                <a:ext uri="{28A0092B-C50C-407E-A947-70E740481C1C}">
                  <a14:useLocalDpi xmlns:a14="http://schemas.microsoft.com/office/drawing/2010/main" val="0"/>
                </a:ext>
              </a:extLst>
            </a:blip>
            <a:srcRect b="14526"/>
            <a:stretch/>
          </p:blipFill>
          <p:spPr bwMode="auto">
            <a:xfrm>
              <a:off x="631064" y="0"/>
              <a:ext cx="10921286" cy="6858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1" name="Straight Connector 10"/>
            <p:cNvCxnSpPr/>
            <p:nvPr/>
          </p:nvCxnSpPr>
          <p:spPr>
            <a:xfrm>
              <a:off x="631064" y="1"/>
              <a:ext cx="0" cy="68579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B930FA4B-1B02-447A-9250-F238A592DC39}"/>
              </a:ext>
            </a:extLst>
          </p:cNvPr>
          <p:cNvSpPr txBox="1"/>
          <p:nvPr/>
        </p:nvSpPr>
        <p:spPr>
          <a:xfrm>
            <a:off x="1220655" y="669303"/>
            <a:ext cx="8720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Thứ tư ngày 9 tháng 3 năm 2022</a:t>
            </a:r>
          </a:p>
        </p:txBody>
      </p:sp>
      <p:sp>
        <p:nvSpPr>
          <p:cNvPr id="12" name="TextBox 11">
            <a:extLst>
              <a:ext uri="{FF2B5EF4-FFF2-40B4-BE49-F238E27FC236}">
                <a16:creationId xmlns:a16="http://schemas.microsoft.com/office/drawing/2014/main" id="{3C7CDEA3-9873-46F0-B380-C3162DA4032A}"/>
              </a:ext>
            </a:extLst>
          </p:cNvPr>
          <p:cNvSpPr txBox="1"/>
          <p:nvPr/>
        </p:nvSpPr>
        <p:spPr>
          <a:xfrm>
            <a:off x="3498289" y="1317826"/>
            <a:ext cx="16546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Toán</a:t>
            </a:r>
          </a:p>
        </p:txBody>
      </p:sp>
      <p:sp>
        <p:nvSpPr>
          <p:cNvPr id="13" name="TextBox 12">
            <a:extLst>
              <a:ext uri="{FF2B5EF4-FFF2-40B4-BE49-F238E27FC236}">
                <a16:creationId xmlns:a16="http://schemas.microsoft.com/office/drawing/2014/main" id="{1B461ADC-0EE3-4218-B778-F4F68FDF859C}"/>
              </a:ext>
            </a:extLst>
          </p:cNvPr>
          <p:cNvSpPr txBox="1"/>
          <p:nvPr/>
        </p:nvSpPr>
        <p:spPr>
          <a:xfrm>
            <a:off x="1900157" y="1977208"/>
            <a:ext cx="7818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Bài 51: Số có ba chữ số (tiết 2)</a:t>
            </a:r>
          </a:p>
        </p:txBody>
      </p:sp>
    </p:spTree>
    <p:extLst>
      <p:ext uri="{BB962C8B-B14F-4D97-AF65-F5344CB8AC3E}">
        <p14:creationId xmlns:p14="http://schemas.microsoft.com/office/powerpoint/2010/main" val="22128985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115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1258</TotalTime>
  <Words>353</Words>
  <Application>Microsoft Office PowerPoint</Application>
  <PresentationFormat>Widescreen</PresentationFormat>
  <Paragraphs>74</Paragraphs>
  <Slides>17</Slides>
  <Notes>3</Notes>
  <HiddenSlides>0</HiddenSlides>
  <MMClips>13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HP001 4 hàng</vt:lpstr>
      <vt:lpstr>ITC Avant Garde Std Bk</vt:lpstr>
      <vt:lpstr>Times New Roman</vt:lpstr>
      <vt:lpstr>UTM Cookies</vt:lpstr>
      <vt:lpstr>UTM Flamenco</vt:lpstr>
      <vt:lpstr>UTM Zebrawood</vt:lpstr>
      <vt:lpstr>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huyen nguyen</cp:lastModifiedBy>
  <cp:revision>189</cp:revision>
  <dcterms:created xsi:type="dcterms:W3CDTF">2021-06-02T01:34:28Z</dcterms:created>
  <dcterms:modified xsi:type="dcterms:W3CDTF">2022-03-05T15:23:34Z</dcterms:modified>
</cp:coreProperties>
</file>