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8" r:id="rId4"/>
  </p:sldMasterIdLst>
  <p:notesMasterIdLst>
    <p:notesMasterId r:id="rId17"/>
  </p:notesMasterIdLst>
  <p:sldIdLst>
    <p:sldId id="2007577118" r:id="rId5"/>
    <p:sldId id="2007577122" r:id="rId6"/>
    <p:sldId id="2007577119" r:id="rId7"/>
    <p:sldId id="267" r:id="rId8"/>
    <p:sldId id="2007577123" r:id="rId9"/>
    <p:sldId id="377" r:id="rId10"/>
    <p:sldId id="2007577116" r:id="rId11"/>
    <p:sldId id="2007577124" r:id="rId12"/>
    <p:sldId id="2007577113" r:id="rId13"/>
    <p:sldId id="2007577121" r:id="rId14"/>
    <p:sldId id="2007577117"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2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59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484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10262493"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1213" y="103878"/>
            <a:ext cx="5416549" cy="6887605"/>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7965323"/>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443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7079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910A4-4648-45A7-A1E5-287DDCC00F12}"/>
              </a:ext>
            </a:extLst>
          </p:cNvPr>
          <p:cNvSpPr txBox="1"/>
          <p:nvPr/>
        </p:nvSpPr>
        <p:spPr>
          <a:xfrm>
            <a:off x="-361507" y="1727538"/>
            <a:ext cx="803332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Chào</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mừng</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các</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đến</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với</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tiết</a:t>
            </a:r>
            <a:endPar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8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Tiếng</a:t>
            </a:r>
            <a:r>
              <a:rPr kumimoji="0" lang="en-US" sz="8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8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Việt</a:t>
            </a:r>
            <a:r>
              <a:rPr kumimoji="0" lang="en-US" sz="8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a:t>
            </a:r>
            <a:endParaRPr kumimoji="0" lang="vi-VN" sz="6000" b="0" i="0" u="none" strike="noStrike" kern="1200" cap="none" spc="0" normalizeH="0" baseline="0" noProof="0">
              <a:ln>
                <a:noFill/>
              </a:ln>
              <a:solidFill>
                <a:srgbClr val="EF786D">
                  <a:lumMod val="75000"/>
                </a:srgbClr>
              </a:solidFill>
              <a:effectLst/>
              <a:uLnTx/>
              <a:uFillTx/>
              <a:latin typeface="+mj-lt"/>
              <a:ea typeface="+mn-ea"/>
              <a:cs typeface="+mn-cs"/>
            </a:endParaRPr>
          </a:p>
        </p:txBody>
      </p:sp>
    </p:spTree>
    <p:extLst>
      <p:ext uri="{BB962C8B-B14F-4D97-AF65-F5344CB8AC3E}">
        <p14:creationId xmlns:p14="http://schemas.microsoft.com/office/powerpoint/2010/main" val="25741440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a:extLst>
              <a:ext uri="{FF2B5EF4-FFF2-40B4-BE49-F238E27FC236}">
                <a16:creationId xmlns:a16="http://schemas.microsoft.com/office/drawing/2014/main" id="{E590BF65-17DE-4F4E-803F-4092E8EDD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172" y="2478177"/>
            <a:ext cx="5707239" cy="3803510"/>
          </a:xfrm>
          <a:prstGeom prst="rect">
            <a:avLst/>
          </a:prstGeom>
        </p:spPr>
      </p:pic>
      <p:pic>
        <p:nvPicPr>
          <p:cNvPr id="12" name="图片 13">
            <a:extLst>
              <a:ext uri="{FF2B5EF4-FFF2-40B4-BE49-F238E27FC236}">
                <a16:creationId xmlns:a16="http://schemas.microsoft.com/office/drawing/2014/main" id="{B45F07B7-A08C-4F7E-A0D7-22628BBD9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92" y="576313"/>
            <a:ext cx="5707239" cy="3803510"/>
          </a:xfrm>
          <a:prstGeom prst="rect">
            <a:avLst/>
          </a:prstGeom>
        </p:spPr>
      </p:pic>
      <p:sp>
        <p:nvSpPr>
          <p:cNvPr id="7" name="TextBox 6"/>
          <p:cNvSpPr txBox="1"/>
          <p:nvPr/>
        </p:nvSpPr>
        <p:spPr>
          <a:xfrm>
            <a:off x="538349" y="2027256"/>
            <a:ext cx="55955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Hoàn thành bài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vào vở</a:t>
            </a:r>
          </a:p>
        </p:txBody>
      </p:sp>
      <p:sp>
        <p:nvSpPr>
          <p:cNvPr id="8" name="TextBox 7"/>
          <p:cNvSpPr txBox="1"/>
          <p:nvPr/>
        </p:nvSpPr>
        <p:spPr>
          <a:xfrm>
            <a:off x="7044374" y="4056766"/>
            <a:ext cx="55955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Chuẩn</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bị</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bài</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sau</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10877732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nuôi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107721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baseline="0" noProof="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biệt!</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073700" y="2821462"/>
            <a:ext cx="6154229" cy="1754326"/>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54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54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54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54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54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78645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812181"/>
            <a:ext cx="9956800" cy="365019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2241986"/>
            <a:ext cx="9956800" cy="3650195"/>
          </a:xfrm>
          <a:prstGeom prst="rect">
            <a:avLst/>
          </a:prstGeom>
        </p:spPr>
      </p:pic>
      <p:sp>
        <p:nvSpPr>
          <p:cNvPr id="4" name="TextBox 3"/>
          <p:cNvSpPr txBox="1"/>
          <p:nvPr/>
        </p:nvSpPr>
        <p:spPr>
          <a:xfrm>
            <a:off x="1600043" y="1171726"/>
            <a:ext cx="11528535"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Thứ</a:t>
            </a:r>
            <a:r>
              <a:rPr kumimoji="0" lang="en-US" sz="3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sáu</a:t>
            </a:r>
            <a:r>
              <a:rPr kumimoji="0" lang="en-US" sz="3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err="1">
                <a:ln>
                  <a:noFill/>
                </a:ln>
                <a:solidFill>
                  <a:srgbClr val="7030A0"/>
                </a:solidFill>
                <a:effectLst/>
                <a:uLnTx/>
                <a:uFillTx/>
                <a:latin typeface="HP001 4 hàng" panose="020B0603050302020204" pitchFamily="34" charset="0"/>
                <a:ea typeface="+mn-ea"/>
                <a:cs typeface="+mn-cs"/>
              </a:rPr>
              <a:t>ngày</a:t>
            </a:r>
            <a:r>
              <a:rPr kumimoji="0" lang="en-US" sz="36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 4 </a:t>
            </a:r>
            <a:r>
              <a:rPr kumimoji="0" lang="en-US" sz="3600" b="1" i="0" u="none" strike="noStrike" kern="1200" cap="none" spc="0" normalizeH="0" baseline="0" noProof="0" err="1">
                <a:ln>
                  <a:noFill/>
                </a:ln>
                <a:solidFill>
                  <a:srgbClr val="7030A0"/>
                </a:solidFill>
                <a:effectLst/>
                <a:uLnTx/>
                <a:uFillTx/>
                <a:latin typeface="HP001 4 hàng" panose="020B0603050302020204" pitchFamily="34" charset="0"/>
                <a:ea typeface="+mn-ea"/>
                <a:cs typeface="+mn-cs"/>
              </a:rPr>
              <a:t>tháng</a:t>
            </a:r>
            <a:r>
              <a:rPr kumimoji="0" lang="en-US" sz="36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 3 năm </a:t>
            </a:r>
            <a:r>
              <a:rPr kumimoji="0" lang="en-US" sz="36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2022</a:t>
            </a:r>
          </a:p>
        </p:txBody>
      </p:sp>
      <p:sp>
        <p:nvSpPr>
          <p:cNvPr id="6" name="TextBox 5"/>
          <p:cNvSpPr txBox="1"/>
          <p:nvPr/>
        </p:nvSpPr>
        <p:spPr>
          <a:xfrm>
            <a:off x="3783075" y="1886628"/>
            <a:ext cx="4836763"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7030A0"/>
                </a:solidFill>
                <a:effectLst/>
                <a:uLnTx/>
                <a:uFillTx/>
                <a:latin typeface="HP001 4 hàng" panose="020B0603050302020204" pitchFamily="34" charset="0"/>
                <a:ea typeface="+mn-ea"/>
                <a:cs typeface="+mn-cs"/>
              </a:rPr>
              <a:t>Tiếng</a:t>
            </a:r>
            <a:r>
              <a:rPr kumimoji="0" lang="en-US" sz="36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err="1">
                <a:ln>
                  <a:noFill/>
                </a:ln>
                <a:solidFill>
                  <a:srgbClr val="7030A0"/>
                </a:solidFill>
                <a:effectLst/>
                <a:uLnTx/>
                <a:uFillTx/>
                <a:latin typeface="HP001 4 hàng" panose="020B0603050302020204" pitchFamily="34" charset="0"/>
                <a:ea typeface="+mn-ea"/>
                <a:cs typeface="+mn-cs"/>
              </a:rPr>
              <a:t>Việt</a:t>
            </a:r>
            <a:endParaRPr kumimoji="0" lang="en-US" sz="36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endParaRPr>
          </a:p>
        </p:txBody>
      </p:sp>
      <p:cxnSp>
        <p:nvCxnSpPr>
          <p:cNvPr id="8" name="Straight Connector 7"/>
          <p:cNvCxnSpPr/>
          <p:nvPr/>
        </p:nvCxnSpPr>
        <p:spPr>
          <a:xfrm>
            <a:off x="989980" y="812182"/>
            <a:ext cx="0" cy="30462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89980" y="2328101"/>
            <a:ext cx="0" cy="3564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8A8CA5-E62E-4D33-A197-3FFD63386C1E}"/>
              </a:ext>
            </a:extLst>
          </p:cNvPr>
          <p:cNvSpPr txBox="1"/>
          <p:nvPr/>
        </p:nvSpPr>
        <p:spPr>
          <a:xfrm>
            <a:off x="1600043" y="2601530"/>
            <a:ext cx="88850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Viết đoạn văn kể về hoạt động của con vật.</a:t>
            </a:r>
          </a:p>
        </p:txBody>
      </p:sp>
    </p:spTree>
    <p:extLst>
      <p:ext uri="{BB962C8B-B14F-4D97-AF65-F5344CB8AC3E}">
        <p14:creationId xmlns:p14="http://schemas.microsoft.com/office/powerpoint/2010/main" val="33519743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44261" y="1667300"/>
            <a:ext cx="5299644" cy="3901837"/>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altLang="zh-CN" sz="3600" b="1" i="0" u="none" strike="noStrike" kern="1200" cap="none" spc="0" normalizeH="0" noProof="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CẦU CẦN ĐẠT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altLang="zh-CN" sz="3600" b="1" baseline="0">
              <a:solidFill>
                <a:srgbClr val="9BBB59">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a:p>
            <a:pPr marL="342900" marR="0" lvl="0" indent="-342900" algn="l" defTabSz="1219170" rtl="0" eaLnBrk="1" fontAlgn="auto" latinLnBrk="0" hangingPunct="1">
              <a:lnSpc>
                <a:spcPct val="150000"/>
              </a:lnSpc>
              <a:spcBef>
                <a:spcPts val="0"/>
              </a:spcBef>
              <a:spcAft>
                <a:spcPts val="0"/>
              </a:spcAft>
              <a:buClrTx/>
              <a:buSzTx/>
              <a:buFont typeface="+mj-lt"/>
              <a:buAutoNum type="arabicPeriod"/>
              <a:tabLst/>
              <a:defRPr/>
            </a:pPr>
            <a:r>
              <a:rPr kumimoji="0" lang="en-US" altLang="zh-CN" sz="2400" b="1" i="0" u="none" strike="noStrike" kern="1200" cap="none" spc="0" normalizeH="0" noProof="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được một đoạn văn ngắn 3 đến 5 câu kể lại hoạt động của con vật quan sát được.</a:t>
            </a:r>
          </a:p>
          <a:p>
            <a:pPr marL="342900" marR="0" lvl="0" indent="-342900" algn="l" defTabSz="1219170" rtl="0" eaLnBrk="1" fontAlgn="auto" latinLnBrk="0" hangingPunct="1">
              <a:lnSpc>
                <a:spcPct val="150000"/>
              </a:lnSpc>
              <a:spcBef>
                <a:spcPts val="0"/>
              </a:spcBef>
              <a:spcAft>
                <a:spcPts val="0"/>
              </a:spcAft>
              <a:buClrTx/>
              <a:buSzTx/>
              <a:buFont typeface="+mj-lt"/>
              <a:buAutoNum type="arabicPeriod"/>
              <a:tabLst/>
              <a:defRPr/>
            </a:pPr>
            <a:r>
              <a:rPr lang="en-US" altLang="zh-CN" sz="2400" b="1" baseline="0">
                <a:solidFill>
                  <a:srgbClr val="9BBB59">
                    <a:lumMod val="75000"/>
                  </a:srgbClr>
                </a:solidFill>
                <a:latin typeface="Arial-Rounded" panose="020B0500000000000000" pitchFamily="34" charset="0"/>
                <a:ea typeface="Arial-Rounded" panose="020B0500000000000000" pitchFamily="34" charset="0"/>
                <a:cs typeface="Arial-Rounded" panose="020B0500000000000000" pitchFamily="34" charset="0"/>
              </a:rPr>
              <a:t>Bồi</a:t>
            </a:r>
            <a:r>
              <a:rPr lang="en-US" altLang="zh-CN" sz="2400" b="1">
                <a:solidFill>
                  <a:srgbClr val="9BBB59">
                    <a:lumMod val="75000"/>
                  </a:srgbClr>
                </a:solidFill>
                <a:latin typeface="Arial-Rounded" panose="020B0500000000000000" pitchFamily="34" charset="0"/>
                <a:ea typeface="Arial-Rounded" panose="020B0500000000000000" pitchFamily="34" charset="0"/>
                <a:cs typeface="Arial-Rounded" panose="020B0500000000000000" pitchFamily="34" charset="0"/>
              </a:rPr>
              <a:t> dưỡng tình yêu đối với các con vật.</a:t>
            </a:r>
            <a:endParaRPr kumimoji="0" lang="en-US" altLang="zh-CN" sz="24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đoạn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sau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lại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hoạt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nhà</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xuân</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thu</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u="none" strike="noStrike" kern="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đông</a:t>
            </a:r>
            <a:r>
              <a:rPr kumimoji="0" lang="en-US" sz="2800" u="none" strike="noStrike" kern="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5183150"/>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Nhà</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rừng</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Nhà</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rừng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xuân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nhà</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kéo</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nhau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bẻ</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măng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uống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mật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ong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nhặt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quả</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hạt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dẻ</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bố</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mẹ</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gấy</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con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béo</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rung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rinh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bước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lặc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lè</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lặc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lè</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Béo</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đến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nỗi</a:t>
            </a:r>
            <a:r>
              <a:rPr kumimoji="0" lang="en-US" sz="2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khi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mùa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đông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tới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suốt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tháng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rét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nhà</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gấu</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đứng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tránh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gió</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gốc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cây</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không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cần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kiếm</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ăn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chỉ</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mút</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hai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chân</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mỡ</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cũng</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đủ</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no.</a:t>
            </a:r>
          </a:p>
          <a:p>
            <a:pPr marL="0" marR="0" lvl="0" indent="0" algn="r" defTabSz="1219170" rtl="0" eaLnBrk="1" fontAlgn="auto" latinLnBrk="0" hangingPunct="1">
              <a:lnSpc>
                <a:spcPct val="150000"/>
              </a:lnSpc>
              <a:spcBef>
                <a:spcPts val="0"/>
              </a:spcBef>
              <a:spcAft>
                <a:spcPts val="0"/>
              </a:spcAft>
              <a:buClr>
                <a:srgbClr val="000000"/>
              </a:buClr>
              <a:buSzTx/>
              <a:buFontTx/>
              <a:buNone/>
              <a:tabLst/>
              <a:defRPr/>
            </a:pPr>
            <a:r>
              <a:rPr kumimoji="0" lang="en-US" sz="2800" b="0" i="1"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r>
              <a:rPr kumimoji="0" lang="en-US" sz="2800" b="0" i="1"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Tô</a:t>
            </a:r>
            <a:r>
              <a:rPr kumimoji="0" lang="en-US" sz="2800" b="0" i="1"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2800" b="0" i="1"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Hoài</a:t>
            </a:r>
            <a:r>
              <a:rPr kumimoji="0" lang="en-US" sz="2800" b="0" i="1"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32106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i="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b="1" i="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i="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i="1"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b="1" i="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i="1"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b="1" i="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i="1" kern="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b="1" i="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i="1" kern="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b="1" i="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5183150"/>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nỗi</a:t>
            </a:r>
            <a:r>
              <a:rPr lang="en-US"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khi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no.</a:t>
            </a:r>
          </a:p>
          <a:p>
            <a:pPr algn="r" defTabSz="121917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cxnSp>
        <p:nvCxnSpPr>
          <p:cNvPr id="13" name="Straight Connector 12"/>
          <p:cNvCxnSpPr/>
          <p:nvPr/>
        </p:nvCxnSpPr>
        <p:spPr>
          <a:xfrm>
            <a:off x="6877299" y="2592461"/>
            <a:ext cx="41703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6180" y="3219702"/>
            <a:ext cx="36694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60384" y="3219702"/>
            <a:ext cx="321061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55714" y="4484484"/>
            <a:ext cx="26943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1006340" y="5138673"/>
            <a:ext cx="9732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2C26F0C-8652-4D0A-B9EA-071B3AA408DD}"/>
              </a:ext>
            </a:extLst>
          </p:cNvPr>
          <p:cNvGrpSpPr/>
          <p:nvPr/>
        </p:nvGrpSpPr>
        <p:grpSpPr>
          <a:xfrm>
            <a:off x="1342913" y="1474290"/>
            <a:ext cx="9059633" cy="4730789"/>
            <a:chOff x="1342913" y="1474290"/>
            <a:chExt cx="9059633" cy="4730789"/>
          </a:xfrm>
        </p:grpSpPr>
        <p:pic>
          <p:nvPicPr>
            <p:cNvPr id="12" name="图片 3">
              <a:extLst>
                <a:ext uri="{FF2B5EF4-FFF2-40B4-BE49-F238E27FC236}">
                  <a16:creationId xmlns:a16="http://schemas.microsoft.com/office/drawing/2014/main" id="{3DE05202-E0A2-4095-9F0A-E17A4F99CB50}"/>
                </a:ext>
              </a:extLst>
            </p:cNvPr>
            <p:cNvPicPr>
              <a:picLocks noChangeAspect="1"/>
            </p:cNvPicPr>
            <p:nvPr/>
          </p:nvPicPr>
          <p:blipFill rotWithShape="1">
            <a:blip r:embed="rId2">
              <a:extLst>
                <a:ext uri="{28A0092B-C50C-407E-A947-70E740481C1C}">
                  <a14:useLocalDpi xmlns:a14="http://schemas.microsoft.com/office/drawing/2010/main" val="0"/>
                </a:ext>
              </a:extLst>
            </a:blip>
            <a:srcRect l="15285" t="10430" r="46646" b="11190"/>
            <a:stretch/>
          </p:blipFill>
          <p:spPr>
            <a:xfrm>
              <a:off x="1342913" y="1474290"/>
              <a:ext cx="9059633" cy="4730789"/>
            </a:xfrm>
            <a:prstGeom prst="rect">
              <a:avLst/>
            </a:prstGeom>
          </p:spPr>
        </p:pic>
        <p:sp>
          <p:nvSpPr>
            <p:cNvPr id="15" name="TextBox 14">
              <a:extLst>
                <a:ext uri="{FF2B5EF4-FFF2-40B4-BE49-F238E27FC236}">
                  <a16:creationId xmlns:a16="http://schemas.microsoft.com/office/drawing/2014/main" id="{0AD72C44-A98F-4993-AEA3-7E41FA464C88}"/>
                </a:ext>
              </a:extLst>
            </p:cNvPr>
            <p:cNvSpPr txBox="1"/>
            <p:nvPr/>
          </p:nvSpPr>
          <p:spPr>
            <a:xfrm>
              <a:off x="2932878" y="2562413"/>
              <a:ext cx="6607370" cy="2554545"/>
            </a:xfrm>
            <a:prstGeom prst="rect">
              <a:avLst/>
            </a:prstGeom>
            <a:noFill/>
          </p:spPr>
          <p:txBody>
            <a:bodyPr wrap="square" rtlCol="0">
              <a:spAutoFit/>
            </a:bodyPr>
            <a:lstStyle/>
            <a:p>
              <a:pPr algn="ctr" defTabSz="1219170">
                <a:buClr>
                  <a:srgbClr val="000000"/>
                </a:buClr>
              </a:pPr>
              <a:r>
                <a:rPr lang="en-US" sz="3200" b="1" kern="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THẢO LUẬN NHÓM</a:t>
              </a:r>
            </a:p>
            <a:p>
              <a:pPr marL="514350" indent="-514350" defTabSz="1219170">
                <a:buClr>
                  <a:srgbClr val="000000"/>
                </a:buClr>
                <a:buFont typeface="+mj-lt"/>
                <a:buAutoNum type="arabicPeriod"/>
              </a:pPr>
              <a:r>
                <a:rPr lang="en-US" sz="3200" b="1" i="1" kern="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Mùa xuân, cả nhà gấu làm gì?</a:t>
              </a:r>
            </a:p>
            <a:p>
              <a:pPr marL="514350" indent="-514350" defTabSz="1219170">
                <a:buClr>
                  <a:srgbClr val="000000"/>
                </a:buClr>
                <a:buFont typeface="+mj-lt"/>
                <a:buAutoNum type="arabicPeriod"/>
              </a:pPr>
              <a:r>
                <a:rPr lang="en-US" sz="3200" b="1" i="1" kern="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Mùa thu, nhà gấu làm gì?</a:t>
              </a:r>
            </a:p>
            <a:p>
              <a:pPr marL="514350" indent="-514350" defTabSz="1219170">
                <a:buClr>
                  <a:srgbClr val="000000"/>
                </a:buClr>
                <a:buFont typeface="+mj-lt"/>
                <a:buAutoNum type="arabicPeriod"/>
              </a:pPr>
              <a:r>
                <a:rPr lang="en-US" sz="3200" b="1" i="1"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Tại sao suốt ba tháng rét, nhà gấu không cần đi kiếm ăn?</a:t>
              </a:r>
              <a:endParaRPr lang="en-US" sz="3200" b="1" i="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572180" y="3039171"/>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1"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được:  </a:t>
            </a:r>
            <a:endPar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246381" y="687068"/>
            <a:ext cx="4392984"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C14483-EDFD-46A8-9021-CB32FC043ACB}"/>
              </a:ext>
            </a:extLst>
          </p:cNvPr>
          <p:cNvGrpSpPr/>
          <p:nvPr/>
        </p:nvGrpSpPr>
        <p:grpSpPr>
          <a:xfrm>
            <a:off x="1047127" y="575380"/>
            <a:ext cx="10097746" cy="5707239"/>
            <a:chOff x="1342913" y="1474290"/>
            <a:chExt cx="9059633" cy="4730789"/>
          </a:xfrm>
        </p:grpSpPr>
        <p:pic>
          <p:nvPicPr>
            <p:cNvPr id="3" name="图片 3">
              <a:extLst>
                <a:ext uri="{FF2B5EF4-FFF2-40B4-BE49-F238E27FC236}">
                  <a16:creationId xmlns:a16="http://schemas.microsoft.com/office/drawing/2014/main" id="{C8A530B0-9652-4E71-8522-C1E76D2977E3}"/>
                </a:ext>
              </a:extLst>
            </p:cNvPr>
            <p:cNvPicPr>
              <a:picLocks noChangeAspect="1"/>
            </p:cNvPicPr>
            <p:nvPr/>
          </p:nvPicPr>
          <p:blipFill rotWithShape="1">
            <a:blip r:embed="rId2">
              <a:extLst>
                <a:ext uri="{28A0092B-C50C-407E-A947-70E740481C1C}">
                  <a14:useLocalDpi xmlns:a14="http://schemas.microsoft.com/office/drawing/2010/main" val="0"/>
                </a:ext>
              </a:extLst>
            </a:blip>
            <a:srcRect l="15285" t="10430" r="46646" b="11190"/>
            <a:stretch/>
          </p:blipFill>
          <p:spPr>
            <a:xfrm>
              <a:off x="1342913" y="1474290"/>
              <a:ext cx="9059633" cy="4730789"/>
            </a:xfrm>
            <a:prstGeom prst="rect">
              <a:avLst/>
            </a:prstGeom>
          </p:spPr>
        </p:pic>
        <p:sp>
          <p:nvSpPr>
            <p:cNvPr id="4" name="TextBox 3">
              <a:extLst>
                <a:ext uri="{FF2B5EF4-FFF2-40B4-BE49-F238E27FC236}">
                  <a16:creationId xmlns:a16="http://schemas.microsoft.com/office/drawing/2014/main" id="{9D69907F-D91F-4BE5-9F5E-E2BB8E32467D}"/>
                </a:ext>
              </a:extLst>
            </p:cNvPr>
            <p:cNvSpPr txBox="1"/>
            <p:nvPr/>
          </p:nvSpPr>
          <p:spPr>
            <a:xfrm>
              <a:off x="2878185" y="2562413"/>
              <a:ext cx="6607370" cy="2117489"/>
            </a:xfrm>
            <a:prstGeom prst="rect">
              <a:avLst/>
            </a:prstGeom>
            <a:noFill/>
          </p:spPr>
          <p:txBody>
            <a:bodyPr wrap="square" rtlCol="0">
              <a:spAutoFit/>
            </a:bodyPr>
            <a:lstStyle/>
            <a:p>
              <a:pPr algn="ctr" defTabSz="1219170">
                <a:buClr>
                  <a:srgbClr val="000000"/>
                </a:buClr>
              </a:pPr>
              <a:r>
                <a:rPr lang="en-US" sz="3200" b="1" kern="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Tiêu chí kể</a:t>
              </a:r>
            </a:p>
            <a:p>
              <a:pPr marL="514350" indent="-514350" defTabSz="1219170">
                <a:buClr>
                  <a:srgbClr val="000000"/>
                </a:buClr>
                <a:buFont typeface="+mj-lt"/>
                <a:buAutoNum type="arabicPeriod"/>
              </a:pPr>
              <a:r>
                <a:rPr lang="en-US" sz="3200" b="1" i="1" kern="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Nêu được tên con vật</a:t>
              </a:r>
            </a:p>
            <a:p>
              <a:pPr marL="514350" indent="-514350" defTabSz="1219170">
                <a:buClr>
                  <a:srgbClr val="000000"/>
                </a:buClr>
                <a:buFont typeface="+mj-lt"/>
                <a:buAutoNum type="arabicPeriod"/>
              </a:pPr>
              <a:r>
                <a:rPr lang="en-US" sz="3200" b="1" i="1" kern="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 thu, nhà gấu làm gì?</a:t>
              </a:r>
            </a:p>
            <a:p>
              <a:pPr marL="514350" indent="-514350" defTabSz="1219170">
                <a:buClr>
                  <a:srgbClr val="000000"/>
                </a:buClr>
                <a:buFont typeface="+mj-lt"/>
                <a:buAutoNum type="arabicPeriod"/>
              </a:pPr>
              <a:r>
                <a:rPr lang="en-US" sz="3200" b="1" i="1"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Tại sao suốt ba tháng rét, nhà gấu không cần đi kiếm ăn?</a:t>
              </a:r>
              <a:endParaRPr lang="en-US" sz="3200" b="1" i="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1363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chó Mi Nô của em rất đẹp.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661</Words>
  <Application>Microsoft Office PowerPoint</Application>
  <PresentationFormat>Widescreen</PresentationFormat>
  <Paragraphs>51</Paragraphs>
  <Slides>12</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等线</vt:lpstr>
      <vt:lpstr>等线 Light</vt:lpstr>
      <vt:lpstr>微软雅黑</vt:lpstr>
      <vt:lpstr>Arial</vt:lpstr>
      <vt:lpstr>Arial-Rounded</vt:lpstr>
      <vt:lpstr>Calibri</vt:lpstr>
      <vt:lpstr>HP001 4 hàng</vt:lpstr>
      <vt:lpstr>Kalam</vt:lpstr>
      <vt:lpstr>Montserrat</vt:lpstr>
      <vt:lpstr>Segoe UI Black</vt:lpstr>
      <vt:lpstr>Times New Roman</vt:lpstr>
      <vt:lpstr>UTM Cookies</vt:lpstr>
      <vt:lpstr>千图网拥有20W+精美PPT模板 更多PPT模板下载至：www.58pic.com/office/ppt​​</vt:lpstr>
      <vt:lpstr>包图主题2</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huyen nguyen</cp:lastModifiedBy>
  <cp:revision>4</cp:revision>
  <dcterms:created xsi:type="dcterms:W3CDTF">2021-08-02T04:47:52Z</dcterms:created>
  <dcterms:modified xsi:type="dcterms:W3CDTF">2022-03-04T07:50:56Z</dcterms:modified>
</cp:coreProperties>
</file>