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79" r:id="rId5"/>
    <p:sldId id="280" r:id="rId6"/>
    <p:sldId id="281" r:id="rId7"/>
    <p:sldId id="282" r:id="rId8"/>
    <p:sldId id="283" r:id="rId9"/>
    <p:sldId id="284" r:id="rId10"/>
    <p:sldId id="276" r:id="rId11"/>
    <p:sldId id="278" r:id="rId12"/>
    <p:sldId id="260" r:id="rId13"/>
    <p:sldId id="261" r:id="rId14"/>
    <p:sldId id="271" r:id="rId15"/>
    <p:sldId id="285" r:id="rId16"/>
    <p:sldId id="286" r:id="rId17"/>
    <p:sldId id="289" r:id="rId18"/>
    <p:sldId id="290" r:id="rId19"/>
    <p:sldId id="287" r:id="rId20"/>
    <p:sldId id="291" r:id="rId21"/>
    <p:sldId id="292" r:id="rId22"/>
    <p:sldId id="293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75986" autoAdjust="0"/>
  </p:normalViewPr>
  <p:slideViewPr>
    <p:cSldViewPr snapToGrid="0" showGuides="1">
      <p:cViewPr varScale="1">
        <p:scale>
          <a:sx n="51" d="100"/>
          <a:sy n="51" d="100"/>
        </p:scale>
        <p:origin x="1184" y="24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1B1B5-C44A-482E-9EC4-43F82293095C}" type="datetimeFigureOut">
              <a:rPr lang="vi-VN" smtClean="0"/>
              <a:t>25/02/2022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8423-BF96-4A9D-8B6B-4FC3F13817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46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Các con biết đấy, hiện nay toàn thế giới đang phải đối mặt với dịch Covid – 19 và 1 lực lượng lao động trí thức đang ngày đêm gồng mình lên để giành giật mạng sống cho những con người không may mắc bệnh. Đó chính là đội ngũ y bác sĩ</a:t>
            </a: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10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24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猪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8" y="4350273"/>
            <a:ext cx="2242185" cy="2413000"/>
          </a:xfrm>
          <a:prstGeom prst="rect">
            <a:avLst/>
          </a:prstGeom>
        </p:spPr>
      </p:pic>
      <p:pic>
        <p:nvPicPr>
          <p:cNvPr id="4" name="图片 3" descr="猪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950" y="4680585"/>
            <a:ext cx="781050" cy="2177415"/>
          </a:xfrm>
          <a:prstGeom prst="rect">
            <a:avLst/>
          </a:prstGeom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405" y="350744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28598" y="770218"/>
            <a:ext cx="11497235" cy="4235823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5387" y="1625687"/>
            <a:ext cx="9103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sáu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11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văn</a:t>
            </a:r>
            <a:endParaRPr lang="en-US" altLang="zh-CN" sz="3600" b="1" dirty="0" smtClean="0">
              <a:latin typeface="HP001 4 hàng" panose="020B0603050302020204" pitchFamily="34" charset="-93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trí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Nâng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niu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từng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hạt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giống</a:t>
            </a:r>
            <a:r>
              <a:rPr lang="en-US" altLang="zh-CN" sz="3600" b="1" dirty="0" smtClean="0">
                <a:latin typeface="HP001 4 hàng" panose="020B0603050302020204" pitchFamily="34" charset="-93"/>
                <a:ea typeface="字魂27号-布丁体" panose="00000500000000000000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latin typeface="HP001 4 hàng" panose="020B0603050302020204" pitchFamily="34" charset="-93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88" y="504190"/>
            <a:ext cx="509270" cy="35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271" y="1242720"/>
            <a:ext cx="9000564" cy="5359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2946400" y="381000"/>
            <a:ext cx="62992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 trí thức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0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291660" y="1006209"/>
            <a:ext cx="7315200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Hướng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dẫn</a:t>
            </a:r>
            <a:r>
              <a:rPr lang="en-US" sz="32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lập</a:t>
            </a:r>
            <a:r>
              <a:rPr lang="en-US" sz="32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dàn</a:t>
            </a:r>
            <a:r>
              <a:rPr lang="en-US" sz="32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ý</a:t>
            </a:r>
            <a:endParaRPr sz="2133" i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6" name="Google Shape;126;p4" descr="Hình ảnh có liên quan"/>
          <p:cNvPicPr preferRelativeResize="0"/>
          <p:nvPr/>
        </p:nvPicPr>
        <p:blipFill rotWithShape="1">
          <a:blip r:embed="rId3">
            <a:alphaModFix/>
          </a:blip>
          <a:srcRect t="13735" b="21820"/>
          <a:stretch/>
        </p:blipFill>
        <p:spPr>
          <a:xfrm>
            <a:off x="158496" y="3861817"/>
            <a:ext cx="3644461" cy="25365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3949260" y="1313959"/>
            <a:ext cx="7919651" cy="3232642"/>
          </a:xfrm>
          <a:prstGeom prst="wedgeEllipseCallout">
            <a:avLst>
              <a:gd name="adj1" fmla="val -51607"/>
              <a:gd name="adj2" fmla="val 63859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Theo con,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nói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về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thức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nổi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tiếng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chính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733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733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  <a:endParaRPr sz="3733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Google Shape;132;p5"/>
          <p:cNvSpPr/>
          <p:nvPr/>
        </p:nvSpPr>
        <p:spPr>
          <a:xfrm>
            <a:off x="886109" y="298081"/>
            <a:ext cx="7315200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Hướng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dẫn</a:t>
            </a:r>
            <a:r>
              <a:rPr lang="en-US" sz="32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lập</a:t>
            </a:r>
            <a:r>
              <a:rPr lang="en-US" sz="32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dàn</a:t>
            </a:r>
            <a:r>
              <a:rPr lang="en-US" sz="32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ý</a:t>
            </a:r>
            <a:endParaRPr sz="2133" i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" name="Google Shape;133;p5"/>
          <p:cNvGrpSpPr/>
          <p:nvPr/>
        </p:nvGrpSpPr>
        <p:grpSpPr>
          <a:xfrm>
            <a:off x="527133" y="1088795"/>
            <a:ext cx="10048583" cy="5410203"/>
            <a:chOff x="79881" y="3173"/>
            <a:chExt cx="7536437" cy="4057652"/>
          </a:xfrm>
        </p:grpSpPr>
        <p:sp>
          <p:nvSpPr>
            <p:cNvPr id="14" name="Google Shape;134;p5"/>
            <p:cNvSpPr/>
            <p:nvPr/>
          </p:nvSpPr>
          <p:spPr>
            <a:xfrm>
              <a:off x="79881" y="1525153"/>
              <a:ext cx="1449161" cy="1022021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35;p5"/>
            <p:cNvSpPr txBox="1"/>
            <p:nvPr/>
          </p:nvSpPr>
          <p:spPr>
            <a:xfrm>
              <a:off x="109815" y="1555087"/>
              <a:ext cx="1389293" cy="962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Người trí thức nổi tiếng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6;p5"/>
            <p:cNvSpPr/>
            <p:nvPr/>
          </p:nvSpPr>
          <p:spPr>
            <a:xfrm rot="-4251919">
              <a:off x="934673" y="1184768"/>
              <a:ext cx="1768403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37;p5"/>
            <p:cNvSpPr txBox="1"/>
            <p:nvPr/>
          </p:nvSpPr>
          <p:spPr>
            <a:xfrm rot="-4251919">
              <a:off x="1774665" y="1156604"/>
              <a:ext cx="88420" cy="88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;p5"/>
            <p:cNvSpPr/>
            <p:nvPr/>
          </p:nvSpPr>
          <p:spPr>
            <a:xfrm>
              <a:off x="2108707" y="223424"/>
              <a:ext cx="1036585" cy="284079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39;p5"/>
            <p:cNvSpPr txBox="1"/>
            <p:nvPr/>
          </p:nvSpPr>
          <p:spPr>
            <a:xfrm>
              <a:off x="2117027" y="231744"/>
              <a:ext cx="1019945" cy="26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Mở đoạn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0;p5"/>
            <p:cNvSpPr/>
            <p:nvPr/>
          </p:nvSpPr>
          <p:spPr>
            <a:xfrm>
              <a:off x="3145292" y="349417"/>
              <a:ext cx="579664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41;p5"/>
            <p:cNvSpPr txBox="1"/>
            <p:nvPr/>
          </p:nvSpPr>
          <p:spPr>
            <a:xfrm>
              <a:off x="3420633" y="350972"/>
              <a:ext cx="28983" cy="28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42;p5"/>
            <p:cNvSpPr/>
            <p:nvPr/>
          </p:nvSpPr>
          <p:spPr>
            <a:xfrm>
              <a:off x="3724957" y="3173"/>
              <a:ext cx="3891361" cy="724580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43;p5"/>
            <p:cNvSpPr txBox="1"/>
            <p:nvPr/>
          </p:nvSpPr>
          <p:spPr>
            <a:xfrm>
              <a:off x="3746179" y="24395"/>
              <a:ext cx="3848917" cy="682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Giới thiệu: tên, năm sinh – năm mất (nếu có), nơi sinh sống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4;p5"/>
            <p:cNvSpPr/>
            <p:nvPr/>
          </p:nvSpPr>
          <p:spPr>
            <a:xfrm rot="-24698">
              <a:off x="1529035" y="2018035"/>
              <a:ext cx="579679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45;p5"/>
            <p:cNvSpPr txBox="1"/>
            <p:nvPr/>
          </p:nvSpPr>
          <p:spPr>
            <a:xfrm rot="-24698">
              <a:off x="1804383" y="2019590"/>
              <a:ext cx="28983" cy="28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46;p5"/>
            <p:cNvSpPr/>
            <p:nvPr/>
          </p:nvSpPr>
          <p:spPr>
            <a:xfrm>
              <a:off x="2108707" y="1677556"/>
              <a:ext cx="1012717" cy="708886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47;p5"/>
            <p:cNvSpPr txBox="1"/>
            <p:nvPr/>
          </p:nvSpPr>
          <p:spPr>
            <a:xfrm>
              <a:off x="2129470" y="1698319"/>
              <a:ext cx="971191" cy="66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Thân đoạn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48;p5"/>
            <p:cNvSpPr/>
            <p:nvPr/>
          </p:nvSpPr>
          <p:spPr>
            <a:xfrm rot="-3310531">
              <a:off x="2903727" y="1599319"/>
              <a:ext cx="1015059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49;p5"/>
            <p:cNvSpPr txBox="1"/>
            <p:nvPr/>
          </p:nvSpPr>
          <p:spPr>
            <a:xfrm rot="-3310531">
              <a:off x="3385881" y="1589989"/>
              <a:ext cx="50752" cy="50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0;p5"/>
            <p:cNvSpPr/>
            <p:nvPr/>
          </p:nvSpPr>
          <p:spPr>
            <a:xfrm>
              <a:off x="3701089" y="836441"/>
              <a:ext cx="3793020" cy="724580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51;p5"/>
            <p:cNvSpPr txBox="1"/>
            <p:nvPr/>
          </p:nvSpPr>
          <p:spPr>
            <a:xfrm>
              <a:off x="3722311" y="857663"/>
              <a:ext cx="3750576" cy="682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Công trình khoa học, phát minh, sáng kiến…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2;p5"/>
            <p:cNvSpPr/>
            <p:nvPr/>
          </p:nvSpPr>
          <p:spPr>
            <a:xfrm>
              <a:off x="3121425" y="2015953"/>
              <a:ext cx="579664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53;p5"/>
            <p:cNvSpPr txBox="1"/>
            <p:nvPr/>
          </p:nvSpPr>
          <p:spPr>
            <a:xfrm>
              <a:off x="3396765" y="2017508"/>
              <a:ext cx="28983" cy="28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4;p5"/>
            <p:cNvSpPr/>
            <p:nvPr/>
          </p:nvSpPr>
          <p:spPr>
            <a:xfrm>
              <a:off x="3701089" y="1669709"/>
              <a:ext cx="3732938" cy="724580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55;p5"/>
            <p:cNvSpPr txBox="1"/>
            <p:nvPr/>
          </p:nvSpPr>
          <p:spPr>
            <a:xfrm>
              <a:off x="3722311" y="1690931"/>
              <a:ext cx="3690494" cy="682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Tinh thần, thái độ làm việc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6;p5"/>
            <p:cNvSpPr/>
            <p:nvPr/>
          </p:nvSpPr>
          <p:spPr>
            <a:xfrm rot="3310531">
              <a:off x="2903727" y="2432587"/>
              <a:ext cx="1015059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57;p5"/>
            <p:cNvSpPr txBox="1"/>
            <p:nvPr/>
          </p:nvSpPr>
          <p:spPr>
            <a:xfrm rot="3310531">
              <a:off x="3385881" y="2423257"/>
              <a:ext cx="50752" cy="50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8;p5"/>
            <p:cNvSpPr/>
            <p:nvPr/>
          </p:nvSpPr>
          <p:spPr>
            <a:xfrm>
              <a:off x="3701089" y="2502977"/>
              <a:ext cx="3793020" cy="724580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59;p5"/>
            <p:cNvSpPr txBox="1"/>
            <p:nvPr/>
          </p:nvSpPr>
          <p:spPr>
            <a:xfrm>
              <a:off x="3722311" y="2524199"/>
              <a:ext cx="3750576" cy="682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Lợi ích mang lại cho nhân loại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0;p5"/>
            <p:cNvSpPr/>
            <p:nvPr/>
          </p:nvSpPr>
          <p:spPr>
            <a:xfrm rot="4246588">
              <a:off x="938607" y="2851303"/>
              <a:ext cx="1760536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61;p5"/>
            <p:cNvSpPr txBox="1"/>
            <p:nvPr/>
          </p:nvSpPr>
          <p:spPr>
            <a:xfrm rot="4246588">
              <a:off x="1774861" y="2823336"/>
              <a:ext cx="88026" cy="8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62;p5"/>
            <p:cNvSpPr/>
            <p:nvPr/>
          </p:nvSpPr>
          <p:spPr>
            <a:xfrm>
              <a:off x="2108707" y="3548167"/>
              <a:ext cx="992414" cy="300737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63;p5"/>
            <p:cNvSpPr txBox="1"/>
            <p:nvPr/>
          </p:nvSpPr>
          <p:spPr>
            <a:xfrm>
              <a:off x="2117515" y="3556975"/>
              <a:ext cx="974798" cy="283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Kết đoạn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64;p5"/>
            <p:cNvSpPr/>
            <p:nvPr/>
          </p:nvSpPr>
          <p:spPr>
            <a:xfrm>
              <a:off x="3101122" y="3682489"/>
              <a:ext cx="579664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65;p5"/>
            <p:cNvSpPr txBox="1"/>
            <p:nvPr/>
          </p:nvSpPr>
          <p:spPr>
            <a:xfrm>
              <a:off x="3376463" y="3684044"/>
              <a:ext cx="28983" cy="28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0" rIns="16933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66;p5"/>
            <p:cNvSpPr/>
            <p:nvPr/>
          </p:nvSpPr>
          <p:spPr>
            <a:xfrm>
              <a:off x="3680787" y="3336245"/>
              <a:ext cx="3739257" cy="724580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67;p5"/>
            <p:cNvSpPr txBox="1"/>
            <p:nvPr/>
          </p:nvSpPr>
          <p:spPr>
            <a:xfrm>
              <a:off x="3702009" y="3357467"/>
              <a:ext cx="3696813" cy="682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33" tIns="16933" rIns="16933" bIns="169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Tình cảm, mong muốn của em</a:t>
              </a:r>
              <a:endPara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87118" y="603504"/>
            <a:ext cx="9270746" cy="59128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6" name="Google Shape;181;p7" descr="Kết quả hình ảnh cho LUYỆN ĐỌC CARTO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0360" y="2396584"/>
            <a:ext cx="7218119" cy="36156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82;p7"/>
          <p:cNvSpPr/>
          <p:nvPr/>
        </p:nvSpPr>
        <p:spPr>
          <a:xfrm>
            <a:off x="4556704" y="1246111"/>
            <a:ext cx="3097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Luyện</a:t>
            </a:r>
            <a:r>
              <a:rPr lang="en-US" sz="36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nói</a:t>
            </a:r>
            <a:endParaRPr sz="3600" b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3" name="Google Shape;172;p6" descr="Hình ảnh có liên quan"/>
          <p:cNvPicPr preferRelativeResize="0"/>
          <p:nvPr/>
        </p:nvPicPr>
        <p:blipFill rotWithShape="1">
          <a:blip r:embed="rId2">
            <a:alphaModFix/>
          </a:blip>
          <a:srcRect t="13735" b="21820"/>
          <a:stretch/>
        </p:blipFill>
        <p:spPr>
          <a:xfrm>
            <a:off x="621792" y="2854283"/>
            <a:ext cx="4224528" cy="3134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73;p6"/>
          <p:cNvGrpSpPr/>
          <p:nvPr/>
        </p:nvGrpSpPr>
        <p:grpSpPr>
          <a:xfrm>
            <a:off x="4846320" y="1402353"/>
            <a:ext cx="6181344" cy="2785599"/>
            <a:chOff x="3066721" y="1075690"/>
            <a:chExt cx="6181344" cy="3038835"/>
          </a:xfrm>
        </p:grpSpPr>
        <p:sp>
          <p:nvSpPr>
            <p:cNvPr id="15" name="Google Shape;174;p6"/>
            <p:cNvSpPr/>
            <p:nvPr/>
          </p:nvSpPr>
          <p:spPr>
            <a:xfrm>
              <a:off x="3066721" y="1075690"/>
              <a:ext cx="6181344" cy="3038835"/>
            </a:xfrm>
            <a:prstGeom prst="cloud">
              <a:avLst/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5;p6"/>
            <p:cNvSpPr txBox="1"/>
            <p:nvPr/>
          </p:nvSpPr>
          <p:spPr>
            <a:xfrm>
              <a:off x="3600121" y="1994080"/>
              <a:ext cx="5114544" cy="1175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Dựa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vào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gợi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ý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trên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con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hãy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lập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dàn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ý chi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tiết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vào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vở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" name="Google Shape;176;p6"/>
          <p:cNvSpPr/>
          <p:nvPr/>
        </p:nvSpPr>
        <p:spPr>
          <a:xfrm>
            <a:off x="932688" y="689032"/>
            <a:ext cx="5486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Hướng</a:t>
            </a:r>
            <a:r>
              <a:rPr lang="en-US" sz="36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dẫn</a:t>
            </a:r>
            <a:r>
              <a:rPr lang="en-US" sz="36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lập</a:t>
            </a:r>
            <a:r>
              <a:rPr lang="en-US" sz="36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dàn</a:t>
            </a:r>
            <a:r>
              <a:rPr lang="en-US" sz="3600" b="1" dirty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ý</a:t>
            </a:r>
            <a:endParaRPr sz="3600" i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178" y="762729"/>
            <a:ext cx="11082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Nâng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niu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giống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86967" y="1913382"/>
            <a:ext cx="94800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E2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CC0E2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CC0E20"/>
                </a:solidFill>
                <a:latin typeface="Times New Roman" panose="02020603050405020304" pitchFamily="18" charset="0"/>
              </a:rPr>
              <a:t> ý: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63167" y="2446782"/>
            <a:ext cx="9745851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ngay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lúa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7200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3" name="Picture 4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685800"/>
            <a:ext cx="452932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735758" y="5029200"/>
            <a:ext cx="2383155" cy="52322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CC0E20"/>
                </a:solidFill>
                <a:latin typeface="Times New Roman" panose="02020603050405020304" pitchFamily="18" charset="0"/>
              </a:rPr>
              <a:t>(1920 – 1975)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3200" y="2819401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20624" y="443846"/>
            <a:ext cx="11544681" cy="58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Lương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lúa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mới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gửi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nghiên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mười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667" b="1" dirty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lúc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ấy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trời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rét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đậm.Ông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667" b="1" dirty="0">
                <a:latin typeface="Times New Roman" panose="02020603050405020304" pitchFamily="18" charset="0"/>
              </a:rPr>
              <a:t>: “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những</a:t>
            </a:r>
            <a:endParaRPr lang="en-US" altLang="en-US" sz="2667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nảy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mầm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chết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vì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rét</a:t>
            </a:r>
            <a:r>
              <a:rPr lang="en-US" altLang="en-US" sz="2667" b="1" dirty="0">
                <a:latin typeface="Times New Roman" panose="02020603050405020304" pitchFamily="18" charset="0"/>
              </a:rPr>
              <a:t>.”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latin typeface="Times New Roman" panose="02020603050405020304" pitchFamily="18" charset="0"/>
              </a:rPr>
              <a:t>chia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mười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667" b="1" dirty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đem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thí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nghiệm</a:t>
            </a:r>
            <a:r>
              <a:rPr lang="en-US" altLang="en-US" sz="2667" b="1" dirty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kia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ngâm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ấm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gói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khăn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667" b="1" dirty="0">
                <a:latin typeface="Times New Roman" panose="02020603050405020304" pitchFamily="18" charset="0"/>
              </a:rPr>
              <a:t> ủ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trùm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chăn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ngủ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ấm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nảy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mầm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.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5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11200" y="177800"/>
            <a:ext cx="1087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08000" y="819955"/>
            <a:ext cx="10659872" cy="685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281432" y="1847745"/>
            <a:ext cx="135219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9136" y="2520789"/>
            <a:ext cx="11383264" cy="10759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11200" y="3834825"/>
            <a:ext cx="1117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04800" y="4419600"/>
            <a:ext cx="11684000" cy="2209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phần.Năm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67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 animBg="1"/>
      <p:bldP spid="20487" grpId="0"/>
      <p:bldP spid="20488" grpId="0" animBg="1"/>
      <p:bldP spid="20489" grpId="0"/>
      <p:bldP spid="20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3" name="Picture 4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46" y="1545336"/>
            <a:ext cx="452932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661813" y="5993795"/>
            <a:ext cx="2383155" cy="52322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CC0E20"/>
                </a:solidFill>
                <a:latin typeface="Times New Roman" panose="02020603050405020304" pitchFamily="18" charset="0"/>
              </a:rPr>
              <a:t>(1920 – 1975)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3200" y="2819401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10063" y="1019350"/>
            <a:ext cx="11544681" cy="58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Lương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lúa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mới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gửi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nghiên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mười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667" b="1" dirty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lúc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ấy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trời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rét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đậm.Ông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667" b="1" dirty="0">
                <a:latin typeface="Times New Roman" panose="02020603050405020304" pitchFamily="18" charset="0"/>
              </a:rPr>
              <a:t>: “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những</a:t>
            </a:r>
            <a:endParaRPr lang="en-US" altLang="en-US" sz="2667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nảy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mầm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chết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vì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rét</a:t>
            </a:r>
            <a:r>
              <a:rPr lang="en-US" altLang="en-US" sz="2667" b="1" dirty="0">
                <a:latin typeface="Times New Roman" panose="02020603050405020304" pitchFamily="18" charset="0"/>
              </a:rPr>
              <a:t>.”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latin typeface="Times New Roman" panose="02020603050405020304" pitchFamily="18" charset="0"/>
              </a:rPr>
              <a:t>chia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mười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latin typeface="Times New Roman" panose="02020603050405020304" pitchFamily="18" charset="0"/>
              </a:rPr>
              <a:t>giống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667" b="1" dirty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đem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thí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nghiệm</a:t>
            </a:r>
            <a:r>
              <a:rPr lang="en-US" altLang="en-US" sz="2667" b="1" dirty="0">
                <a:latin typeface="Times New Roman" panose="02020603050405020304" pitchFamily="18" charset="0"/>
              </a:rPr>
              <a:t>.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kia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ngâm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ấm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gói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khăn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667" b="1" dirty="0">
                <a:latin typeface="Times New Roman" panose="02020603050405020304" pitchFamily="18" charset="0"/>
              </a:rPr>
              <a:t> ủ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endParaRPr lang="en-US" altLang="en-US" sz="2667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b="1" dirty="0" err="1" smtClean="0">
                <a:latin typeface="Times New Roman" panose="02020603050405020304" pitchFamily="18" charset="0"/>
              </a:rPr>
              <a:t>trùm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chăn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ngủ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ấm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nảy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mầm</a:t>
            </a:r>
            <a:r>
              <a:rPr lang="en-US" altLang="en-US" sz="2667" b="1" dirty="0" smtClean="0">
                <a:latin typeface="Times New Roman" panose="02020603050405020304" pitchFamily="18" charset="0"/>
              </a:rPr>
              <a:t>.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81809" y="298391"/>
            <a:ext cx="11082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2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7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20496" y="717675"/>
            <a:ext cx="972312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69118" y="2633472"/>
            <a:ext cx="11030268" cy="288804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say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nâng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niu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endParaRPr lang="en-US" altLang="en-US" sz="36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thóc</a:t>
            </a:r>
            <a:r>
              <a:rPr lang="en-US" altLang="en-US" sz="3600" b="1" dirty="0">
                <a:latin typeface="Times New Roman" panose="02020603050405020304" pitchFamily="18" charset="0"/>
              </a:rPr>
              <a:t>, ủ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endParaRPr lang="en-US" altLang="en-US" sz="36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</a:rPr>
              <a:t>cứu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khỏi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chết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vì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rét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15" y="4601210"/>
            <a:ext cx="12192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7470" y="0"/>
            <a:ext cx="12114530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2505" y="328181"/>
            <a:ext cx="1087093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vi-VN" sz="2800" dirty="0">
                <a:solidFill>
                  <a:srgbClr val="244061"/>
                </a:solidFill>
                <a:latin typeface="+mj-lt"/>
                <a:ea typeface="Calibri"/>
                <a:cs typeface="Calibri"/>
                <a:sym typeface="Calibri"/>
              </a:rPr>
              <a:t>Quan sát các tranh ảnh dưới đây và cho biết những người </a:t>
            </a:r>
            <a:r>
              <a:rPr lang="vi-VN" sz="2800" dirty="0" smtClean="0">
                <a:solidFill>
                  <a:srgbClr val="244061"/>
                </a:solidFill>
                <a:latin typeface="+mj-lt"/>
                <a:ea typeface="Calibri"/>
                <a:cs typeface="Calibri"/>
                <a:sym typeface="Calibri"/>
              </a:rPr>
              <a:t>trí </a:t>
            </a:r>
            <a:r>
              <a:rPr lang="vi-VN" sz="2800" dirty="0">
                <a:solidFill>
                  <a:srgbClr val="244061"/>
                </a:solidFill>
                <a:latin typeface="+mj-lt"/>
                <a:ea typeface="Calibri"/>
                <a:cs typeface="Calibri"/>
                <a:sym typeface="Calibri"/>
              </a:rPr>
              <a:t>thức trong các bức tranh ấy là </a:t>
            </a:r>
            <a:r>
              <a:rPr lang="vi-VN" sz="2800" dirty="0" smtClean="0">
                <a:solidFill>
                  <a:srgbClr val="244061"/>
                </a:solidFill>
                <a:latin typeface="+mj-lt"/>
                <a:ea typeface="Calibri"/>
                <a:cs typeface="Calibri"/>
                <a:sym typeface="Calibri"/>
              </a:rPr>
              <a:t>ai, họ đang làm việc gì?</a:t>
            </a:r>
            <a:endParaRPr lang="vi-VN" sz="2800" dirty="0">
              <a:solidFill>
                <a:srgbClr val="24406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762622" y="4310717"/>
            <a:ext cx="4455365" cy="2447715"/>
            <a:chOff x="472" y="2608"/>
            <a:chExt cx="2267" cy="1704"/>
          </a:xfrm>
        </p:grpSpPr>
        <p:pic>
          <p:nvPicPr>
            <p:cNvPr id="21" name="Picture 9" descr="Giaovi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608"/>
              <a:ext cx="2267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476" y="2613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6581383" y="4317898"/>
            <a:ext cx="4431792" cy="2440533"/>
            <a:chOff x="2789" y="2598"/>
            <a:chExt cx="2267" cy="1722"/>
          </a:xfrm>
        </p:grpSpPr>
        <p:pic>
          <p:nvPicPr>
            <p:cNvPr id="24" name="Picture 10" descr="Nghien cu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604"/>
              <a:ext cx="2267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2795" y="259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26" name="Picture 21" descr="DSC000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3030" r="3279" b="3030"/>
          <a:stretch>
            <a:fillRect/>
          </a:stretch>
        </p:blipFill>
        <p:spPr bwMode="auto">
          <a:xfrm>
            <a:off x="6581383" y="1375083"/>
            <a:ext cx="4431792" cy="264021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6593112" y="1419692"/>
            <a:ext cx="471467" cy="3351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2</a:t>
            </a:r>
          </a:p>
        </p:txBody>
      </p:sp>
      <p:pic>
        <p:nvPicPr>
          <p:cNvPr id="28" name="Picture 23" descr="DSC00093"/>
          <p:cNvPicPr>
            <a:picLocks noChangeAspect="1" noChangeArrowheads="1"/>
          </p:cNvPicPr>
          <p:nvPr/>
        </p:nvPicPr>
        <p:blipFill>
          <a:blip r:embed="rId6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8824" r="9911" b="4411"/>
          <a:stretch>
            <a:fillRect/>
          </a:stretch>
        </p:blipFill>
        <p:spPr bwMode="auto">
          <a:xfrm>
            <a:off x="762622" y="1506541"/>
            <a:ext cx="4431792" cy="2352227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753240" y="1541563"/>
            <a:ext cx="463369" cy="337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Administrator\Desktop\Hội giảng Huyện - Ninh\luong dinh cu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93021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C:\Users\Administrator\Desktop\Hội giảng Huyện - Ninh\11159333-LDC_ten-p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8" r="48082" b="-4349"/>
          <a:stretch>
            <a:fillRect/>
          </a:stretch>
        </p:blipFill>
        <p:spPr bwMode="auto">
          <a:xfrm>
            <a:off x="7721601" y="228600"/>
            <a:ext cx="35348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219200" y="5638800"/>
            <a:ext cx="975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Lương Định Của tại Quận Đống Đa – Hà Nội</a:t>
            </a:r>
          </a:p>
        </p:txBody>
      </p:sp>
    </p:spTree>
    <p:extLst>
      <p:ext uri="{BB962C8B-B14F-4D97-AF65-F5344CB8AC3E}">
        <p14:creationId xmlns:p14="http://schemas.microsoft.com/office/powerpoint/2010/main" val="4008376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5" descr="Kết quả hình ảnh cho luong dinh cua hai tan hai duong"/>
          <p:cNvSpPr>
            <a:spLocks noChangeAspect="1" noChangeArrowheads="1"/>
          </p:cNvSpPr>
          <p:nvPr/>
        </p:nvSpPr>
        <p:spPr bwMode="auto">
          <a:xfrm>
            <a:off x="234951" y="613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30723" name="AutoShape 7" descr="Kết quả hình ảnh cho hinh anh duong pho hai duong"/>
          <p:cNvSpPr>
            <a:spLocks noChangeAspect="1" noChangeArrowheads="1"/>
          </p:cNvSpPr>
          <p:nvPr/>
        </p:nvSpPr>
        <p:spPr bwMode="auto">
          <a:xfrm>
            <a:off x="234951" y="613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pic>
        <p:nvPicPr>
          <p:cNvPr id="30724" name="Picture 8" descr="Kết quả hình ảnh cho hinh anh duong pho hai duong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871200" cy="6273800"/>
          </a:xfrm>
          <a:noFill/>
        </p:spPr>
      </p:pic>
      <p:sp>
        <p:nvSpPr>
          <p:cNvPr id="48138" name="TextBox 4"/>
          <p:cNvSpPr txBox="1">
            <a:spLocks noChangeArrowheads="1"/>
          </p:cNvSpPr>
          <p:nvPr/>
        </p:nvSpPr>
        <p:spPr bwMode="auto">
          <a:xfrm>
            <a:off x="0" y="6235701"/>
            <a:ext cx="119888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667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Lương Đình Của ( Hải Tân – Hải Dương )</a:t>
            </a:r>
          </a:p>
        </p:txBody>
      </p:sp>
    </p:spTree>
    <p:extLst>
      <p:ext uri="{BB962C8B-B14F-4D97-AF65-F5344CB8AC3E}">
        <p14:creationId xmlns:p14="http://schemas.microsoft.com/office/powerpoint/2010/main" val="401466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31747" name="Picture 4" descr="Kết quả hình ảnh cho hinh anh trai giong cay tr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099"/>
            <a:ext cx="6502400" cy="6311900"/>
          </a:xfrm>
          <a:noFill/>
        </p:spPr>
      </p:pic>
      <p:pic>
        <p:nvPicPr>
          <p:cNvPr id="31748" name="Picture 5" descr="Kết quả hình ảnh cho hinh anh trai giong cay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0"/>
            <a:ext cx="5689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Kết quả hình ảnh cho hinh anh trai giong cay 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225800"/>
            <a:ext cx="568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Trại giống cây trồng Lương Đình Của ( Gia Lộc – Hải Dương )</a:t>
            </a:r>
          </a:p>
        </p:txBody>
      </p:sp>
    </p:spTree>
    <p:extLst>
      <p:ext uri="{BB962C8B-B14F-4D97-AF65-F5344CB8AC3E}">
        <p14:creationId xmlns:p14="http://schemas.microsoft.com/office/powerpoint/2010/main" val="340846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14515" y="229091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单圆角矩形 1"/>
          <p:cNvSpPr/>
          <p:nvPr/>
        </p:nvSpPr>
        <p:spPr>
          <a:xfrm>
            <a:off x="1645919" y="1692346"/>
            <a:ext cx="8942833" cy="1074170"/>
          </a:xfrm>
          <a:prstGeom prst="snipRoundRect">
            <a:avLst/>
          </a:prstGeom>
          <a:solidFill>
            <a:srgbClr val="44B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单圆角矩形 3"/>
          <p:cNvSpPr/>
          <p:nvPr/>
        </p:nvSpPr>
        <p:spPr>
          <a:xfrm>
            <a:off x="1674749" y="3284287"/>
            <a:ext cx="8914004" cy="1023552"/>
          </a:xfrm>
          <a:prstGeom prst="snipRoundRect">
            <a:avLst/>
          </a:prstGeom>
          <a:solidFill>
            <a:srgbClr val="44B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90" y="1208952"/>
            <a:ext cx="890311" cy="773430"/>
          </a:xfrm>
          <a:prstGeom prst="rect">
            <a:avLst/>
          </a:prstGeom>
        </p:spPr>
      </p:pic>
      <p:pic>
        <p:nvPicPr>
          <p:cNvPr id="7" name="图片 6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93" y="2948372"/>
            <a:ext cx="1024133" cy="856777"/>
          </a:xfrm>
          <a:prstGeom prst="rect">
            <a:avLst/>
          </a:prstGeom>
        </p:spPr>
      </p:pic>
      <p:pic>
        <p:nvPicPr>
          <p:cNvPr id="12" name="Google Shape;181;p7" descr="Kết quả hình ảnh cho LUYỆN ĐỌC CART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4681" y="135159"/>
            <a:ext cx="1417319" cy="133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2;p7"/>
          <p:cNvSpPr/>
          <p:nvPr/>
        </p:nvSpPr>
        <p:spPr>
          <a:xfrm>
            <a:off x="5248817" y="501106"/>
            <a:ext cx="309733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Dặn</a:t>
            </a:r>
            <a:r>
              <a:rPr lang="en-US" sz="40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dò</a:t>
            </a:r>
            <a:endParaRPr sz="4000" b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Google Shape;182;p7"/>
          <p:cNvSpPr/>
          <p:nvPr/>
        </p:nvSpPr>
        <p:spPr>
          <a:xfrm>
            <a:off x="1968633" y="1881041"/>
            <a:ext cx="103594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Luyện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nói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kể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trí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thức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mà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endParaRPr sz="3200" b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" name="Google Shape;182;p7"/>
          <p:cNvSpPr/>
          <p:nvPr/>
        </p:nvSpPr>
        <p:spPr>
          <a:xfrm>
            <a:off x="1851775" y="3554877"/>
            <a:ext cx="110730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hiểu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thêm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những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trí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thức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khác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3200" b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单圆角矩形 3"/>
          <p:cNvSpPr/>
          <p:nvPr/>
        </p:nvSpPr>
        <p:spPr>
          <a:xfrm>
            <a:off x="1645919" y="4825610"/>
            <a:ext cx="8942833" cy="1023552"/>
          </a:xfrm>
          <a:prstGeom prst="snipRoundRect">
            <a:avLst/>
          </a:prstGeom>
          <a:solidFill>
            <a:srgbClr val="44B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7" name="图片 6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64" y="4489695"/>
            <a:ext cx="1024133" cy="856777"/>
          </a:xfrm>
          <a:prstGeom prst="rect">
            <a:avLst/>
          </a:prstGeom>
        </p:spPr>
      </p:pic>
      <p:sp>
        <p:nvSpPr>
          <p:cNvPr id="18" name="Google Shape;182;p7"/>
          <p:cNvSpPr/>
          <p:nvPr/>
        </p:nvSpPr>
        <p:spPr>
          <a:xfrm>
            <a:off x="1968633" y="5096200"/>
            <a:ext cx="110730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Chuẩn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bị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b="1" dirty="0" err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iết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trí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thức</a:t>
            </a:r>
            <a:r>
              <a:rPr lang="en-US" sz="3200" b="1" dirty="0" smtClean="0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3200" b="1" dirty="0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" y="4533265"/>
            <a:ext cx="11517630" cy="2256790"/>
          </a:xfrm>
          <a:prstGeom prst="rect">
            <a:avLst/>
          </a:prstGeom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94944" y="496174"/>
            <a:ext cx="8915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khám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bé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</a:rPr>
              <a:t>Cậu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nằm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đắp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chăn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Chắc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sốt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kế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kiểm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21" name="Picture 10" descr="DSC00093"/>
          <p:cNvPicPr>
            <a:picLocks noChangeAspect="1" noChangeArrowheads="1"/>
          </p:cNvPicPr>
          <p:nvPr/>
        </p:nvPicPr>
        <p:blipFill>
          <a:blip r:embed="rId3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8824" r="9911" b="4411"/>
          <a:stretch>
            <a:fillRect/>
          </a:stretch>
        </p:blipFill>
        <p:spPr bwMode="auto">
          <a:xfrm>
            <a:off x="6038151" y="1648016"/>
            <a:ext cx="5151120" cy="4318128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" y="4533265"/>
            <a:ext cx="11517630" cy="225679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86663" y="1035558"/>
            <a:ext cx="543153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</a:rPr>
              <a:t>Ba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đứng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mô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đại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sắp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dựng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lí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vẻ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đẹp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phố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15" descr="DSC00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3030" r="3279" b="3030"/>
          <a:stretch>
            <a:fillRect/>
          </a:stretch>
        </p:blipFill>
        <p:spPr bwMode="auto">
          <a:xfrm>
            <a:off x="6716522" y="723264"/>
            <a:ext cx="4878070" cy="5074031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9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" y="4533265"/>
            <a:ext cx="11517630" cy="225679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9418" y="1636817"/>
            <a:ext cx="46264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giáo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Cô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dạy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chú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giảng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288280" y="875602"/>
            <a:ext cx="6019800" cy="4494212"/>
            <a:chOff x="472" y="2112"/>
            <a:chExt cx="2296" cy="1733"/>
          </a:xfrm>
        </p:grpSpPr>
        <p:pic>
          <p:nvPicPr>
            <p:cNvPr id="7" name="Picture 9" descr="Giaovi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2141"/>
              <a:ext cx="2267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72" y="2112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557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" y="4533265"/>
            <a:ext cx="11517630" cy="225679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3380" y="1332878"/>
            <a:ext cx="587921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</a:rPr>
              <a:t> 4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chú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thí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nghiệm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mặc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phục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thí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nghiệm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thí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nghiệm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345936" y="786384"/>
            <a:ext cx="5029200" cy="5052822"/>
            <a:chOff x="2789" y="2598"/>
            <a:chExt cx="2267" cy="1722"/>
          </a:xfrm>
        </p:grpSpPr>
        <p:pic>
          <p:nvPicPr>
            <p:cNvPr id="7" name="Picture 10" descr="Nghien cu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604"/>
              <a:ext cx="2267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2795" y="259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65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7"/>
          <p:cNvGrpSpPr>
            <a:grpSpLocks/>
          </p:cNvGrpSpPr>
          <p:nvPr/>
        </p:nvGrpSpPr>
        <p:grpSpPr bwMode="auto">
          <a:xfrm>
            <a:off x="0" y="3124200"/>
            <a:ext cx="3251200" cy="3251200"/>
            <a:chOff x="472" y="2608"/>
            <a:chExt cx="2267" cy="1704"/>
          </a:xfrm>
        </p:grpSpPr>
        <p:pic>
          <p:nvPicPr>
            <p:cNvPr id="12299" name="Picture 9" descr="Giaovi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608"/>
              <a:ext cx="2267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Oval 13"/>
            <p:cNvSpPr>
              <a:spLocks noChangeArrowheads="1"/>
            </p:cNvSpPr>
            <p:nvPr/>
          </p:nvSpPr>
          <p:spPr bwMode="auto">
            <a:xfrm>
              <a:off x="476" y="2613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2291" name="Group 18"/>
          <p:cNvGrpSpPr>
            <a:grpSpLocks/>
          </p:cNvGrpSpPr>
          <p:nvPr/>
        </p:nvGrpSpPr>
        <p:grpSpPr bwMode="auto">
          <a:xfrm>
            <a:off x="3352800" y="3225800"/>
            <a:ext cx="3251200" cy="3149600"/>
            <a:chOff x="2789" y="2598"/>
            <a:chExt cx="2267" cy="1722"/>
          </a:xfrm>
        </p:grpSpPr>
        <p:pic>
          <p:nvPicPr>
            <p:cNvPr id="12297" name="Picture 10" descr="Nghien cu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604"/>
              <a:ext cx="2267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Oval 14"/>
            <p:cNvSpPr>
              <a:spLocks noChangeArrowheads="1"/>
            </p:cNvSpPr>
            <p:nvPr/>
          </p:nvSpPr>
          <p:spPr bwMode="auto">
            <a:xfrm>
              <a:off x="2795" y="259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12292" name="Picture 8" descr="DSC000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3030" r="3279" b="3030"/>
          <a:stretch>
            <a:fillRect/>
          </a:stretch>
        </p:blipFill>
        <p:spPr bwMode="auto">
          <a:xfrm>
            <a:off x="3454400" y="482600"/>
            <a:ext cx="3149600" cy="2616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Oval 9"/>
          <p:cNvSpPr>
            <a:spLocks noChangeArrowheads="1"/>
          </p:cNvSpPr>
          <p:nvPr/>
        </p:nvSpPr>
        <p:spPr bwMode="auto">
          <a:xfrm>
            <a:off x="3454400" y="0"/>
            <a:ext cx="5080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2</a:t>
            </a:r>
          </a:p>
        </p:txBody>
      </p:sp>
      <p:pic>
        <p:nvPicPr>
          <p:cNvPr id="12294" name="Picture 10" descr="DSC00093"/>
          <p:cNvPicPr>
            <a:picLocks noChangeAspect="1" noChangeArrowheads="1"/>
          </p:cNvPicPr>
          <p:nvPr/>
        </p:nvPicPr>
        <p:blipFill>
          <a:blip r:embed="rId5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8824" r="9911" b="4411"/>
          <a:stretch>
            <a:fillRect/>
          </a:stretch>
        </p:blipFill>
        <p:spPr bwMode="auto">
          <a:xfrm>
            <a:off x="203200" y="482600"/>
            <a:ext cx="3149600" cy="2616200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Oval 11"/>
          <p:cNvSpPr>
            <a:spLocks noChangeArrowheads="1"/>
          </p:cNvSpPr>
          <p:nvPr/>
        </p:nvSpPr>
        <p:spPr bwMode="auto">
          <a:xfrm>
            <a:off x="0" y="0"/>
            <a:ext cx="508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6807200" y="177801"/>
            <a:ext cx="487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istrator\Desktop\Hội giảng Huyện - Ninh\dang van n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:\Users\Administrator\Desktop\Hội giảng Huyện - Ninh\Truong-Vinh-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-228600"/>
            <a:ext cx="629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609600" y="4851400"/>
            <a:ext cx="5080000" cy="666786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Đặng Văn Ngữ</a:t>
            </a: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7010400" y="4546601"/>
            <a:ext cx="4775200" cy="206210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học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Vĩnh Kí </a:t>
            </a:r>
            <a:r>
              <a:rPr lang="vi-VN" altLang="en-US"/>
              <a:t>một nhà bác học, một nhà giáo dục, một nhà văn hóa lớn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32772" name="Picture 3" descr="C:\Users\Administrator\Desktop\Hội giảng Huyện - Ninh\giao_su_ngo_bao_chau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0"/>
            <a:ext cx="5181600" cy="4851400"/>
          </a:xfrm>
          <a:noFill/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54000" y="4795897"/>
            <a:ext cx="5486400" cy="20621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altLang="en-US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Việt Nam đầu tiên giành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Olimpic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b="1" dirty="0">
                <a:solidFill>
                  <a:srgbClr val="002060"/>
                </a:solidFill>
              </a:rPr>
              <a:t> 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pic>
        <p:nvPicPr>
          <p:cNvPr id="32774" name="Picture 8" descr="C:\Users\Administrator\Desktop\Hội giảng Huyện - Ninh\võ hồng a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588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6096000" y="3862918"/>
            <a:ext cx="5384800" cy="29653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67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67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667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67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667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667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667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VN.</a:t>
            </a:r>
          </a:p>
        </p:txBody>
      </p:sp>
    </p:spTree>
    <p:extLst>
      <p:ext uri="{BB962C8B-B14F-4D97-AF65-F5344CB8AC3E}">
        <p14:creationId xmlns:p14="http://schemas.microsoft.com/office/powerpoint/2010/main" val="16682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1134</Words>
  <Application>Microsoft Office PowerPoint</Application>
  <PresentationFormat>Widescreen</PresentationFormat>
  <Paragraphs>96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等线</vt:lpstr>
      <vt:lpstr>HP001 4 hàng</vt:lpstr>
      <vt:lpstr>Times New Roman</vt:lpstr>
      <vt:lpstr>字魂27号-布丁体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晓静</dc:creator>
  <cp:lastModifiedBy>KieuMinh</cp:lastModifiedBy>
  <cp:revision>15</cp:revision>
  <dcterms:created xsi:type="dcterms:W3CDTF">2021-10-04T12:11:00Z</dcterms:created>
  <dcterms:modified xsi:type="dcterms:W3CDTF">2022-02-25T10:37:34Z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