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activeX/activeX1.xml" ContentType="application/vnd.ms-office.activeX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37"/>
  </p:notesMasterIdLst>
  <p:sldIdLst>
    <p:sldId id="290" r:id="rId5"/>
    <p:sldId id="291" r:id="rId6"/>
    <p:sldId id="289" r:id="rId7"/>
    <p:sldId id="257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6" r:id="rId33"/>
    <p:sldId id="284" r:id="rId34"/>
    <p:sldId id="287" r:id="rId35"/>
    <p:sldId id="285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15" autoAdjust="0"/>
    <p:restoredTop sz="94660"/>
  </p:normalViewPr>
  <p:slideViewPr>
    <p:cSldViewPr>
      <p:cViewPr varScale="1">
        <p:scale>
          <a:sx n="84" d="100"/>
          <a:sy n="84" d="100"/>
        </p:scale>
        <p:origin x="1430" y="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viewProps" Target="view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presProps" Target="presProps.xml"/></Relationships>
</file>

<file path=ppt/activeX/activeX1.xml><?xml version="1.0" encoding="utf-8"?>
<ax:ocx xmlns:ax="http://schemas.microsoft.com/office/2006/activeX" xmlns:r="http://schemas.openxmlformats.org/officeDocument/2006/relationships" ax:classid="{6BF52A52-394A-11D3-B153-00C04F79FAA6}" ax:persistence="persistPropertyBag">
  <ax:ocxPr ax:name="URL" ax:value="C:\Users\DELL\Downloads\yt1s.com - VIỆT NAM ƠI ĐÁNH BAY COVID  MINH BETA   ZUMBA  DANCE VERSION  ABAILA DANCE FITNESS.mp4"/>
  <ax:ocxPr ax:name="rate" ax:value="1"/>
  <ax:ocxPr ax:name="balance" ax:value="0"/>
  <ax:ocxPr ax:name="currentPosition" ax:value="0"/>
  <ax:ocxPr ax:name="defaultFrame" ax:value=""/>
  <ax:ocxPr ax:name="playCount" ax:value="1"/>
  <ax:ocxPr ax:name="autoStart" ax:value="-1"/>
  <ax:ocxPr ax:name="currentMarker" ax:value="0"/>
  <ax:ocxPr ax:name="invokeURLs" ax:value="-1"/>
  <ax:ocxPr ax:name="baseURL" ax:value=""/>
  <ax:ocxPr ax:name="volume" ax:value="100"/>
  <ax:ocxPr ax:name="mute" ax:value="0"/>
  <ax:ocxPr ax:name="uiMode" ax:value="full"/>
  <ax:ocxPr ax:name="stretchToFit" ax:value="0"/>
  <ax:ocxPr ax:name="windowlessVideo" ax:value="0"/>
  <ax:ocxPr ax:name="enabled" ax:value="-1"/>
  <ax:ocxPr ax:name="enableContextMenu" ax:value="-1"/>
  <ax:ocxPr ax:name="fullScreen" ax:value="0"/>
  <ax:ocxPr ax:name="SAMIStyle" ax:value=""/>
  <ax:ocxPr ax:name="SAMILang" ax:value=""/>
  <ax:ocxPr ax:name="SAMIFilename" ax:value=""/>
  <ax:ocxPr ax:name="captioningID" ax:value=""/>
  <ax:ocxPr ax:name="enableErrorDialogs" ax:value="0"/>
  <ax:ocxPr ax:name="_cx" ax:value="25396"/>
  <ax:ocxPr ax:name="_cy" ax:value="19046"/>
</ax:ocx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0A2D6-BCFE-453E-BB29-A54FAAA00A1D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F244B-857E-494E-B5A2-4241E33456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946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149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983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5101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0712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55987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544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66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0889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971152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985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3961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986204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8691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30258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6292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07710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03231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1016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7744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48837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975563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0377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1764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02616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54258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251699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925416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5179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17414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14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75944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2183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90512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1742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91726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6994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691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2039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5739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15471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2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0923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71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839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4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826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998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 smtClean="0"/>
              <a:t>1/13/2022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218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314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9CBC77-E13B-4B74-8479-74484F4BC7C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B02354-DAF2-4E0F-9F19-396CC3881C6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56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243E34-E92A-496A-91F3-6904311B73C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4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D9F65E-E10B-4B25-AA43-1EF0D8A2B68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85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microsoft.com/office/2007/relationships/media" Target="../media/media1.mp3"/><Relationship Id="rId7" Type="http://schemas.openxmlformats.org/officeDocument/2006/relationships/image" Target="../media/image2.gif"/><Relationship Id="rId12" Type="http://schemas.openxmlformats.org/officeDocument/2006/relationships/image" Target="../media/image7.png"/><Relationship Id="rId2" Type="http://schemas.openxmlformats.org/officeDocument/2006/relationships/audio" Target="file:///D:\h&#7897;p%20Chi&#7871;n\&#273;&#7897;c%20t&#7845;u%201,2\Tico-Tico.mp3" TargetMode="External"/><Relationship Id="rId1" Type="http://schemas.microsoft.com/office/2007/relationships/media" Target="file:///D:\h&#7897;p%20Chi&#7871;n\&#273;&#7897;c%20t&#7845;u%201,2\Tico-Tico.mp3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6.gif"/><Relationship Id="rId5" Type="http://schemas.openxmlformats.org/officeDocument/2006/relationships/slideLayout" Target="../slideLayouts/slideLayout23.xml"/><Relationship Id="rId10" Type="http://schemas.openxmlformats.org/officeDocument/2006/relationships/image" Target="../media/image5.jpeg"/><Relationship Id="rId4" Type="http://schemas.openxmlformats.org/officeDocument/2006/relationships/audio" Target="../media/media1.mp3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6.gi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5" Type="http://schemas.openxmlformats.org/officeDocument/2006/relationships/image" Target="../media/image21.png"/><Relationship Id="rId4" Type="http://schemas.openxmlformats.org/officeDocument/2006/relationships/image" Target="../media/image22.jp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microsoft.com/office/2007/relationships/media" Target="../media/media14.mp3"/><Relationship Id="rId7" Type="http://schemas.openxmlformats.org/officeDocument/2006/relationships/image" Target="../media/image19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13.xml"/><Relationship Id="rId4" Type="http://schemas.openxmlformats.org/officeDocument/2006/relationships/audio" Target="../media/media14.mp3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5" Type="http://schemas.openxmlformats.org/officeDocument/2006/relationships/image" Target="../media/image21.pn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2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image" Target="../media/image26.png"/><Relationship Id="rId4" Type="http://schemas.openxmlformats.org/officeDocument/2006/relationships/image" Target="../media/image25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1.png"/><Relationship Id="rId5" Type="http://schemas.openxmlformats.org/officeDocument/2006/relationships/image" Target="../media/image31.jpeg"/><Relationship Id="rId4" Type="http://schemas.openxmlformats.org/officeDocument/2006/relationships/image" Target="../media/image3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2.wmf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media" Target="../media/media3.mp3"/><Relationship Id="rId7" Type="http://schemas.openxmlformats.org/officeDocument/2006/relationships/image" Target="../media/image1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8" name="Tico-Tico.mp3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45720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WordArt 5"/>
          <p:cNvSpPr>
            <a:spLocks noChangeArrowheads="1" noChangeShapeType="1" noTextEdit="1"/>
          </p:cNvSpPr>
          <p:nvPr/>
        </p:nvSpPr>
        <p:spPr bwMode="auto">
          <a:xfrm>
            <a:off x="838200" y="1360198"/>
            <a:ext cx="81534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47704"/>
              </a:avLst>
            </a:prstTxWarp>
          </a:bodyPr>
          <a:lstStyle/>
          <a:p>
            <a:pPr algn="ctr"/>
            <a:r>
              <a:rPr lang="vi-VN" sz="3200" kern="1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80808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các em đến với giờ học Âm nhạc khối 4</a:t>
            </a:r>
            <a:endParaRPr lang="en-US" sz="3200" kern="10">
              <a:ln w="9525">
                <a:solidFill>
                  <a:srgbClr val="0000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80808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1447800" y="3154364"/>
            <a:ext cx="6172200" cy="1311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 err="1">
                <a:solidFill>
                  <a:srgbClr val="CC3300"/>
                </a:solidFill>
                <a:latin typeface="Times New Roman" pitchFamily="18" charset="0"/>
              </a:rPr>
              <a:t>Giáo</a:t>
            </a:r>
            <a:r>
              <a:rPr lang="en-US" sz="3200" b="1" dirty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dirty="0" err="1">
                <a:solidFill>
                  <a:srgbClr val="CC3300"/>
                </a:solidFill>
                <a:latin typeface="Times New Roman" pitchFamily="18" charset="0"/>
              </a:rPr>
              <a:t>viên</a:t>
            </a:r>
            <a:r>
              <a:rPr lang="en-US" sz="3200" b="1" dirty="0">
                <a:solidFill>
                  <a:srgbClr val="CC3300"/>
                </a:solidFill>
                <a:latin typeface="Times New Roman" pitchFamily="18" charset="0"/>
              </a:rPr>
              <a:t>: </a:t>
            </a:r>
            <a:r>
              <a:rPr lang="en-US" sz="3200" b="1" dirty="0" smtClean="0">
                <a:solidFill>
                  <a:srgbClr val="CC3300"/>
                </a:solidFill>
                <a:latin typeface="Times New Roman" pitchFamily="18" charset="0"/>
              </a:rPr>
              <a:t>Ngô </a:t>
            </a:r>
            <a:r>
              <a:rPr lang="en-US" sz="3200" b="1" dirty="0" err="1" smtClean="0">
                <a:solidFill>
                  <a:srgbClr val="CC3300"/>
                </a:solidFill>
                <a:latin typeface="Times New Roman" pitchFamily="18" charset="0"/>
              </a:rPr>
              <a:t>Thị</a:t>
            </a:r>
            <a:r>
              <a:rPr lang="en-US" sz="3200" b="1" dirty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C3300"/>
                </a:solidFill>
                <a:latin typeface="Times New Roman" pitchFamily="18" charset="0"/>
              </a:rPr>
              <a:t>Bích</a:t>
            </a:r>
            <a:r>
              <a:rPr lang="en-US" sz="3200" b="1" dirty="0" smtClean="0">
                <a:solidFill>
                  <a:srgbClr val="CC3300"/>
                </a:solidFill>
                <a:latin typeface="Times New Roman" pitchFamily="18" charset="0"/>
              </a:rPr>
              <a:t> </a:t>
            </a:r>
            <a:r>
              <a:rPr lang="en-US" sz="3200" b="1" dirty="0" err="1" smtClean="0">
                <a:solidFill>
                  <a:srgbClr val="CC3300"/>
                </a:solidFill>
                <a:latin typeface="Times New Roman" pitchFamily="18" charset="0"/>
              </a:rPr>
              <a:t>Thủy</a:t>
            </a:r>
            <a:endParaRPr lang="en-US" sz="3200" b="1" dirty="0">
              <a:solidFill>
                <a:srgbClr val="CC3300"/>
              </a:solidFill>
              <a:latin typeface="Times New Roman" pitchFamily="18" charset="0"/>
            </a:endParaRPr>
          </a:p>
          <a:p>
            <a:pPr algn="ctr">
              <a:spcBef>
                <a:spcPct val="50000"/>
              </a:spcBef>
            </a:pPr>
            <a:endParaRPr lang="en-US" sz="3200" b="1" dirty="0">
              <a:solidFill>
                <a:srgbClr val="CC3300"/>
              </a:solidFill>
              <a:latin typeface="Times New Roman" pitchFamily="18" charset="0"/>
            </a:endParaRPr>
          </a:p>
        </p:txBody>
      </p:sp>
      <p:pic>
        <p:nvPicPr>
          <p:cNvPr id="2055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1966334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8" descr="DSTARS-P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438400"/>
            <a:ext cx="16764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3724786"/>
            <a:ext cx="769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"/>
            <a:ext cx="3048000" cy="14477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"/>
            <a:ext cx="2438400" cy="1600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1275" y="723902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242890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nhac tap chung xuat s - Part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458200" y="573369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611" fill="hold"/>
                                        <p:tgtEl>
                                          <p:spTgt spid="419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9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1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10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repeatCount="indefinite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animScale>
                                      <p:cBhvr>
                                        <p:cTn id="13" dur="3000" fill="hold"/>
                                        <p:tgtEl>
                                          <p:spTgt spid="419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27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6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7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80"/>
                                        <p:tgtEl>
                                          <p:spTgt spid="419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6" presetClass="emph" presetSubtype="0" repeatCount="indefinite" fill="hold" grpId="1" nodeType="withEffect">
                                  <p:stCondLst>
                                    <p:cond delay="1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Scale>
                                      <p:cBhvr>
                                        <p:cTn id="2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</p:cBhvr>
                                      <p:to x="80000" y="100000"/>
                                    </p:animScale>
                                    <p:anim by="(#ppt_w*0.10)" calcmode="lin" valueType="num">
                                      <p:cBhvr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by="(-#ppt_w*0.10)" calcmode="lin" valueType="num">
                                      <p:cBhvr>
                                        <p:cTn id="2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-480000">
                                      <p:cBhvr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98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7717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41989" grpId="0" animBg="1"/>
      <p:bldP spid="41989" grpId="1" animBg="1"/>
      <p:bldP spid="41990" grpId="0"/>
      <p:bldP spid="4199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99592" y="1916832"/>
            <a:ext cx="75608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1:</a:t>
            </a:r>
            <a:endParaRPr lang="en-US"/>
          </a:p>
        </p:txBody>
      </p:sp>
      <p:pic>
        <p:nvPicPr>
          <p:cNvPr id="7" name="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6084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177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674966" y="1052736"/>
            <a:ext cx="179408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2:</a:t>
            </a:r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43607" y="2021489"/>
            <a:ext cx="7056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3" name="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36472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9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31840" y="5589240"/>
            <a:ext cx="233910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1+2:</a:t>
            </a: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16969" y="1844838"/>
            <a:ext cx="79154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76256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3672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3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1560" y="2060848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275863" y="1150600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3: </a:t>
            </a:r>
          </a:p>
        </p:txBody>
      </p:sp>
      <p:pic>
        <p:nvPicPr>
          <p:cNvPr id="6" name="3 GIOG 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11216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5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19879" y="908734"/>
            <a:ext cx="209704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940005" y="1678161"/>
            <a:ext cx="705678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54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4 GIOG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6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263333" y="5877286"/>
            <a:ext cx="269817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3+4: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210042" y="1196752"/>
            <a:ext cx="72008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63060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662211" y="5877286"/>
            <a:ext cx="390042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1+2+3+4: </a:t>
            </a:r>
          </a:p>
        </p:txBody>
      </p:sp>
      <p:sp>
        <p:nvSpPr>
          <p:cNvPr id="3" name="Rectangle 2"/>
          <p:cNvSpPr/>
          <p:nvPr/>
        </p:nvSpPr>
        <p:spPr>
          <a:xfrm>
            <a:off x="1012015" y="1484791"/>
            <a:ext cx="7200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>
                <a:solidFill>
                  <a:srgbClr val="FF0000"/>
                </a:solidFill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4" name="C1+2+3+4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08764" y="623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1437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8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71601" y="2254210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</a:p>
        </p:txBody>
      </p:sp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5: </a:t>
            </a:r>
          </a:p>
        </p:txBody>
      </p:sp>
      <p:pic>
        <p:nvPicPr>
          <p:cNvPr id="6" name="5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817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094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1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27895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6: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11560" y="2348894"/>
            <a:ext cx="773987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</a:endParaRPr>
          </a:p>
        </p:txBody>
      </p:sp>
      <p:pic>
        <p:nvPicPr>
          <p:cNvPr id="5" name="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73680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49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7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660012" y="5733270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5+6: </a:t>
            </a:r>
          </a:p>
        </p:txBody>
      </p:sp>
      <p:sp>
        <p:nvSpPr>
          <p:cNvPr id="2" name="Rectangle 1"/>
          <p:cNvSpPr/>
          <p:nvPr/>
        </p:nvSpPr>
        <p:spPr>
          <a:xfrm>
            <a:off x="827586" y="1844838"/>
            <a:ext cx="79208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5" name="C5+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281012" y="1886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8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1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8"/>
          <p:cNvSpPr/>
          <p:nvPr/>
        </p:nvSpPr>
        <p:spPr>
          <a:xfrm>
            <a:off x="1777809" y="2438399"/>
            <a:ext cx="5588389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eaLnBrk="1" hangingPunct="1">
              <a:defRPr/>
            </a:pPr>
            <a:r>
              <a:rPr lang="en-US" sz="7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</a:rPr>
              <a:t>KHỞI ĐỘNG</a:t>
            </a:r>
          </a:p>
        </p:txBody>
      </p:sp>
      <p:pic>
        <p:nvPicPr>
          <p:cNvPr id="4100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47145">
            <a:off x="-228600" y="342900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176377">
            <a:off x="5654675" y="404813"/>
            <a:ext cx="3467100" cy="247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3932237"/>
            <a:ext cx="76962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94" y="723900"/>
            <a:ext cx="1390650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6496847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87656" y="1124758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7: </a:t>
            </a:r>
          </a:p>
        </p:txBody>
      </p:sp>
      <p:sp>
        <p:nvSpPr>
          <p:cNvPr id="3" name="Rectangle 2"/>
          <p:cNvSpPr/>
          <p:nvPr/>
        </p:nvSpPr>
        <p:spPr>
          <a:xfrm>
            <a:off x="688183" y="2274838"/>
            <a:ext cx="7734810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5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5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</a:p>
        </p:txBody>
      </p:sp>
      <p:pic>
        <p:nvPicPr>
          <p:cNvPr id="5" name="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74698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1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420512" y="1124757"/>
            <a:ext cx="227017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451131" y="2492896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0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0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0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pic>
        <p:nvPicPr>
          <p:cNvPr id="5" name="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533527" y="558924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620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5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92687" y="5589254"/>
            <a:ext cx="29258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7+8: </a:t>
            </a:r>
          </a:p>
        </p:txBody>
      </p:sp>
      <p:sp>
        <p:nvSpPr>
          <p:cNvPr id="3" name="Rectangle 2"/>
          <p:cNvSpPr/>
          <p:nvPr/>
        </p:nvSpPr>
        <p:spPr>
          <a:xfrm>
            <a:off x="523141" y="1767818"/>
            <a:ext cx="806489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4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4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44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44094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437067" y="5589254"/>
            <a:ext cx="4237057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CÂU 5+6+7+8: </a:t>
            </a:r>
          </a:p>
        </p:txBody>
      </p:sp>
      <p:sp>
        <p:nvSpPr>
          <p:cNvPr id="2" name="Rectangle 1"/>
          <p:cNvSpPr/>
          <p:nvPr/>
        </p:nvSpPr>
        <p:spPr>
          <a:xfrm>
            <a:off x="1149183" y="1268760"/>
            <a:ext cx="68580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>
                <a:solidFill>
                  <a:srgbClr val="FF0000"/>
                </a:solidFill>
                <a:ea typeface="Calibri"/>
                <a:cs typeface="Times New Roman"/>
              </a:rPr>
              <a:t> 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srgbClr val="FF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srgbClr val="FF0000"/>
              </a:solidFill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13481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66" y="4786591"/>
            <a:ext cx="2448272" cy="193899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Lời</a:t>
            </a:r>
            <a:r>
              <a:rPr lang="en-US" sz="2400">
                <a:solidFill>
                  <a:srgbClr val="FF0000"/>
                </a:solidFill>
              </a:rPr>
              <a:t> 1(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piano 1 </a:t>
            </a:r>
            <a:r>
              <a:rPr lang="en-US" sz="2400" err="1">
                <a:solidFill>
                  <a:srgbClr val="FF0000"/>
                </a:solidFill>
              </a:rPr>
              <a:t>lần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sau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đó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nhẩm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với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nhạc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nền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sau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đó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đồng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thanh</a:t>
            </a:r>
            <a:endParaRPr lang="en-US" sz="240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67544" y="404664"/>
            <a:ext cx="8389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rút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600">
                <a:solidFill>
                  <a:prstClr val="white"/>
                </a:solidFill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sách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hay.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lây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đó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đây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ANO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91680" y="5859013"/>
            <a:ext cx="609600" cy="609600"/>
          </a:xfrm>
          <a:prstGeom prst="rect">
            <a:avLst/>
          </a:prstGeom>
        </p:spPr>
      </p:pic>
      <p:pic>
        <p:nvPicPr>
          <p:cNvPr id="4" name="beat l1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524328" y="59213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875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8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51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3501015"/>
            <a:ext cx="914400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Đeo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trang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vi-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rus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cùng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chú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gấu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Chăm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học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bài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đám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nhớ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sợ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r>
              <a:rPr lang="en-US" sz="3200" i="1">
                <a:solidFill>
                  <a:srgbClr val="002060"/>
                </a:solidFill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i="1" err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200" i="1">
                <a:solidFill>
                  <a:srgbClr val="002060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200" i="1">
              <a:solidFill>
                <a:srgbClr val="002060"/>
              </a:solidFill>
              <a:ea typeface="Calibri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03648" y="25222"/>
            <a:ext cx="7518963" cy="95410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nhẩm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lời</a:t>
            </a:r>
            <a:r>
              <a:rPr lang="en-US" sz="2800">
                <a:solidFill>
                  <a:srgbClr val="FF0000"/>
                </a:solidFill>
              </a:rPr>
              <a:t> 2 </a:t>
            </a:r>
            <a:r>
              <a:rPr lang="en-US" sz="2800" err="1">
                <a:solidFill>
                  <a:srgbClr val="FF0000"/>
                </a:solidFill>
              </a:rPr>
              <a:t>trên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giai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điệu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lời</a:t>
            </a:r>
            <a:r>
              <a:rPr lang="en-US" sz="2800">
                <a:solidFill>
                  <a:srgbClr val="FF0000"/>
                </a:solidFill>
              </a:rPr>
              <a:t> 1, </a:t>
            </a:r>
            <a:r>
              <a:rPr lang="en-US" sz="2800" err="1">
                <a:solidFill>
                  <a:srgbClr val="FF0000"/>
                </a:solidFill>
              </a:rPr>
              <a:t>câu</a:t>
            </a:r>
            <a:r>
              <a:rPr lang="en-US" sz="2800">
                <a:solidFill>
                  <a:srgbClr val="FF0000"/>
                </a:solidFill>
              </a:rPr>
              <a:t> 9 </a:t>
            </a:r>
            <a:r>
              <a:rPr lang="en-US" sz="2800" err="1">
                <a:solidFill>
                  <a:srgbClr val="FF0000"/>
                </a:solidFill>
              </a:rPr>
              <a:t>cuối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hát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giống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câu</a:t>
            </a:r>
            <a:r>
              <a:rPr lang="en-US" sz="2800">
                <a:solidFill>
                  <a:srgbClr val="FF0000"/>
                </a:solidFill>
              </a:rPr>
              <a:t> 8 </a:t>
            </a:r>
            <a:r>
              <a:rPr lang="en-US" sz="2800" err="1">
                <a:solidFill>
                  <a:srgbClr val="FF0000"/>
                </a:solidFill>
              </a:rPr>
              <a:t>ngân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dài</a:t>
            </a:r>
            <a:r>
              <a:rPr lang="en-US" sz="2800">
                <a:solidFill>
                  <a:srgbClr val="FF0000"/>
                </a:solidFill>
              </a:rPr>
              <a:t> 4 </a:t>
            </a:r>
            <a:r>
              <a:rPr lang="en-US" sz="2800" err="1">
                <a:solidFill>
                  <a:srgbClr val="FF0000"/>
                </a:solidFill>
              </a:rPr>
              <a:t>phách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rưỡi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và</a:t>
            </a:r>
            <a:r>
              <a:rPr lang="en-US" sz="2800">
                <a:solidFill>
                  <a:srgbClr val="FF0000"/>
                </a:solidFill>
              </a:rPr>
              <a:t> </a:t>
            </a:r>
            <a:r>
              <a:rPr lang="en-US" sz="2800" err="1">
                <a:solidFill>
                  <a:srgbClr val="FF0000"/>
                </a:solidFill>
              </a:rPr>
              <a:t>kết</a:t>
            </a:r>
            <a:endParaRPr lang="en-US" sz="2800">
              <a:solidFill>
                <a:srgbClr val="FF0000"/>
              </a:solidFill>
            </a:endParaRPr>
          </a:p>
        </p:txBody>
      </p:sp>
      <p:pic>
        <p:nvPicPr>
          <p:cNvPr id="9" name="loi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884368" y="22048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620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48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836712"/>
            <a:ext cx="8136904" cy="54726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81913" y="338799"/>
            <a:ext cx="79928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</a:rPr>
              <a:t>Hát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cả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bài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với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các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hình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thức</a:t>
            </a:r>
            <a:r>
              <a:rPr lang="en-US" sz="2800" b="1">
                <a:solidFill>
                  <a:srgbClr val="FF0000"/>
                </a:solidFill>
              </a:rPr>
              <a:t>: </a:t>
            </a:r>
            <a:r>
              <a:rPr lang="en-US" sz="2800" b="1" err="1">
                <a:solidFill>
                  <a:srgbClr val="FF0000"/>
                </a:solidFill>
              </a:rPr>
              <a:t>Lớp</a:t>
            </a:r>
            <a:r>
              <a:rPr lang="en-US" sz="2800" b="1">
                <a:solidFill>
                  <a:srgbClr val="FF0000"/>
                </a:solidFill>
              </a:rPr>
              <a:t>, </a:t>
            </a:r>
            <a:r>
              <a:rPr lang="en-US" sz="2800" b="1" err="1">
                <a:solidFill>
                  <a:srgbClr val="FF0000"/>
                </a:solidFill>
              </a:rPr>
              <a:t>tổ</a:t>
            </a:r>
            <a:r>
              <a:rPr lang="en-US" sz="2800" b="1">
                <a:solidFill>
                  <a:srgbClr val="FF0000"/>
                </a:solidFill>
              </a:rPr>
              <a:t>, </a:t>
            </a:r>
            <a:r>
              <a:rPr lang="en-US" sz="2800" b="1" err="1">
                <a:solidFill>
                  <a:srgbClr val="FF0000"/>
                </a:solidFill>
              </a:rPr>
              <a:t>cá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nhân</a:t>
            </a:r>
            <a:endParaRPr lang="en-US" sz="2800" b="1">
              <a:solidFill>
                <a:srgbClr val="FF0000"/>
              </a:solidFill>
            </a:endParaRPr>
          </a:p>
        </p:txBody>
      </p:sp>
      <p:pic>
        <p:nvPicPr>
          <p:cNvPr id="6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286925" y="3108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103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385368" y="6324142"/>
            <a:ext cx="4392487" cy="461665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400" err="1">
                <a:solidFill>
                  <a:srgbClr val="FF0000"/>
                </a:solidFill>
              </a:rPr>
              <a:t>Hát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nối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tiếp</a:t>
            </a:r>
            <a:r>
              <a:rPr lang="en-US" sz="2400">
                <a:solidFill>
                  <a:srgbClr val="FF0000"/>
                </a:solidFill>
              </a:rPr>
              <a:t>, </a:t>
            </a:r>
            <a:r>
              <a:rPr lang="en-US" sz="2400" err="1">
                <a:solidFill>
                  <a:srgbClr val="FF0000"/>
                </a:solidFill>
              </a:rPr>
              <a:t>đồng</a:t>
            </a:r>
            <a:r>
              <a:rPr lang="en-US" sz="2400">
                <a:solidFill>
                  <a:srgbClr val="FF0000"/>
                </a:solidFill>
              </a:rPr>
              <a:t> </a:t>
            </a:r>
            <a:r>
              <a:rPr lang="en-US" sz="2400" err="1">
                <a:solidFill>
                  <a:srgbClr val="FF0000"/>
                </a:solidFill>
              </a:rPr>
              <a:t>ca</a:t>
            </a:r>
            <a:r>
              <a:rPr lang="en-US" sz="2400">
                <a:solidFill>
                  <a:srgbClr val="FF0000"/>
                </a:solidFill>
              </a:rPr>
              <a:t> (l2 </a:t>
            </a:r>
            <a:r>
              <a:rPr lang="en-US" sz="2400" err="1">
                <a:solidFill>
                  <a:srgbClr val="FF0000"/>
                </a:solidFill>
              </a:rPr>
              <a:t>giống</a:t>
            </a:r>
            <a:r>
              <a:rPr lang="en-US" sz="2400">
                <a:solidFill>
                  <a:srgbClr val="FF0000"/>
                </a:solidFill>
              </a:rPr>
              <a:t> l1)</a:t>
            </a:r>
          </a:p>
        </p:txBody>
      </p:sp>
      <p:pic>
        <p:nvPicPr>
          <p:cNvPr id="5" name="Picture 2" descr="C:\Users\Administrator\Desktop\unname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8112" flipH="1">
            <a:off x="3677792" y="1724244"/>
            <a:ext cx="418725" cy="212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9" y="158173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TỔ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116281" y="260662"/>
            <a:ext cx="134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TỔ 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73704" y="2935615"/>
            <a:ext cx="21470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>
                <a:solidFill>
                  <a:schemeClr val="bg1"/>
                </a:solidFill>
              </a:rPr>
              <a:t>CẢ LỚP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51527" y="108039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1+2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156183" y="1184236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3+4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8157" y="213286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5+6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156182" y="2284179"/>
            <a:ext cx="26906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chemeClr val="bg1"/>
                </a:solidFill>
              </a:rPr>
              <a:t>Hát</a:t>
            </a:r>
            <a:r>
              <a:rPr lang="en-US" sz="3600">
                <a:solidFill>
                  <a:schemeClr val="bg1"/>
                </a:solidFill>
              </a:rPr>
              <a:t> </a:t>
            </a:r>
            <a:r>
              <a:rPr lang="en-US" sz="3600" err="1">
                <a:solidFill>
                  <a:schemeClr val="bg1"/>
                </a:solidFill>
              </a:rPr>
              <a:t>câu</a:t>
            </a:r>
            <a:r>
              <a:rPr lang="en-US" sz="3600">
                <a:solidFill>
                  <a:schemeClr val="bg1"/>
                </a:solidFill>
              </a:rPr>
              <a:t> 7+8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942839" y="3949619"/>
            <a:ext cx="35019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srgbClr val="FFFF00"/>
                </a:solidFill>
              </a:rPr>
              <a:t>CÂU 9 KẾT</a:t>
            </a:r>
          </a:p>
        </p:txBody>
      </p:sp>
      <p:pic>
        <p:nvPicPr>
          <p:cNvPr id="15" name="beat ca ba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87153" y="47806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0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31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123728" y="6150114"/>
            <a:ext cx="4824536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gõ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đệm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theo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nhịp</a:t>
            </a:r>
            <a:r>
              <a:rPr lang="en-US" sz="400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8740" y="989453"/>
            <a:ext cx="90364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rửa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tay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nhé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để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48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48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</a:p>
        </p:txBody>
      </p:sp>
      <p:sp>
        <p:nvSpPr>
          <p:cNvPr id="4" name="Rectangle 3"/>
          <p:cNvSpPr/>
          <p:nvPr/>
        </p:nvSpPr>
        <p:spPr>
          <a:xfrm>
            <a:off x="88741" y="3257591"/>
            <a:ext cx="9145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ở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nhà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,       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em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đi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600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xa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.</a:t>
            </a:r>
            <a:endParaRPr lang="en-US" sz="3600">
              <a:solidFill>
                <a:prstClr val="white"/>
              </a:solidFill>
              <a:ea typeface="Calibri"/>
              <a:cs typeface="Times New Roman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47960" y="548694"/>
            <a:ext cx="15760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Aft>
                <a:spcPts val="800"/>
              </a:spcAft>
            </a:pPr>
            <a:r>
              <a:rPr lang="en-US" sz="32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1: </a:t>
            </a:r>
          </a:p>
        </p:txBody>
      </p:sp>
      <p:sp>
        <p:nvSpPr>
          <p:cNvPr id="8" name="Rectangle 7"/>
          <p:cNvSpPr/>
          <p:nvPr/>
        </p:nvSpPr>
        <p:spPr>
          <a:xfrm>
            <a:off x="3404635" y="2852936"/>
            <a:ext cx="22627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CÂU 9 KẾT: </a:t>
            </a:r>
            <a:endParaRPr lang="en-US" b="1"/>
          </a:p>
        </p:txBody>
      </p:sp>
      <p:pic>
        <p:nvPicPr>
          <p:cNvPr id="409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71" y="1947617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221" y="1947999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8" y="196811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299" y="1955020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242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917251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0972" y="3922363"/>
            <a:ext cx="472282" cy="37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338" y="3920884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:\Users\Administrator\Desktop\hinh nen dep pp\AH NHAC CU\THAH PHAC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848" y="3922370"/>
            <a:ext cx="472281" cy="374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186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742384" y="5042118"/>
            <a:ext cx="5401616" cy="181588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400">
                <a:solidFill>
                  <a:prstClr val="black"/>
                </a:solidFill>
              </a:rPr>
              <a:t>TRÒ CHƠI NGĂN NGỪA DỊCH BỆNH: HD </a:t>
            </a:r>
            <a:r>
              <a:rPr lang="vi-VN" sz="1400">
                <a:solidFill>
                  <a:prstClr val="black"/>
                </a:solidFill>
              </a:rPr>
              <a:t>động tác phòng ngừa covid như sau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en-US" sz="1400">
                <a:solidFill>
                  <a:prstClr val="black"/>
                </a:solidFill>
              </a:rPr>
              <a:t> </a:t>
            </a:r>
            <a:r>
              <a:rPr lang="vi-VN" sz="1400">
                <a:solidFill>
                  <a:prstClr val="black"/>
                </a:solidFill>
              </a:rPr>
              <a:t>- 1 đeo khẩu trang: dùng </a:t>
            </a:r>
            <a:r>
              <a:rPr lang="vi-VN" sz="1400" b="1">
                <a:solidFill>
                  <a:prstClr val="black"/>
                </a:solidFill>
              </a:rPr>
              <a:t>2 tay chồng lên nhau bịp lên mồm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- 2 gội đầu : </a:t>
            </a:r>
            <a:r>
              <a:rPr lang="vi-VN" sz="1400" b="1">
                <a:solidFill>
                  <a:prstClr val="black"/>
                </a:solidFill>
              </a:rPr>
              <a:t>dùng 2 tay gãi lên đầu	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- 3 rửa mặt : </a:t>
            </a:r>
            <a:r>
              <a:rPr lang="vi-VN" sz="1400" b="1">
                <a:solidFill>
                  <a:prstClr val="black"/>
                </a:solidFill>
              </a:rPr>
              <a:t>dùng 2 tay xoa lên mặt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- 4 rửa tay chân :</a:t>
            </a:r>
            <a:r>
              <a:rPr lang="vi-VN" sz="1400" b="1">
                <a:solidFill>
                  <a:prstClr val="black"/>
                </a:solidFill>
              </a:rPr>
              <a:t> dùng 2 tay xoa lên 2 chân</a:t>
            </a:r>
            <a:endParaRPr lang="en-US" sz="1400">
              <a:solidFill>
                <a:prstClr val="black"/>
              </a:solidFill>
            </a:endParaRPr>
          </a:p>
          <a:p>
            <a:r>
              <a:rPr lang="vi-VN" sz="1400">
                <a:solidFill>
                  <a:prstClr val="black"/>
                </a:solidFill>
              </a:rPr>
              <a:t> - 5 rửa tay: </a:t>
            </a:r>
            <a:r>
              <a:rPr lang="vi-VN" sz="1400" b="1">
                <a:solidFill>
                  <a:prstClr val="black"/>
                </a:solidFill>
              </a:rPr>
              <a:t>dùng 2 tay xoa vào nhau đưa về phía trước</a:t>
            </a:r>
            <a:endParaRPr lang="en-US" sz="1400">
              <a:solidFill>
                <a:prstClr val="black"/>
              </a:solidFill>
            </a:endParaRPr>
          </a:p>
          <a:p>
            <a:endParaRPr lang="en-US" sz="140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15617" y="279369"/>
            <a:ext cx="20162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GV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00192" y="333809"/>
            <a:ext cx="273630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>
                <a:solidFill>
                  <a:prstClr val="white"/>
                </a:solidFill>
              </a:rPr>
              <a:t>HS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" y="1856377"/>
            <a:ext cx="4211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GV HÔ: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Bệnh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dịch-bệnh</a:t>
            </a:r>
            <a:r>
              <a:rPr lang="en-US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err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dịch</a:t>
            </a:r>
            <a:endParaRPr lang="en-US" sz="24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932040" y="1747169"/>
            <a:ext cx="4211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- HS HÔ: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Lây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ai-lây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ai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153" y="2636912"/>
            <a:ext cx="3970784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400">
                <a:solidFill>
                  <a:srgbClr val="FFFF00"/>
                </a:solidFill>
              </a:rPr>
              <a:t>VD GV HÔ: </a:t>
            </a:r>
            <a:r>
              <a:rPr lang="vi-VN" sz="4400">
                <a:solidFill>
                  <a:srgbClr val="FFFF00"/>
                </a:solidFill>
              </a:rPr>
              <a:t> </a:t>
            </a:r>
            <a:endParaRPr lang="en-US" sz="4400">
              <a:solidFill>
                <a:srgbClr val="FFFF00"/>
              </a:solidFill>
            </a:endParaRPr>
          </a:p>
          <a:p>
            <a:r>
              <a:rPr lang="vi-VN" sz="4400">
                <a:solidFill>
                  <a:srgbClr val="FFFF00"/>
                </a:solidFill>
              </a:rPr>
              <a:t>đeo khẩu trang</a:t>
            </a:r>
            <a:endParaRPr lang="en-US" sz="4400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25014" y="2683078"/>
            <a:ext cx="41189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prstClr val="white"/>
                </a:solidFill>
              </a:rPr>
              <a:t>-</a:t>
            </a:r>
            <a:r>
              <a:rPr lang="en-US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HS THỰC HIỆN: </a:t>
            </a:r>
            <a:r>
              <a:rPr lang="vi-VN" sz="320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dùng 2 tay chồng lên nhau bịp lên mồm</a:t>
            </a:r>
            <a:endParaRPr lang="en-US" sz="320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714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64" y="0"/>
            <a:ext cx="9144000" cy="51409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" y="4509120"/>
            <a:ext cx="9144000" cy="234889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98313" y="5452733"/>
            <a:ext cx="7992888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ơi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đánh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bay </a:t>
            </a:r>
            <a:r>
              <a:rPr lang="en-US" sz="3200" b="1" err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covid</a:t>
            </a:r>
            <a:r>
              <a:rPr lang="en-US" sz="3200" b="1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19</a:t>
            </a:r>
            <a:endParaRPr lang="en-US" sz="3200" b="1">
              <a:solidFill>
                <a:srgbClr val="00B05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5942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05064"/>
            <a:ext cx="9144000" cy="285293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04664"/>
            <a:ext cx="212372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Tuyên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truyền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sau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đó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đọc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đồng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thanh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smtClean="0">
                <a:solidFill>
                  <a:srgbClr val="FF0000"/>
                </a:solidFill>
              </a:rPr>
              <a:t>5K</a:t>
            </a:r>
            <a:endParaRPr lang="en-US" sz="3600">
              <a:solidFill>
                <a:srgbClr val="FF0000"/>
              </a:solidFill>
            </a:endParaRPr>
          </a:p>
        </p:txBody>
      </p:sp>
      <p:pic>
        <p:nvPicPr>
          <p:cNvPr id="5122" name="Picture 2" descr="Bộ Y tế khuyến cáo &quot;5K&quot; chung sống an toàn với dịch bệnh - Bộ Y tế - Trang  tin về dịch bệnh viêm đường hô hấp cấp COVID-1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0"/>
            <a:ext cx="7128792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9749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0728"/>
            <a:ext cx="9144000" cy="587727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11560" y="476675"/>
            <a:ext cx="867645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i="1">
                <a:solidFill>
                  <a:srgbClr val="FF0000"/>
                </a:solidFill>
              </a:rPr>
              <a:t>NÊU GIÁO DỤC –CỦNG CỐ-DẶN DÒ</a:t>
            </a:r>
          </a:p>
        </p:txBody>
      </p:sp>
    </p:spTree>
    <p:extLst>
      <p:ext uri="{BB962C8B-B14F-4D97-AF65-F5344CB8AC3E}">
        <p14:creationId xmlns:p14="http://schemas.microsoft.com/office/powerpoint/2010/main" val="42595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5534575"/>
            <a:ext cx="8748464" cy="1323439"/>
          </a:xfrm>
          <a:prstGeom prst="rect">
            <a:avLst/>
          </a:prstGeom>
          <a:noFill/>
        </p:spPr>
        <p:txBody>
          <a:bodyPr wrap="square" rtlCol="0">
            <a:prstTxWarp prst="textCurveDown">
              <a:avLst/>
            </a:prstTxWarp>
            <a:spAutoFit/>
          </a:bodyPr>
          <a:lstStyle/>
          <a:p>
            <a:r>
              <a:rPr lang="en-US" sz="4000" b="1" err="1">
                <a:solidFill>
                  <a:srgbClr val="FFFF00"/>
                </a:solidFill>
              </a:rPr>
              <a:t>Chúc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quý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thầy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cô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mạnh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khỏe</a:t>
            </a:r>
            <a:r>
              <a:rPr lang="en-US" sz="4000" b="1">
                <a:solidFill>
                  <a:srgbClr val="FFFF00"/>
                </a:solidFill>
              </a:rPr>
              <a:t>, </a:t>
            </a:r>
          </a:p>
          <a:p>
            <a:r>
              <a:rPr lang="en-US" sz="4000" b="1" err="1">
                <a:solidFill>
                  <a:srgbClr val="FFFF00"/>
                </a:solidFill>
              </a:rPr>
              <a:t>các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bạn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học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sinh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chăm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ngoan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học</a:t>
            </a:r>
            <a:r>
              <a:rPr lang="en-US" sz="4000" b="1">
                <a:solidFill>
                  <a:srgbClr val="FFFF00"/>
                </a:solidFill>
              </a:rPr>
              <a:t> </a:t>
            </a:r>
            <a:r>
              <a:rPr lang="en-US" sz="4000" b="1" err="1">
                <a:solidFill>
                  <a:srgbClr val="FFFF00"/>
                </a:solidFill>
              </a:rPr>
              <a:t>giỏi</a:t>
            </a:r>
            <a:endParaRPr lang="en-US" sz="4000" b="1">
              <a:solidFill>
                <a:srgbClr val="FFFF00"/>
              </a:solidFill>
            </a:endParaRPr>
          </a:p>
        </p:txBody>
      </p:sp>
      <p:pic>
        <p:nvPicPr>
          <p:cNvPr id="6" name="Picture 2" descr="100 MẪU LOGO ĐẸP VỀ NGÀNH GIÁO DỤC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3868" y="2924944"/>
            <a:ext cx="2628292" cy="1349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563888" y="26064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79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ontrols>
      <mc:AlternateContent xmlns:mc="http://schemas.openxmlformats.org/markup-compatibility/2006">
        <mc:Choice xmlns:v="urn:schemas-microsoft-com:vml" Requires="v">
          <p:control spid="2053" name="WindowsMediaPlayer1" r:id="rId2" imgW="9142560" imgH="6856560"/>
        </mc:Choice>
        <mc:Fallback>
          <p:control name="WindowsMediaPlayer1" r:id="rId2" imgW="9142560" imgH="6856560">
            <p:pic>
              <p:nvPicPr>
                <p:cNvPr id="2" name="WindowsMediaPlayer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5"/>
                <a:srcRect/>
                <a:stretch>
                  <a:fillRect/>
                </a:stretch>
              </p:blipFill>
              <p:spPr bwMode="auto">
                <a:xfrm>
                  <a:off x="0" y="0"/>
                  <a:ext cx="9144000" cy="68580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01687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piano cat ne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503" y="3770327"/>
            <a:ext cx="4015439" cy="3087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90286" y="-20609"/>
            <a:ext cx="19442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002060"/>
                </a:solidFill>
              </a:rPr>
              <a:t>TIẾT: </a:t>
            </a:r>
            <a:r>
              <a:rPr lang="en-US" sz="4000" b="1" smtClean="0">
                <a:solidFill>
                  <a:srgbClr val="002060"/>
                </a:solidFill>
              </a:rPr>
              <a:t>15</a:t>
            </a:r>
            <a:endParaRPr lang="en-US" sz="4000" b="1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63688" y="687290"/>
            <a:ext cx="7056784" cy="132343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000" b="1" err="1">
                <a:solidFill>
                  <a:srgbClr val="002060"/>
                </a:solidFill>
              </a:rPr>
              <a:t>Học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hát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bài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địa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phương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tự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chọn</a:t>
            </a:r>
            <a:r>
              <a:rPr lang="en-US" sz="4000" b="1">
                <a:solidFill>
                  <a:srgbClr val="002060"/>
                </a:solidFill>
              </a:rPr>
              <a:t> </a:t>
            </a:r>
            <a:r>
              <a:rPr lang="en-US" sz="4000" b="1" err="1">
                <a:solidFill>
                  <a:srgbClr val="002060"/>
                </a:solidFill>
              </a:rPr>
              <a:t>bài</a:t>
            </a:r>
            <a:r>
              <a:rPr lang="en-US" sz="4000" b="1">
                <a:solidFill>
                  <a:srgbClr val="002060"/>
                </a:solidFill>
              </a:rPr>
              <a:t> :</a:t>
            </a:r>
            <a:r>
              <a:rPr lang="en-US" sz="4000" b="1" err="1">
                <a:solidFill>
                  <a:srgbClr val="FF0000"/>
                </a:solidFill>
              </a:rPr>
              <a:t>Em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phòng</a:t>
            </a:r>
            <a:r>
              <a:rPr lang="en-US" sz="4000" b="1">
                <a:solidFill>
                  <a:srgbClr val="FF0000"/>
                </a:solidFill>
              </a:rPr>
              <a:t> </a:t>
            </a:r>
            <a:r>
              <a:rPr lang="en-US" sz="4000" b="1" err="1">
                <a:solidFill>
                  <a:srgbClr val="FF0000"/>
                </a:solidFill>
              </a:rPr>
              <a:t>chống</a:t>
            </a:r>
            <a:r>
              <a:rPr lang="en-US" sz="4000" b="1">
                <a:solidFill>
                  <a:srgbClr val="FF0000"/>
                </a:solidFill>
              </a:rPr>
              <a:t> Corona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64088" y="2049387"/>
            <a:ext cx="3779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err="1">
                <a:solidFill>
                  <a:srgbClr val="FF0000"/>
                </a:solidFill>
              </a:rPr>
              <a:t>Nhạc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và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lời</a:t>
            </a:r>
            <a:r>
              <a:rPr lang="en-US" sz="2800" b="1">
                <a:solidFill>
                  <a:srgbClr val="FF0000"/>
                </a:solidFill>
              </a:rPr>
              <a:t>: </a:t>
            </a:r>
            <a:r>
              <a:rPr lang="en-US" sz="2800" b="1" err="1">
                <a:solidFill>
                  <a:srgbClr val="FF0000"/>
                </a:solidFill>
              </a:rPr>
              <a:t>Bùi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Anh</a:t>
            </a:r>
            <a:r>
              <a:rPr lang="en-US" sz="2800" b="1">
                <a:solidFill>
                  <a:srgbClr val="FF0000"/>
                </a:solidFill>
              </a:rPr>
              <a:t> </a:t>
            </a:r>
            <a:r>
              <a:rPr lang="en-US" sz="2800" b="1" err="1">
                <a:solidFill>
                  <a:srgbClr val="FF0000"/>
                </a:solidFill>
              </a:rPr>
              <a:t>Tôn</a:t>
            </a:r>
            <a:endParaRPr lang="en-US" sz="28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58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Bùi Anh Tôn | Hội Nhạc Sĩ Việt 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6555" y="2196360"/>
            <a:ext cx="2664296" cy="3310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880851" y="2634179"/>
            <a:ext cx="2319623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1600" b="0" i="0">
                <a:solidFill>
                  <a:srgbClr val="212529"/>
                </a:solidFill>
                <a:effectLst/>
                <a:latin typeface="-apple-system"/>
              </a:rPr>
              <a:t> </a:t>
            </a:r>
            <a:r>
              <a:rPr lang="vi-VN" b="0" i="0">
                <a:solidFill>
                  <a:srgbClr val="212529"/>
                </a:solidFill>
                <a:effectLst/>
                <a:latin typeface="-apple-system"/>
              </a:rPr>
              <a:t>Bùi Anh Tôn sinh năm 1962 tại Sơn Tây – Hà Nội, quê Thái Bình, hiện là chuyên viên phụ trách Bộ môn Âm nhạc thuộc Sở Giáo dục và Đào tạo Thành phố H</a:t>
            </a:r>
            <a:r>
              <a:rPr lang="en-US" b="0" i="0">
                <a:solidFill>
                  <a:srgbClr val="212529"/>
                </a:solidFill>
                <a:effectLst/>
                <a:latin typeface="-apple-system"/>
              </a:rPr>
              <a:t>CM</a:t>
            </a:r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6228184" y="3184751"/>
            <a:ext cx="194421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"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Bài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hát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phòng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chống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dịch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Covid-19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sáng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chiều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ngày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14/4/2020,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tác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giả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viết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dành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riêng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cho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thiếu</a:t>
            </a:r>
            <a:r>
              <a:rPr lang="en-US" b="0" i="0">
                <a:solidFill>
                  <a:srgbClr val="222222"/>
                </a:solidFill>
                <a:effectLst/>
                <a:latin typeface="Roboto"/>
              </a:rPr>
              <a:t> </a:t>
            </a:r>
            <a:r>
              <a:rPr lang="en-US" b="0" i="0" err="1">
                <a:solidFill>
                  <a:srgbClr val="222222"/>
                </a:solidFill>
                <a:effectLst/>
                <a:latin typeface="Roboto"/>
              </a:rPr>
              <a:t>nhi</a:t>
            </a: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895785" y="1052750"/>
            <a:ext cx="35283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err="1">
                <a:solidFill>
                  <a:srgbClr val="FF0000"/>
                </a:solidFill>
              </a:rPr>
              <a:t>Tác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giả</a:t>
            </a:r>
            <a:r>
              <a:rPr lang="en-US" sz="3600">
                <a:solidFill>
                  <a:srgbClr val="FF0000"/>
                </a:solidFill>
              </a:rPr>
              <a:t>, </a:t>
            </a:r>
            <a:r>
              <a:rPr lang="en-US" sz="3600" err="1">
                <a:solidFill>
                  <a:srgbClr val="FF0000"/>
                </a:solidFill>
              </a:rPr>
              <a:t>tác</a:t>
            </a:r>
            <a:r>
              <a:rPr lang="en-US" sz="3600">
                <a:solidFill>
                  <a:srgbClr val="FF0000"/>
                </a:solidFill>
              </a:rPr>
              <a:t> </a:t>
            </a:r>
            <a:r>
              <a:rPr lang="en-US" sz="3600" err="1">
                <a:solidFill>
                  <a:srgbClr val="FF0000"/>
                </a:solidFill>
              </a:rPr>
              <a:t>phẩm</a:t>
            </a:r>
            <a:endParaRPr lang="en-US" sz="36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6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unnamed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0"/>
            <a:ext cx="8928992" cy="5229200"/>
          </a:xfrm>
          <a:prstGeom prst="rect">
            <a:avLst/>
          </a:prstGeom>
        </p:spPr>
      </p:pic>
      <p:pic>
        <p:nvPicPr>
          <p:cNvPr id="6" name="nghe m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178968" y="5756087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9560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Hát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mẫu</a:t>
            </a:r>
            <a:endParaRPr lang="en-US" sz="4000">
              <a:solidFill>
                <a:srgbClr val="FF0000"/>
              </a:solidFill>
            </a:endParaRPr>
          </a:p>
        </p:txBody>
      </p:sp>
      <p:pic>
        <p:nvPicPr>
          <p:cNvPr id="10" name="beat ca ba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88024" y="53117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419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5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903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347875" y="5877272"/>
            <a:ext cx="2326855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Đọc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lời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ca</a:t>
            </a:r>
            <a:r>
              <a:rPr lang="en-US" sz="400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643526" y="620702"/>
            <a:ext cx="8320962" cy="37651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1: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2: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rút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3: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4: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5: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đọc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sách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hay.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6: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đường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lây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đó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đây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7: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</a:p>
          <a:p>
            <a:pPr algn="just">
              <a:spcAft>
                <a:spcPts val="800"/>
              </a:spcAft>
            </a:pP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CÂU 8: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4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4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4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77765" y="2487974"/>
            <a:ext cx="189507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en-US" sz="4800" b="1" u="sng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4800" b="1" u="sng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 1</a:t>
            </a:r>
            <a:r>
              <a:rPr lang="en-US" sz="4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: </a:t>
            </a:r>
          </a:p>
        </p:txBody>
      </p:sp>
      <p:pic>
        <p:nvPicPr>
          <p:cNvPr id="10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416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292115" y="6021288"/>
            <a:ext cx="2211439" cy="707886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lvl="0"/>
            <a:r>
              <a:rPr lang="en-US" sz="4000" err="1">
                <a:solidFill>
                  <a:srgbClr val="FF0000"/>
                </a:solidFill>
              </a:rPr>
              <a:t>Đọc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lời</a:t>
            </a:r>
            <a:r>
              <a:rPr lang="en-US" sz="4000">
                <a:solidFill>
                  <a:srgbClr val="FF0000"/>
                </a:solidFill>
              </a:rPr>
              <a:t> </a:t>
            </a:r>
            <a:r>
              <a:rPr lang="en-US" sz="4000" err="1">
                <a:solidFill>
                  <a:srgbClr val="FF0000"/>
                </a:solidFill>
              </a:rPr>
              <a:t>ca</a:t>
            </a:r>
            <a:endParaRPr lang="en-US" sz="4000">
              <a:solidFill>
                <a:srgbClr val="FF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84708" y="1185726"/>
            <a:ext cx="8117789" cy="32111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để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Đeo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khẩu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trang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nhé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vi-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rus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ta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tránh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cùng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chú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gấu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bông</a:t>
            </a:r>
            <a:r>
              <a:rPr lang="en-US" sz="2800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latin typeface="Times New Roman"/>
                <a:ea typeface="Calibri"/>
                <a:cs typeface="Times New Roman"/>
              </a:rPr>
              <a:t>C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hăm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học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bài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đám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đông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>
              <a:solidFill>
                <a:schemeClr val="bg1"/>
              </a:solidFill>
              <a:ea typeface="Calibri"/>
              <a:cs typeface="Times New Roman"/>
            </a:endParaRPr>
          </a:p>
          <a:p>
            <a:pPr algn="just">
              <a:spcAft>
                <a:spcPts val="800"/>
              </a:spcAft>
            </a:pP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rửa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tay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nhớ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chẳng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sợ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cô-rô-na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r>
              <a:rPr lang="en-US" sz="2800">
                <a:solidFill>
                  <a:schemeClr val="bg1"/>
                </a:solidFill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ở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nhà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,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em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phòng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dịch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không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đi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en-US" sz="2800" err="1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xa</a:t>
            </a:r>
            <a:r>
              <a:rPr lang="en-US" sz="2800">
                <a:solidFill>
                  <a:schemeClr val="bg1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en-US" sz="2800">
              <a:solidFill>
                <a:schemeClr val="bg1"/>
              </a:solidFill>
              <a:ea typeface="Calibri"/>
              <a:cs typeface="Times New Roman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665093" y="539391"/>
            <a:ext cx="14654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u="sng" err="1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Lời</a:t>
            </a:r>
            <a:r>
              <a:rPr lang="en-US" sz="3600" b="1" u="sng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 2</a:t>
            </a:r>
            <a:r>
              <a:rPr lang="en-US" sz="3600">
                <a:solidFill>
                  <a:prstClr val="white"/>
                </a:solidFill>
                <a:latin typeface="Times New Roman"/>
                <a:ea typeface="Calibri"/>
                <a:cs typeface="Times New Roman"/>
              </a:rPr>
              <a:t>: </a:t>
            </a:r>
            <a:endParaRPr lang="en-US" sz="3600"/>
          </a:p>
        </p:txBody>
      </p:sp>
      <p:pic>
        <p:nvPicPr>
          <p:cNvPr id="6" name="Picture 2" descr="C:\Users\Administrator\Desktop\unnamed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70520">
            <a:off x="621002" y="5631182"/>
            <a:ext cx="368141" cy="24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88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943</Words>
  <Application>Microsoft Office PowerPoint</Application>
  <PresentationFormat>On-screen Show (4:3)</PresentationFormat>
  <Paragraphs>89</Paragraphs>
  <Slides>32</Slides>
  <Notes>0</Notes>
  <HiddenSlides>0</HiddenSlides>
  <MMClips>21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-apple-system</vt:lpstr>
      <vt:lpstr>Arial</vt:lpstr>
      <vt:lpstr>Calibri</vt:lpstr>
      <vt:lpstr>Roboto</vt:lpstr>
      <vt:lpstr>Times New Roman</vt:lpstr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Microsoft account</cp:lastModifiedBy>
  <cp:revision>73</cp:revision>
  <dcterms:created xsi:type="dcterms:W3CDTF">2021-05-03T04:21:48Z</dcterms:created>
  <dcterms:modified xsi:type="dcterms:W3CDTF">2022-01-13T10:02:19Z</dcterms:modified>
</cp:coreProperties>
</file>