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85" r:id="rId3"/>
    <p:sldId id="283" r:id="rId4"/>
    <p:sldId id="286" r:id="rId5"/>
    <p:sldId id="295" r:id="rId6"/>
    <p:sldId id="296" r:id="rId7"/>
    <p:sldId id="279" r:id="rId8"/>
    <p:sldId id="275" r:id="rId9"/>
    <p:sldId id="273" r:id="rId10"/>
    <p:sldId id="276" r:id="rId11"/>
    <p:sldId id="277" r:id="rId12"/>
    <p:sldId id="260" r:id="rId13"/>
    <p:sldId id="287" r:id="rId14"/>
    <p:sldId id="261" r:id="rId15"/>
    <p:sldId id="288" r:id="rId16"/>
    <p:sldId id="262" r:id="rId17"/>
    <p:sldId id="263" r:id="rId18"/>
    <p:sldId id="264" r:id="rId19"/>
    <p:sldId id="292" r:id="rId20"/>
    <p:sldId id="293" r:id="rId21"/>
    <p:sldId id="289" r:id="rId22"/>
    <p:sldId id="290" r:id="rId23"/>
    <p:sldId id="291" r:id="rId24"/>
    <p:sldId id="266" r:id="rId25"/>
    <p:sldId id="294" r:id="rId26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00"/>
    <a:srgbClr val="CC3300"/>
    <a:srgbClr val="FFFFFF"/>
    <a:srgbClr val="FF66FF"/>
    <a:srgbClr val="FFFF00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198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A6ADFF8-9D07-4E01-9063-E6F1A1CBF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439397-7801-45C9-B3E2-24D16C30CC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C37217-536B-4E95-92B9-CC9E55F574BD}" type="datetimeFigureOut">
              <a:rPr lang="en-US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CC4DAA6-E94B-44F1-A49B-086B6A95AD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6A0C7E8-E508-43AD-98EC-4EF0DBDEF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4DA5D5-6CE6-44BE-93EC-D2477290FD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236D1A-0869-415C-9B6B-1558100F6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346CCF-30A3-4614-AB8A-A50BD41CE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121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6CCF-30A3-4614-AB8A-A50BD41CE87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11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750DE0A-AD13-42CE-83A6-05CA398BD1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E0ED21CD-551F-48CF-B85C-297400DCE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1C142B13-8821-4A32-A0D1-85C663A44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D25546-135D-435E-8527-5799EE721C8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0C1403B0-5A18-4B97-990E-9363B0C77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095C9FAB-DACC-458B-8B0D-865FEFB2D5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8AC16CC5-6677-4751-BB32-B5EA96406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518629-9F6C-4E9E-8295-8E6B0AE63B9E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34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328CF7-E4A5-4E93-A6CA-8938146B2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BB6F8E4-DD5C-4075-B948-AF9D285E2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256CD1C-B770-4F89-8CCF-F662ADFDD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957C4-BA97-4F88-B95D-AE554529B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2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51FDDDF-E029-4B33-8D41-99A88175E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C5F7D37-A563-4134-B63E-0B32A17AD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3C13F1-C437-4DE8-81C3-7D71A6501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FD404-5006-4F3C-A6E4-D1F133074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4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276FB3-E05C-425B-AD91-AE2A78118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C4D2B1A-0146-47E6-A8E5-DA06B97F7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208CED-9AF8-4318-89FD-13186B3CB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1B931-6883-404C-9717-6A01849A3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83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087809-6E8A-4BAB-BCCB-9B39A18DF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6E5B4C5-D0AA-4C96-AAE3-DEAE94CC3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00A069-BB95-49E1-8507-58D7CA790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7A9BA-F5CC-48CB-BE72-E16BEEE0A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33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CAEBB7-E7D6-4534-9DEB-E232F548C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DFA879-F273-4456-BA4C-5339DFE34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2641CA-0B0D-48D8-9EDD-2C6BE3350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65D98-BE68-4043-A162-9B5B23823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8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8E83DCB-3C10-4D5D-8C00-802E0AB7A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97EE91-1125-486B-8A11-DA5F624DA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0017862-E7F6-4326-BB2A-2819F5630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3318C-6DA0-47CD-BC75-684F46689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20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EC436C2-306E-4ABA-BEA5-060C99207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5DD2D96-82D3-4E4D-8D85-DC38020B8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1BEDC5A-B913-4F86-8671-55189B1D9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41768-D982-4674-8465-DD3EFEEFB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50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0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8076B6-AE0E-44A0-8766-6549E8FF6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D82320-10A6-4054-BC00-255CC644A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1EB091-7CDE-4BB7-B06D-40BAAFE37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5A4B-886E-4FAE-B0E5-DE63DE762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9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A621A7-4D0D-4431-BD27-D6C1E2C0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FEE467-D854-4CA9-997D-46548580B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C7BEDF-1CAD-4C58-ACA6-586A4311A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0690F-D6AB-4952-A5C1-D48E7D58F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6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6C8E09D-40F2-4EEE-BF28-E69DEDD8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4638"/>
            <a:ext cx="10945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936CA51-3C4F-4FA3-880E-8CF54277B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600200"/>
            <a:ext cx="10945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F66FBD3-6AC4-4D0F-B429-55E588E82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5225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F132AF1-4BE3-448A-BC57-40F5ED065D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075" y="6245225"/>
            <a:ext cx="3849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E6D2C4C-3629-45B1-A436-248BA84D7C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245225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3A51F-8C76-40AA-96A8-7D7AE3E203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Help\Tours\WindowsMediaPlayer\Audio\Wav\wmpaud6.wa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9333F8-300D-453E-8066-E24A2765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E6973-51A9-4749-B367-F8DCD7584056}"/>
              </a:ext>
            </a:extLst>
          </p:cNvPr>
          <p:cNvSpPr txBox="1"/>
          <p:nvPr/>
        </p:nvSpPr>
        <p:spPr>
          <a:xfrm>
            <a:off x="2232819" y="1305342"/>
            <a:ext cx="7696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Luyện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từ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và</a:t>
            </a:r>
            <a:r>
              <a:rPr lang="en-US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endParaRPr lang="en-US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9BD7D2A-E54F-4A81-8A4F-F9A1AA0092A7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57DC177-518D-4202-888A-7FD715AA9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319128DA-DA47-482C-B30B-D994CC900557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6245FD59-60B7-4940-A0B8-4F6D7852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9" y="2654628"/>
            <a:ext cx="11755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 Ai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đánh trâu ra cày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35A8C163-B5E5-451C-B46D-C75115C8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56" y="3165803"/>
            <a:ext cx="1061878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5C4409-D651-4ACE-BC36-A76DEA11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9" y="2149803"/>
            <a:ext cx="11536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Cho từ ngữ chỉ người hoặc vật hoạt động: </a:t>
            </a:r>
            <a:endParaRPr lang="en-US" altLang="en-US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xmlns="" id="{AC7E01A3-87CA-4BB9-A575-B31B4C58C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9" y="568653"/>
            <a:ext cx="721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Đặt câu hỏi </a:t>
            </a: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D76591-824B-4232-AEE3-E854322FC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9" y="1075066"/>
            <a:ext cx="1158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Cho từ ngữ chỉ hoạt động cho từ ngữ chỉ hoạt động: </a:t>
            </a: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0C0F20-871C-400D-B7A6-062490A3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731" y="1508453"/>
            <a:ext cx="71802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6916895-AB10-4B02-A6A8-5D958273C208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7A423C77-916C-44EE-8CD8-C39E35F1A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E9FFF552-6F02-4477-8775-DAE23B7FF4A0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672719-C078-443B-A161-303B691443AA}"/>
              </a:ext>
            </a:extLst>
          </p:cNvPr>
          <p:cNvSpPr txBox="1"/>
          <p:nvPr/>
        </p:nvSpPr>
        <p:spPr>
          <a:xfrm>
            <a:off x="0" y="1055688"/>
            <a:ext cx="4175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2AA9F3-03E9-4133-8210-320DCEE860DA}"/>
              </a:ext>
            </a:extLst>
          </p:cNvPr>
          <p:cNvSpPr txBox="1"/>
          <p:nvPr/>
        </p:nvSpPr>
        <p:spPr>
          <a:xfrm>
            <a:off x="101600" y="1976438"/>
            <a:ext cx="3648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0FF08C-16EB-46BC-8D14-D754BFAA333A}"/>
              </a:ext>
            </a:extLst>
          </p:cNvPr>
          <p:cNvSpPr txBox="1"/>
          <p:nvPr/>
        </p:nvSpPr>
        <p:spPr>
          <a:xfrm>
            <a:off x="101600" y="2814638"/>
            <a:ext cx="3552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E753AF-AD5C-4E2C-923A-054F073CE129}"/>
              </a:ext>
            </a:extLst>
          </p:cNvPr>
          <p:cNvSpPr txBox="1"/>
          <p:nvPr/>
        </p:nvSpPr>
        <p:spPr>
          <a:xfrm>
            <a:off x="101600" y="3805238"/>
            <a:ext cx="30400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ACAFC8-B2A0-49D4-B91B-FCBEEFBA8874}"/>
              </a:ext>
            </a:extLst>
          </p:cNvPr>
          <p:cNvSpPr txBox="1"/>
          <p:nvPr/>
        </p:nvSpPr>
        <p:spPr>
          <a:xfrm>
            <a:off x="0" y="4719638"/>
            <a:ext cx="3771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A01E73-1A27-4B24-A420-1FEE5CADA024}"/>
              </a:ext>
            </a:extLst>
          </p:cNvPr>
          <p:cNvSpPr txBox="1"/>
          <p:nvPr/>
        </p:nvSpPr>
        <p:spPr>
          <a:xfrm>
            <a:off x="0" y="5951538"/>
            <a:ext cx="3749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FE044B5-E540-4D0B-A166-2BF14808FB58}"/>
              </a:ext>
            </a:extLst>
          </p:cNvPr>
          <p:cNvCxnSpPr/>
          <p:nvPr/>
        </p:nvCxnSpPr>
        <p:spPr>
          <a:xfrm rot="5400000">
            <a:off x="304800" y="3390900"/>
            <a:ext cx="68580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630389B-5607-4009-A019-0FACD34D79B7}"/>
              </a:ext>
            </a:extLst>
          </p:cNvPr>
          <p:cNvCxnSpPr/>
          <p:nvPr/>
        </p:nvCxnSpPr>
        <p:spPr>
          <a:xfrm rot="5400000">
            <a:off x="4367213" y="3467100"/>
            <a:ext cx="70104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B0BB3CF-F4D9-4AF6-9391-432E6D3760A7}"/>
              </a:ext>
            </a:extLst>
          </p:cNvPr>
          <p:cNvCxnSpPr/>
          <p:nvPr/>
        </p:nvCxnSpPr>
        <p:spPr>
          <a:xfrm>
            <a:off x="0" y="838200"/>
            <a:ext cx="12161838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92DDFF-9E78-4C59-A3D1-A5FD6E0A8BCF}"/>
              </a:ext>
            </a:extLst>
          </p:cNvPr>
          <p:cNvSpPr txBox="1"/>
          <p:nvPr/>
        </p:nvSpPr>
        <p:spPr>
          <a:xfrm>
            <a:off x="203200" y="152400"/>
            <a:ext cx="30400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9C2ADF-7161-46A0-8A07-1CCB31F85324}"/>
              </a:ext>
            </a:extLst>
          </p:cNvPr>
          <p:cNvSpPr txBox="1"/>
          <p:nvPr/>
        </p:nvSpPr>
        <p:spPr>
          <a:xfrm>
            <a:off x="3851275" y="152400"/>
            <a:ext cx="38512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431002-EE3C-4FBA-8458-9BA44E52DA07}"/>
              </a:ext>
            </a:extLst>
          </p:cNvPr>
          <p:cNvSpPr txBox="1"/>
          <p:nvPr/>
        </p:nvSpPr>
        <p:spPr>
          <a:xfrm>
            <a:off x="8208963" y="152400"/>
            <a:ext cx="39528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7">
            <a:extLst>
              <a:ext uri="{FF2B5EF4-FFF2-40B4-BE49-F238E27FC236}">
                <a16:creationId xmlns:a16="http://schemas.microsoft.com/office/drawing/2014/main" xmlns="" id="{6E62A0F0-B4A6-47AA-A2AC-17394DED2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1066800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 lớn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175AB5-9FD9-4769-A739-44E6FE787123}"/>
              </a:ext>
            </a:extLst>
          </p:cNvPr>
          <p:cNvSpPr txBox="1"/>
          <p:nvPr/>
        </p:nvSpPr>
        <p:spPr>
          <a:xfrm>
            <a:off x="3851275" y="1981200"/>
            <a:ext cx="37496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585E28-D496-48ED-85FC-DAF0F07BC3EA}"/>
              </a:ext>
            </a:extLst>
          </p:cNvPr>
          <p:cNvSpPr txBox="1"/>
          <p:nvPr/>
        </p:nvSpPr>
        <p:spPr>
          <a:xfrm>
            <a:off x="3851275" y="2819400"/>
            <a:ext cx="38512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DBEAAB-F41A-4BED-9B1F-58207243FF30}"/>
              </a:ext>
            </a:extLst>
          </p:cNvPr>
          <p:cNvSpPr txBox="1"/>
          <p:nvPr/>
        </p:nvSpPr>
        <p:spPr>
          <a:xfrm>
            <a:off x="3851275" y="3810000"/>
            <a:ext cx="37496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F308EE0-CB29-4B80-A339-1D7AB56716AF}"/>
              </a:ext>
            </a:extLst>
          </p:cNvPr>
          <p:cNvSpPr txBox="1"/>
          <p:nvPr/>
        </p:nvSpPr>
        <p:spPr>
          <a:xfrm>
            <a:off x="3749675" y="4724400"/>
            <a:ext cx="38512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D879E1-699D-4B6D-80C9-AF9D90D8E5DD}"/>
              </a:ext>
            </a:extLst>
          </p:cNvPr>
          <p:cNvSpPr txBox="1"/>
          <p:nvPr/>
        </p:nvSpPr>
        <p:spPr>
          <a:xfrm>
            <a:off x="3749675" y="6019800"/>
            <a:ext cx="36480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TextBox 23">
            <a:extLst>
              <a:ext uri="{FF2B5EF4-FFF2-40B4-BE49-F238E27FC236}">
                <a16:creationId xmlns:a16="http://schemas.microsoft.com/office/drawing/2014/main" xmlns="" id="{A448622F-BA06-4A91-99D8-7983CDD0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066800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 trâu ra cày?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CFB507-0EBC-4A10-9446-16C52953AC95}"/>
              </a:ext>
            </a:extLst>
          </p:cNvPr>
          <p:cNvSpPr txBox="1"/>
          <p:nvPr/>
        </p:nvSpPr>
        <p:spPr>
          <a:xfrm>
            <a:off x="8107363" y="1989138"/>
            <a:ext cx="40544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153D3DE-3D03-4F09-B703-3193969FAB6D}"/>
              </a:ext>
            </a:extLst>
          </p:cNvPr>
          <p:cNvSpPr txBox="1"/>
          <p:nvPr/>
        </p:nvSpPr>
        <p:spPr>
          <a:xfrm>
            <a:off x="8107363" y="2827338"/>
            <a:ext cx="40544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Ai 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B1F4B1A-0B35-431E-BAE2-20078390CF65}"/>
              </a:ext>
            </a:extLst>
          </p:cNvPr>
          <p:cNvSpPr txBox="1"/>
          <p:nvPr/>
        </p:nvSpPr>
        <p:spPr>
          <a:xfrm>
            <a:off x="8107363" y="3817938"/>
            <a:ext cx="30416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61C1FB-A569-4A5F-AD41-D8001E1F8770}"/>
              </a:ext>
            </a:extLst>
          </p:cNvPr>
          <p:cNvSpPr txBox="1"/>
          <p:nvPr/>
        </p:nvSpPr>
        <p:spPr>
          <a:xfrm>
            <a:off x="8005763" y="4668838"/>
            <a:ext cx="43592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30346B5-7B4E-4F02-AEC1-7848648C1DDA}"/>
              </a:ext>
            </a:extLst>
          </p:cNvPr>
          <p:cNvSpPr txBox="1"/>
          <p:nvPr/>
        </p:nvSpPr>
        <p:spPr>
          <a:xfrm>
            <a:off x="8005763" y="5962650"/>
            <a:ext cx="3789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FC127B1-6EAA-4A2E-B945-894DED2EAE54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43094734-033B-4C79-B4B9-4AD1CC2A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C3D09069-0809-4B10-B819-24465FE721ED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559" name="Text Box 7">
            <a:extLst>
              <a:ext uri="{FF2B5EF4-FFF2-40B4-BE49-F238E27FC236}">
                <a16:creationId xmlns:a16="http://schemas.microsoft.com/office/drawing/2014/main" xmlns="" id="{C63D6222-D592-423C-AE95-EAFEBE63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457200"/>
            <a:ext cx="7094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Arial" charset="0"/>
              </a:rPr>
              <a:t>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xmlns="" id="{34F968B3-E7B1-4412-9551-488F9966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1752600"/>
            <a:ext cx="709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xmlns="" id="{895C5A61-0CFC-48E7-A77A-D0E39C23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2667000"/>
            <a:ext cx="841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xmlns="" id="{0FA846CE-4CC1-4CCC-8A55-4151537E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3505200"/>
            <a:ext cx="709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xmlns="" id="{2210B3C5-E854-4028-9FAB-18C53BC1C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4419600"/>
            <a:ext cx="8310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xmlns="" id="{BA828FB8-58BA-480A-9CB8-4311F48A4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5486400"/>
            <a:ext cx="800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8" name="Line 16">
            <a:extLst>
              <a:ext uri="{FF2B5EF4-FFF2-40B4-BE49-F238E27FC236}">
                <a16:creationId xmlns:a16="http://schemas.microsoft.com/office/drawing/2014/main" xmlns="" id="{81FE4E2B-5286-416F-A5BD-02668962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4800600"/>
            <a:ext cx="12176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Rectangle 25">
            <a:extLst>
              <a:ext uri="{FF2B5EF4-FFF2-40B4-BE49-F238E27FC236}">
                <a16:creationId xmlns:a16="http://schemas.microsoft.com/office/drawing/2014/main" xmlns="" id="{25D82959-11E0-42E6-B5F1-377B3BF62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92551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0" name="Rectangle 26">
            <a:extLst>
              <a:ext uri="{FF2B5EF4-FFF2-40B4-BE49-F238E27FC236}">
                <a16:creationId xmlns:a16="http://schemas.microsoft.com/office/drawing/2014/main" xmlns="" id="{2E054F21-6A92-4DF5-98C1-EEFA8A55C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22091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1" name="Rectangle 27">
            <a:extLst>
              <a:ext uri="{FF2B5EF4-FFF2-40B4-BE49-F238E27FC236}">
                <a16:creationId xmlns:a16="http://schemas.microsoft.com/office/drawing/2014/main" xmlns="" id="{8FAFBC8A-38D4-4E24-859E-4DAA13EE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397668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2" name="Rectangle 29">
            <a:extLst>
              <a:ext uri="{FF2B5EF4-FFF2-40B4-BE49-F238E27FC236}">
                <a16:creationId xmlns:a16="http://schemas.microsoft.com/office/drawing/2014/main" xmlns="" id="{93D4578F-C189-4A9D-AAD7-A9AED327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595788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3" name="Rectangle 30">
            <a:extLst>
              <a:ext uri="{FF2B5EF4-FFF2-40B4-BE49-F238E27FC236}">
                <a16:creationId xmlns:a16="http://schemas.microsoft.com/office/drawing/2014/main" xmlns="" id="{D7BECB6E-18F3-463A-A0EC-CC09529A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487680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4" name="Text Box 31">
            <a:extLst>
              <a:ext uri="{FF2B5EF4-FFF2-40B4-BE49-F238E27FC236}">
                <a16:creationId xmlns:a16="http://schemas.microsoft.com/office/drawing/2014/main" xmlns="" id="{DCB8E8A5-23E2-42A8-8465-67FC2DD7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2209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5" name="Text Box 32">
            <a:extLst>
              <a:ext uri="{FF2B5EF4-FFF2-40B4-BE49-F238E27FC236}">
                <a16:creationId xmlns:a16="http://schemas.microsoft.com/office/drawing/2014/main" xmlns="" id="{CEC9E44E-2342-4257-8EF9-31435C8A9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9255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6" name="Text Box 33">
            <a:extLst>
              <a:ext uri="{FF2B5EF4-FFF2-40B4-BE49-F238E27FC236}">
                <a16:creationId xmlns:a16="http://schemas.microsoft.com/office/drawing/2014/main" xmlns="" id="{E19AD12E-A171-4FC3-9957-04F14951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48879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7" name="Text Box 34">
            <a:extLst>
              <a:ext uri="{FF2B5EF4-FFF2-40B4-BE49-F238E27FC236}">
                <a16:creationId xmlns:a16="http://schemas.microsoft.com/office/drawing/2014/main" xmlns="" id="{C31B0A39-F325-4A79-AAB8-1208784A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39735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8" name="Text Box 35">
            <a:extLst>
              <a:ext uri="{FF2B5EF4-FFF2-40B4-BE49-F238E27FC236}">
                <a16:creationId xmlns:a16="http://schemas.microsoft.com/office/drawing/2014/main" xmlns="" id="{59972EED-A49E-4C94-BCA1-CACA60894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3130550"/>
            <a:ext cx="121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9" name="Text Box 36">
            <a:extLst>
              <a:ext uri="{FF2B5EF4-FFF2-40B4-BE49-F238E27FC236}">
                <a16:creationId xmlns:a16="http://schemas.microsoft.com/office/drawing/2014/main" xmlns="" id="{B097CDCE-78A3-4198-A6F5-A2C84F97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5986463"/>
            <a:ext cx="1419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4"/>
                </a:solidFill>
                <a:latin typeface="Arial" charset="0"/>
              </a:rPr>
              <a:t>Con </a:t>
            </a:r>
            <a:r>
              <a:rPr lang="en-US" sz="1600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sz="1600" b="1" dirty="0">
                <a:solidFill>
                  <a:schemeClr val="accent4"/>
                </a:solidFill>
                <a:latin typeface="Arial" charset="0"/>
              </a:rPr>
              <a:t>?</a:t>
            </a:r>
          </a:p>
        </p:txBody>
      </p:sp>
      <p:sp>
        <p:nvSpPr>
          <p:cNvPr id="7207" name="Rectangle 44">
            <a:extLst>
              <a:ext uri="{FF2B5EF4-FFF2-40B4-BE49-F238E27FC236}">
                <a16:creationId xmlns:a16="http://schemas.microsoft.com/office/drawing/2014/main" xmlns="" id="{CA985DE3-4EAB-4057-A7E2-DA5D86B3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3124200"/>
            <a:ext cx="1392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23598" name="Text Box 46">
            <a:extLst>
              <a:ext uri="{FF2B5EF4-FFF2-40B4-BE49-F238E27FC236}">
                <a16:creationId xmlns:a16="http://schemas.microsoft.com/office/drawing/2014/main" xmlns="" id="{1E2EBBD3-7DA6-4F91-9062-0A016AE2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925513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1" name="Text Box 49">
            <a:extLst>
              <a:ext uri="{FF2B5EF4-FFF2-40B4-BE49-F238E27FC236}">
                <a16:creationId xmlns:a16="http://schemas.microsoft.com/office/drawing/2014/main" xmlns="" id="{BFD0E70A-A3CC-42D4-98E3-1E15F9B9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59499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2" name="Text Box 50">
            <a:extLst>
              <a:ext uri="{FF2B5EF4-FFF2-40B4-BE49-F238E27FC236}">
                <a16:creationId xmlns:a16="http://schemas.microsoft.com/office/drawing/2014/main" xmlns="" id="{C2A92E2E-3D9A-438A-B6F3-A0919D2EB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8879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3" name="Text Box 51">
            <a:extLst>
              <a:ext uri="{FF2B5EF4-FFF2-40B4-BE49-F238E27FC236}">
                <a16:creationId xmlns:a16="http://schemas.microsoft.com/office/drawing/2014/main" xmlns="" id="{DE54CD13-64D3-4E0E-AC9F-17524B718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39735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4" name="Text Box 52">
            <a:extLst>
              <a:ext uri="{FF2B5EF4-FFF2-40B4-BE49-F238E27FC236}">
                <a16:creationId xmlns:a16="http://schemas.microsoft.com/office/drawing/2014/main" xmlns="" id="{EE3DE49F-8292-44D5-A589-43BA48DF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31305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5" name="Text Box 53">
            <a:extLst>
              <a:ext uri="{FF2B5EF4-FFF2-40B4-BE49-F238E27FC236}">
                <a16:creationId xmlns:a16="http://schemas.microsoft.com/office/drawing/2014/main" xmlns="" id="{475DE2C5-3286-4429-8B67-774BF75E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22161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6" name="Text Box 54">
            <a:extLst>
              <a:ext uri="{FF2B5EF4-FFF2-40B4-BE49-F238E27FC236}">
                <a16:creationId xmlns:a16="http://schemas.microsoft.com/office/drawing/2014/main" xmlns="" id="{EC27D386-2B6E-4129-B2AA-368D178D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925513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7" name="Text Box 55">
            <a:extLst>
              <a:ext uri="{FF2B5EF4-FFF2-40B4-BE49-F238E27FC236}">
                <a16:creationId xmlns:a16="http://schemas.microsoft.com/office/drawing/2014/main" xmlns="" id="{E55A7639-BECC-4263-8494-E2133503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594360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8" name="Text Box 56">
            <a:extLst>
              <a:ext uri="{FF2B5EF4-FFF2-40B4-BE49-F238E27FC236}">
                <a16:creationId xmlns:a16="http://schemas.microsoft.com/office/drawing/2014/main" xmlns="" id="{6156698A-07C0-41F1-9DB2-2C400CD2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962400"/>
            <a:ext cx="811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9" name="Text Box 57">
            <a:extLst>
              <a:ext uri="{FF2B5EF4-FFF2-40B4-BE49-F238E27FC236}">
                <a16:creationId xmlns:a16="http://schemas.microsoft.com/office/drawing/2014/main" xmlns="" id="{BADE333E-CDBC-46F4-9CBC-29AC79173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3124200"/>
            <a:ext cx="1012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10" name="Text Box 58">
            <a:extLst>
              <a:ext uri="{FF2B5EF4-FFF2-40B4-BE49-F238E27FC236}">
                <a16:creationId xmlns:a16="http://schemas.microsoft.com/office/drawing/2014/main" xmlns="" id="{E6107774-AA6E-4F9C-975C-855EF0BB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22098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11" name="Text Box 59">
            <a:extLst>
              <a:ext uri="{FF2B5EF4-FFF2-40B4-BE49-F238E27FC236}">
                <a16:creationId xmlns:a16="http://schemas.microsoft.com/office/drawing/2014/main" xmlns="" id="{B6593B23-4B28-42D5-B207-F3E44DD8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48879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AF220B6-1529-471F-811A-E7BDC5E03808}"/>
              </a:ext>
            </a:extLst>
          </p:cNvPr>
          <p:cNvCxnSpPr/>
          <p:nvPr/>
        </p:nvCxnSpPr>
        <p:spPr>
          <a:xfrm>
            <a:off x="1524000" y="914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E4D095C-A680-4EE4-8FD1-031B20B1E8B9}"/>
              </a:ext>
            </a:extLst>
          </p:cNvPr>
          <p:cNvCxnSpPr/>
          <p:nvPr/>
        </p:nvCxnSpPr>
        <p:spPr>
          <a:xfrm>
            <a:off x="1814513" y="9144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F4100AD-EE3A-4ECF-A99C-74A85B1E57D3}"/>
              </a:ext>
            </a:extLst>
          </p:cNvPr>
          <p:cNvCxnSpPr/>
          <p:nvPr/>
        </p:nvCxnSpPr>
        <p:spPr>
          <a:xfrm>
            <a:off x="2043113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4E0F9336-AB92-4B6D-AC5B-FD38764A02AA}"/>
              </a:ext>
            </a:extLst>
          </p:cNvPr>
          <p:cNvCxnSpPr/>
          <p:nvPr/>
        </p:nvCxnSpPr>
        <p:spPr>
          <a:xfrm>
            <a:off x="1966913" y="3124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01DABD71-ADB6-4FF5-9ED5-648979EF6019}"/>
              </a:ext>
            </a:extLst>
          </p:cNvPr>
          <p:cNvCxnSpPr/>
          <p:nvPr/>
        </p:nvCxnSpPr>
        <p:spPr>
          <a:xfrm>
            <a:off x="1966913" y="5943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3EA6B556-5773-4730-B4DD-89F4C97488D9}"/>
              </a:ext>
            </a:extLst>
          </p:cNvPr>
          <p:cNvCxnSpPr/>
          <p:nvPr/>
        </p:nvCxnSpPr>
        <p:spPr>
          <a:xfrm>
            <a:off x="1890713" y="3962400"/>
            <a:ext cx="106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0D2EE2E5-D65F-4F98-914F-707441828372}"/>
              </a:ext>
            </a:extLst>
          </p:cNvPr>
          <p:cNvCxnSpPr/>
          <p:nvPr/>
        </p:nvCxnSpPr>
        <p:spPr>
          <a:xfrm>
            <a:off x="2043113" y="48768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212FD27-4880-473A-87F7-3E8C76372760}"/>
              </a:ext>
            </a:extLst>
          </p:cNvPr>
          <p:cNvCxnSpPr/>
          <p:nvPr/>
        </p:nvCxnSpPr>
        <p:spPr>
          <a:xfrm rot="5400000">
            <a:off x="3148013" y="647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0193915D-B241-45D8-AB9A-E2100E68FB30}"/>
              </a:ext>
            </a:extLst>
          </p:cNvPr>
          <p:cNvCxnSpPr/>
          <p:nvPr/>
        </p:nvCxnSpPr>
        <p:spPr>
          <a:xfrm rot="5400000">
            <a:off x="3300413" y="1943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29E444D2-B52C-4ADB-B885-B6F3B63BCC17}"/>
              </a:ext>
            </a:extLst>
          </p:cNvPr>
          <p:cNvCxnSpPr/>
          <p:nvPr/>
        </p:nvCxnSpPr>
        <p:spPr>
          <a:xfrm rot="5400000">
            <a:off x="3452813" y="28575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57B73B5-F0F6-402E-9BCB-CF735C182437}"/>
              </a:ext>
            </a:extLst>
          </p:cNvPr>
          <p:cNvCxnSpPr/>
          <p:nvPr/>
        </p:nvCxnSpPr>
        <p:spPr>
          <a:xfrm rot="5400000">
            <a:off x="3300413" y="3695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E70A3B91-390F-43E2-81D6-BEE44994FC84}"/>
              </a:ext>
            </a:extLst>
          </p:cNvPr>
          <p:cNvCxnSpPr/>
          <p:nvPr/>
        </p:nvCxnSpPr>
        <p:spPr>
          <a:xfrm rot="5400000">
            <a:off x="3300413" y="4610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5516D680-60AE-4917-9D56-D157B606FD5D}"/>
              </a:ext>
            </a:extLst>
          </p:cNvPr>
          <p:cNvCxnSpPr/>
          <p:nvPr/>
        </p:nvCxnSpPr>
        <p:spPr>
          <a:xfrm rot="5400000">
            <a:off x="2919413" y="56769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4A3C7EF2-7CE0-45EE-B326-BE4857C3DF1A}"/>
              </a:ext>
            </a:extLst>
          </p:cNvPr>
          <p:cNvCxnSpPr/>
          <p:nvPr/>
        </p:nvCxnSpPr>
        <p:spPr>
          <a:xfrm>
            <a:off x="3429000" y="914400"/>
            <a:ext cx="24384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345765D5-98F1-4F91-8091-86936B9D0048}"/>
              </a:ext>
            </a:extLst>
          </p:cNvPr>
          <p:cNvCxnSpPr/>
          <p:nvPr/>
        </p:nvCxnSpPr>
        <p:spPr>
          <a:xfrm>
            <a:off x="3643313" y="2209800"/>
            <a:ext cx="22098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52DBD19D-7EA0-44A1-81A8-C50BF515997D}"/>
              </a:ext>
            </a:extLst>
          </p:cNvPr>
          <p:cNvCxnSpPr/>
          <p:nvPr/>
        </p:nvCxnSpPr>
        <p:spPr>
          <a:xfrm>
            <a:off x="3795713" y="3124200"/>
            <a:ext cx="2514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64017DFC-654F-4B4E-8904-6B6524EECE54}"/>
              </a:ext>
            </a:extLst>
          </p:cNvPr>
          <p:cNvCxnSpPr/>
          <p:nvPr/>
        </p:nvCxnSpPr>
        <p:spPr>
          <a:xfrm>
            <a:off x="3643313" y="3962400"/>
            <a:ext cx="12954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3CE7215-7163-4950-903D-F43B9BA0912B}"/>
              </a:ext>
            </a:extLst>
          </p:cNvPr>
          <p:cNvCxnSpPr/>
          <p:nvPr/>
        </p:nvCxnSpPr>
        <p:spPr>
          <a:xfrm>
            <a:off x="3719513" y="4876800"/>
            <a:ext cx="30480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9DE65B96-DFB5-44FB-BE39-AAE52795B0AD}"/>
              </a:ext>
            </a:extLst>
          </p:cNvPr>
          <p:cNvCxnSpPr/>
          <p:nvPr/>
        </p:nvCxnSpPr>
        <p:spPr>
          <a:xfrm>
            <a:off x="3262313" y="5943600"/>
            <a:ext cx="22098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7" grpId="0"/>
      <p:bldP spid="23598" grpId="0"/>
      <p:bldP spid="23601" grpId="0"/>
      <p:bldP spid="23602" grpId="0"/>
      <p:bldP spid="23603" grpId="0"/>
      <p:bldP spid="23604" grpId="0"/>
      <p:bldP spid="23605" grpId="0"/>
      <p:bldP spid="23606" grpId="0"/>
      <p:bldP spid="23607" grpId="0"/>
      <p:bldP spid="23608" grpId="0"/>
      <p:bldP spid="23609" grpId="0"/>
      <p:bldP spid="23610" grpId="0"/>
      <p:bldP spid="236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wmpaud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19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480719" y="457200"/>
            <a:ext cx="3429000" cy="52322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Câu kể </a:t>
            </a:r>
            <a:r>
              <a:rPr lang="en-US" altLang="en-US" sz="2800" b="1" i="1">
                <a:solidFill>
                  <a:srgbClr val="FF3300"/>
                </a:solidFill>
                <a:cs typeface="Arial" panose="020B0604020202020204" pitchFamily="34" charset="0"/>
              </a:rPr>
              <a:t>Ai làm gì </a:t>
            </a: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528344" y="1423988"/>
            <a:ext cx="3352800" cy="52322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Gồm hai bộ phận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575719" y="2257425"/>
            <a:ext cx="2895600" cy="52322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rgbClr val="FFFFFF"/>
              </a:gs>
              <a:gs pos="100000">
                <a:srgbClr val="FF33CC"/>
              </a:gs>
            </a:gsLst>
            <a:lin ang="5400000" scaled="1"/>
          </a:gra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Bộ phận thứ 1: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614319" y="2286000"/>
            <a:ext cx="2971800" cy="52322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50000">
                <a:srgbClr val="FFFFFF"/>
              </a:gs>
              <a:gs pos="100000">
                <a:srgbClr val="FF33CC"/>
              </a:gs>
            </a:gsLst>
            <a:lin ang="5400000" scaled="1"/>
          </a:gra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Bộ phận thứ 2: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032919" y="3200400"/>
            <a:ext cx="19812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Chủ ngữ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194719" y="4191001"/>
            <a:ext cx="3657600" cy="1198563"/>
          </a:xfrm>
          <a:prstGeom prst="rect">
            <a:avLst/>
          </a:prstGeom>
          <a:gradFill rotWithShape="1">
            <a:gsLst>
              <a:gs pos="0">
                <a:srgbClr val="CCCCCC"/>
              </a:gs>
              <a:gs pos="50000">
                <a:srgbClr val="FFFFFF"/>
              </a:gs>
              <a:gs pos="100000">
                <a:srgbClr val="CCCCCC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Trả lời cho câu hỏi: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Ai (con gì, cái gì) ?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223919" y="3200400"/>
            <a:ext cx="19812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Vị ngữ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538119" y="4191001"/>
            <a:ext cx="3657600" cy="1198563"/>
          </a:xfrm>
          <a:prstGeom prst="rect">
            <a:avLst/>
          </a:prstGeom>
          <a:gradFill rotWithShape="1">
            <a:gsLst>
              <a:gs pos="0">
                <a:srgbClr val="CCCCCC"/>
              </a:gs>
              <a:gs pos="50000">
                <a:srgbClr val="FFFFFF"/>
              </a:gs>
              <a:gs pos="100000">
                <a:srgbClr val="CCCCCC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Trả lời cho câu hỏi: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Làm gì ?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6233319" y="990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>
            <a:off x="4175919" y="2028826"/>
            <a:ext cx="2057400" cy="257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6233319" y="1981200"/>
            <a:ext cx="1905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4023519" y="2743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4023519" y="3776663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8138319" y="2743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8138319" y="3733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34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18"/>
                </p:tgtEl>
              </p:cMediaNode>
            </p:audio>
          </p:childTnLst>
        </p:cTn>
      </p:par>
    </p:tnLst>
    <p:bldLst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  <p:bldP spid="34837" grpId="0" animBg="1"/>
      <p:bldP spid="34838" grpId="0" animBg="1"/>
      <p:bldP spid="348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C07BBEF-8EEE-43E0-993B-780AEAC34962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ADE0F4A-8051-4B2E-ACFE-DE702A23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617CE1E6-0ABD-4CB9-A02D-AC911CC0282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266" name="Text Box 5">
            <a:extLst>
              <a:ext uri="{FF2B5EF4-FFF2-40B4-BE49-F238E27FC236}">
                <a16:creationId xmlns:a16="http://schemas.microsoft.com/office/drawing/2014/main" xmlns="" id="{A0B93223-C933-46D7-B04C-AF1444963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838200"/>
            <a:ext cx="527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</a:rPr>
              <a:t>Câu kể Ai làm gì ?</a:t>
            </a:r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xmlns="" id="{CA19B03C-A8E5-4A62-94EF-353D285AE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59" y="2681997"/>
            <a:ext cx="11186319" cy="3429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kể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Ai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?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thường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gồm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hai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: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-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thứ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nhất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chủ</a:t>
            </a:r>
            <a:r>
              <a:rPr lang="en-US" sz="4000" b="1" u="sng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ngữ</a:t>
            </a:r>
            <a:endParaRPr lang="en-US" sz="4000" b="1" u="sng" dirty="0">
              <a:solidFill>
                <a:schemeClr val="accent6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                  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trả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: Ai (con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cái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) ?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-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thứ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hai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vị</a:t>
            </a:r>
            <a:r>
              <a:rPr lang="en-US" sz="4000" b="1" u="sng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ngữ</a:t>
            </a:r>
            <a:r>
              <a:rPr lang="en-US" sz="4000" u="sng" dirty="0">
                <a:solidFill>
                  <a:schemeClr val="accent6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 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trả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: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Làm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?</a:t>
            </a:r>
          </a:p>
        </p:txBody>
      </p:sp>
      <p:sp>
        <p:nvSpPr>
          <p:cNvPr id="24585" name="WordArt 9">
            <a:extLst>
              <a:ext uri="{FF2B5EF4-FFF2-40B4-BE49-F238E27FC236}">
                <a16:creationId xmlns:a16="http://schemas.microsoft.com/office/drawing/2014/main" xmlns="" id="{9919FA3A-9457-4657-8B44-4C3AD569B8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0419">
            <a:off x="1090721" y="1510588"/>
            <a:ext cx="2913063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xmlns="" id="{6490E060-336D-4744-89E5-39184F5D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228600"/>
            <a:ext cx="415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chemeClr val="accent2"/>
                </a:solidFill>
              </a:rPr>
              <a:t>Luyện từ và câu</a:t>
            </a:r>
            <a:endParaRPr lang="vi-VN" altLang="en-US" sz="3600" b="1" u="sng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69" y="279400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871119" y="3582988"/>
            <a:ext cx="5257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LUYỆN TẬP – THỰC HÀNH </a:t>
            </a:r>
          </a:p>
        </p:txBody>
      </p:sp>
    </p:spTree>
    <p:extLst>
      <p:ext uri="{BB962C8B-B14F-4D97-AF65-F5344CB8AC3E}">
        <p14:creationId xmlns:p14="http://schemas.microsoft.com/office/powerpoint/2010/main" val="18796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9DDE319-E524-407C-AA75-608177DA68D9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C8D8A04-3EE9-4A9D-BD8E-C872CFB9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8E76501-E4DD-4B5A-B7D9-CD2A6FE32F94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606" name="Text Box 6">
            <a:extLst>
              <a:ext uri="{FF2B5EF4-FFF2-40B4-BE49-F238E27FC236}">
                <a16:creationId xmlns:a16="http://schemas.microsoft.com/office/drawing/2014/main" xmlns="" id="{9D413181-3EE4-424F-97BE-A7D77D15A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19" y="914400"/>
            <a:ext cx="354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xmlns="" id="{10E2FE7C-9CFF-426A-B30A-2D1CA964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44" y="1644650"/>
            <a:ext cx="119586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Cha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móm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mành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endParaRPr lang="en-US" sz="36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880025" y="3011487"/>
            <a:ext cx="2894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4519" y="3544887"/>
            <a:ext cx="7352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41825" y="3544887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8025" y="4078287"/>
            <a:ext cx="960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327428" y="4078287"/>
            <a:ext cx="137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3907" y="4611687"/>
            <a:ext cx="112455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F98E266-DC72-4B44-8802-3810477A1872}"/>
              </a:ext>
            </a:extLst>
          </p:cNvPr>
          <p:cNvGrpSpPr/>
          <p:nvPr/>
        </p:nvGrpSpPr>
        <p:grpSpPr>
          <a:xfrm>
            <a:off x="81757" y="0"/>
            <a:ext cx="12161838" cy="6858000"/>
            <a:chOff x="0" y="0"/>
            <a:chExt cx="12161838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B1A583A-0AA1-4F92-94AC-CE952A814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6E2619C-E19F-4B3A-9C34-DD2F8B301A6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629" name="Text Box 5">
            <a:extLst>
              <a:ext uri="{FF2B5EF4-FFF2-40B4-BE49-F238E27FC236}">
                <a16:creationId xmlns:a16="http://schemas.microsoft.com/office/drawing/2014/main" xmlns="" id="{5BF7D6C6-319C-481F-B465-21CD3C54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29" y="1867115"/>
            <a:ext cx="11655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accent6"/>
                </a:solidFill>
                <a:latin typeface="Arial" charset="0"/>
              </a:rPr>
              <a:t> Cha </a:t>
            </a:r>
            <a:r>
              <a:rPr lang="en-US" sz="3200" b="1">
                <a:solidFill>
                  <a:schemeClr val="accent6"/>
                </a:solidFill>
                <a:latin typeface="Arial" charset="0"/>
              </a:rPr>
              <a:t>tôi   làm cho tôi chiếc chổi cọ để quét nhà, quét sân.</a:t>
            </a:r>
            <a:r>
              <a:rPr lang="en-US" sz="3200">
                <a:solidFill>
                  <a:schemeClr val="accent6"/>
                </a:solidFill>
                <a:latin typeface="Arial" charset="0"/>
              </a:rPr>
              <a:t> 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xmlns="" id="{8DB487B3-49FD-498D-AE82-A9F2D062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4" y="4575175"/>
            <a:ext cx="11213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accent6"/>
                </a:solidFill>
                <a:latin typeface="Arial" charset="0"/>
              </a:rPr>
              <a:t>Chị tôi  đan </a:t>
            </a:r>
            <a:r>
              <a:rPr lang="en-US" sz="3200" b="1">
                <a:solidFill>
                  <a:schemeClr val="accent6"/>
                </a:solidFill>
                <a:latin typeface="Arial" charset="0"/>
              </a:rPr>
              <a:t>nón lá cọ, lại biết đan cả mành cọ và </a:t>
            </a:r>
            <a:r>
              <a:rPr lang="en-US" sz="3200" b="1" smtClean="0">
                <a:solidFill>
                  <a:schemeClr val="accent6"/>
                </a:solidFill>
                <a:latin typeface="Arial" charset="0"/>
              </a:rPr>
              <a:t>làm cọ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chemeClr val="accent6"/>
                </a:solidFill>
                <a:latin typeface="Arial" charset="0"/>
              </a:rPr>
              <a:t>xuất khẩu.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xmlns="" id="{89C65B37-68BE-4093-BE5D-57904F1D5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7" y="2932682"/>
            <a:ext cx="118570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accent6"/>
                </a:solidFill>
                <a:latin typeface="Arial" charset="0"/>
              </a:rPr>
              <a:t>Mẹ   </a:t>
            </a:r>
            <a:r>
              <a:rPr lang="en-US" sz="3200" b="1">
                <a:solidFill>
                  <a:schemeClr val="accent6"/>
                </a:solidFill>
                <a:latin typeface="Arial" charset="0"/>
              </a:rPr>
              <a:t>đựng hạt giống đầy móm cọ, treo lên gác bếp để </a:t>
            </a:r>
            <a:r>
              <a:rPr lang="en-US" sz="3200" b="1" smtClean="0">
                <a:solidFill>
                  <a:schemeClr val="accent6"/>
                </a:solidFill>
                <a:latin typeface="Arial" charset="0"/>
              </a:rPr>
              <a:t>gieo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chemeClr val="accent6"/>
                </a:solidFill>
                <a:latin typeface="Arial" charset="0"/>
              </a:rPr>
              <a:t>cấy mùa sau. </a:t>
            </a:r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xmlns="" id="{E5F52AEC-4B60-4D14-BEE8-E1643BADD5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1853" y="185124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xmlns="" id="{8A2F5B7B-6BB0-4C7A-818E-946C772421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0340" y="462544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xmlns="" id="{55756761-005B-47C7-8775-012BAFA329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1106" y="3026344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xmlns="" id="{D7C995DB-80DC-4223-AC9A-07F4E2FF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97" y="5136188"/>
            <a:ext cx="81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xmlns="" id="{3FC82BD7-F744-497E-A93E-F12A9AB8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25" y="5034981"/>
            <a:ext cx="81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xmlns="" id="{E6A1682D-F9DD-41D3-BB76-4B0E5408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3483544"/>
            <a:ext cx="80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xmlns="" id="{5A46F9A5-BCE7-4242-BA4F-9B0ED30F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86" y="3331328"/>
            <a:ext cx="81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xmlns="" id="{B1676B38-CF29-4CA3-A835-C9646CD9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729" y="2273515"/>
            <a:ext cx="811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xmlns="" id="{D5CF07BC-2BFC-4F3B-BD1A-51F617EF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13" y="2380672"/>
            <a:ext cx="80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633A9A1C-AFDC-40DA-B48F-BE1FAD0F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923925"/>
            <a:ext cx="1155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56653" y="2380672"/>
            <a:ext cx="91582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5906" y="3483544"/>
            <a:ext cx="10231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11149" y="5082640"/>
            <a:ext cx="91751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130" y="5791200"/>
            <a:ext cx="19433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4345" y="4114800"/>
            <a:ext cx="2476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9" grpId="0"/>
      <p:bldP spid="26640" grpId="0"/>
      <p:bldP spid="26641" grpId="0"/>
      <p:bldP spid="26642" grpId="0"/>
      <p:bldP spid="26643" grpId="0"/>
      <p:bldP spid="266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4159FC-D641-4312-ADA9-F719856167E0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BD132F0-B9D7-403D-81C5-A04A10B4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F0FEE05C-15C5-45FE-99E1-06469E2D41D9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56" name="Text Box 8">
            <a:extLst>
              <a:ext uri="{FF2B5EF4-FFF2-40B4-BE49-F238E27FC236}">
                <a16:creationId xmlns:a16="http://schemas.microsoft.com/office/drawing/2014/main" xmlns="" id="{BB62EADA-56F7-481B-9E9C-4A0FA303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4495800"/>
            <a:ext cx="932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- Thực hiện vào Vở  trong thời gian 5 phút.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E0B7008F-8059-4EFD-B708-FF8CBCAD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874837"/>
            <a:ext cx="111490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 bwMode="auto">
          <a:xfrm>
            <a:off x="15089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2599" y="949777"/>
            <a:ext cx="7042601" cy="707882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TRẢI NGHIỆM</a:t>
            </a:r>
            <a:endParaRPr lang="en-US" sz="4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22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07988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871119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KHÁM PHÁ </a:t>
            </a:r>
          </a:p>
        </p:txBody>
      </p:sp>
    </p:spTree>
    <p:extLst>
      <p:ext uri="{BB962C8B-B14F-4D97-AF65-F5344CB8AC3E}">
        <p14:creationId xmlns:p14="http://schemas.microsoft.com/office/powerpoint/2010/main" val="38679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Ộ CÂU HỎI “HỘI THI RUNG CHUÔNG VÀNG” THCS TÔ VĨNH DIỆN"/>
          <p:cNvSpPr>
            <a:spLocks noChangeAspect="1" noChangeArrowheads="1"/>
          </p:cNvSpPr>
          <p:nvPr/>
        </p:nvSpPr>
        <p:spPr bwMode="auto">
          <a:xfrm>
            <a:off x="166449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8" name="Picture 4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31" y="0"/>
            <a:ext cx="9140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2575719" y="609600"/>
            <a:ext cx="6248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A, hoặc B, hoặc C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71119" y="3048000"/>
            <a:ext cx="3657600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A. Bà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71119" y="4114800"/>
            <a:ext cx="3657600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B. Bà em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71119" y="5091113"/>
            <a:ext cx="3581400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C. Bà em kể chuyện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71119" y="4114800"/>
            <a:ext cx="3657600" cy="609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5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7F757"/>
                </a:solidFill>
                <a:cs typeface="Arial" panose="020B0604020202020204" pitchFamily="34" charset="0"/>
              </a:rPr>
              <a:t>B. Bà  em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9052719" y="381000"/>
            <a:ext cx="12573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7F757"/>
                </a:solidFill>
                <a:latin typeface=".VnAristote" pitchFamily="34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38930" name="Rectangle 18"/>
          <p:cNvSpPr>
            <a:spLocks noGrp="1" noChangeArrowheads="1"/>
          </p:cNvSpPr>
          <p:nvPr>
            <p:ph type="title"/>
          </p:nvPr>
        </p:nvSpPr>
        <p:spPr>
          <a:xfrm>
            <a:off x="2123282" y="1752600"/>
            <a:ext cx="8191500" cy="152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38200" indent="-838200" algn="l"/>
            <a:r>
              <a:rPr lang="en-US" altLang="en-US" sz="2800" b="1">
                <a:solidFill>
                  <a:srgbClr val="006600"/>
                </a:solidFill>
              </a:rPr>
              <a:t>1) Trong câu </a:t>
            </a:r>
            <a:r>
              <a:rPr lang="en-US" altLang="en-US" sz="2800" b="1" i="1">
                <a:solidFill>
                  <a:srgbClr val="0000FF"/>
                </a:solidFill>
              </a:rPr>
              <a:t>“Bà em kể chuyện cổ tích”.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006600"/>
                </a:solidFill>
              </a:rPr>
              <a:t>Chủ ngữ là:</a:t>
            </a:r>
            <a:br>
              <a:rPr lang="en-US" altLang="en-US" sz="2800" b="1">
                <a:solidFill>
                  <a:srgbClr val="006600"/>
                </a:solidFill>
              </a:rPr>
            </a:br>
            <a:endParaRPr lang="en-US" altLang="en-US" sz="2800" b="1">
              <a:solidFill>
                <a:srgbClr val="006600"/>
              </a:solidFill>
            </a:endParaRPr>
          </a:p>
        </p:txBody>
      </p:sp>
      <p:grpSp>
        <p:nvGrpSpPr>
          <p:cNvPr id="22547" name="Group 19"/>
          <p:cNvGrpSpPr>
            <a:grpSpLocks/>
          </p:cNvGrpSpPr>
          <p:nvPr/>
        </p:nvGrpSpPr>
        <p:grpSpPr bwMode="auto">
          <a:xfrm>
            <a:off x="1508919" y="0"/>
            <a:ext cx="9271000" cy="6629400"/>
            <a:chOff x="48" y="0"/>
            <a:chExt cx="5664" cy="4224"/>
          </a:xfrm>
        </p:grpSpPr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52" name="Group 24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22553" name="Picture 25" descr="BAR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26" descr="BAR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39" name="AutoShape 27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940" name="AutoShape 28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941" name="AutoShape 29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942" name="AutoShape 30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9145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/>
      <p:bldP spid="38916" grpId="0" animBg="1"/>
      <p:bldP spid="38917" grpId="0" animBg="1"/>
      <p:bldP spid="38918" grpId="0" animBg="1"/>
      <p:bldP spid="38929" grpId="0" animBg="1"/>
      <p:bldP spid="389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9919" y="2757488"/>
            <a:ext cx="8534400" cy="129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    Trong câu </a:t>
            </a:r>
            <a:r>
              <a:rPr lang="en-US" altLang="en-US" sz="2800" b="1" i="1">
                <a:solidFill>
                  <a:srgbClr val="FF0000"/>
                </a:solidFill>
              </a:rPr>
              <a:t>“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én bay lượn trên bầu trời”</a:t>
            </a:r>
            <a:r>
              <a:rPr lang="en-US" altLang="en-US" sz="2800" b="1" i="1">
                <a:solidFill>
                  <a:srgbClr val="006600"/>
                </a:solidFill>
              </a:rPr>
              <a:t> </a:t>
            </a:r>
            <a:endParaRPr lang="en-US" altLang="en-US" sz="2800" b="1" i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006600"/>
                </a:solidFill>
              </a:rPr>
              <a:t>vị ngữ là: </a:t>
            </a: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118519" y="381000"/>
            <a:ext cx="54864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A, hoặc B, hoặc C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66319" y="3810000"/>
            <a:ext cx="4724400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A. trên bầu trời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79019" y="4676775"/>
            <a:ext cx="4711700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B. bay liệng trên bầu trời. 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566319" y="5562600"/>
            <a:ext cx="4724400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C. liệng trên bầu trời.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593307" y="4687888"/>
            <a:ext cx="4724400" cy="609600"/>
          </a:xfrm>
          <a:prstGeom prst="rect">
            <a:avLst/>
          </a:prstGeom>
          <a:solidFill>
            <a:srgbClr val="FF0000"/>
          </a:solidFill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7F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bay lượn trên bầu trời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4404519" y="1295400"/>
            <a:ext cx="5029200" cy="1219200"/>
            <a:chOff x="2352" y="2496"/>
            <a:chExt cx="2352" cy="528"/>
          </a:xfrm>
        </p:grpSpPr>
        <p:sp>
          <p:nvSpPr>
            <p:cNvPr id="23585" name="Oval 9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0000"/>
                  </a:solidFill>
                  <a:cs typeface="Arial" panose="020B0604020202020204" pitchFamily="34" charset="0"/>
                </a:rPr>
                <a:t>Chúc mừng bạn !</a:t>
              </a:r>
            </a:p>
          </p:txBody>
        </p:sp>
        <p:pic>
          <p:nvPicPr>
            <p:cNvPr id="23586" name="Picture 10" descr="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8824119" y="4572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8671719" y="457200"/>
            <a:ext cx="12954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7F757"/>
                </a:solidFill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23572" name="Picture 22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4191001"/>
            <a:ext cx="1485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73" name="Group 23"/>
          <p:cNvGrpSpPr>
            <a:grpSpLocks/>
          </p:cNvGrpSpPr>
          <p:nvPr/>
        </p:nvGrpSpPr>
        <p:grpSpPr bwMode="auto">
          <a:xfrm>
            <a:off x="1508919" y="0"/>
            <a:ext cx="9271000" cy="6629400"/>
            <a:chOff x="48" y="0"/>
            <a:chExt cx="5664" cy="4224"/>
          </a:xfrm>
        </p:grpSpPr>
        <p:sp>
          <p:nvSpPr>
            <p:cNvPr id="23574" name="Line 24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25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26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Line 27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78" name="Group 28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23579" name="Picture 29" descr="BAR0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0" name="Picture 30" descr="BAR0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35" name="AutoShape 31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7136" name="AutoShape 32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7137" name="AutoShape 33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7138" name="AutoShape 34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3526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35815 C 0.01007 0.3133 0.22032 0.2689 0.27257 0.20532 C 0.325 0.14197 0.14011 0.01573 0.11355 -0.02219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  <p:bldP spid="471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889919" y="304800"/>
            <a:ext cx="51816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A, hoặc B, hoặc C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404520" y="3733800"/>
            <a:ext cx="2868613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A. Con gì ?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404519" y="4572000"/>
            <a:ext cx="2895600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B. Cái gì ?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404520" y="5410200"/>
            <a:ext cx="2881313" cy="609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     C. Ai ?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404519" y="5410200"/>
            <a:ext cx="2895600" cy="609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51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7F757"/>
                </a:solidFill>
                <a:latin typeface=".VnAristote" pitchFamily="34" charset="0"/>
                <a:cs typeface="Arial" panose="020B0604020202020204" pitchFamily="34" charset="0"/>
              </a:rPr>
              <a:t>    C. Ai ?</a:t>
            </a:r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4709319" y="1143000"/>
            <a:ext cx="4648200" cy="1295400"/>
            <a:chOff x="2352" y="2496"/>
            <a:chExt cx="2352" cy="528"/>
          </a:xfrm>
        </p:grpSpPr>
        <p:sp>
          <p:nvSpPr>
            <p:cNvPr id="24609" name="Oval 8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cs typeface="Arial" panose="020B0604020202020204" pitchFamily="34" charset="0"/>
                </a:rPr>
                <a:t>Chúc mừng bạn !</a:t>
              </a:r>
            </a:p>
          </p:txBody>
        </p:sp>
        <p:pic>
          <p:nvPicPr>
            <p:cNvPr id="24610" name="Picture 9" descr="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9205119" y="3810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514"/>
                </a:solidFill>
                <a:latin typeface=".VnBahamasB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9052719" y="381000"/>
            <a:ext cx="12573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7F757"/>
                </a:solidFill>
                <a:latin typeface=".VnAristote" pitchFamily="34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53419" y="2590800"/>
            <a:ext cx="81915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en-US" sz="2800" b="1">
                <a:solidFill>
                  <a:srgbClr val="0000FF"/>
                </a:solidFill>
              </a:rPr>
              <a:t>Trong câu </a:t>
            </a:r>
            <a:r>
              <a:rPr lang="en-US" altLang="en-US" sz="2800" b="1" i="1">
                <a:solidFill>
                  <a:srgbClr val="FF0000"/>
                </a:solidFill>
              </a:rPr>
              <a:t>“Bộ đội giúp dân gặt lúa”,</a:t>
            </a:r>
            <a:r>
              <a:rPr lang="en-US" altLang="en-US" sz="2800" b="1">
                <a:solidFill>
                  <a:srgbClr val="0000FF"/>
                </a:solidFill>
              </a:rPr>
              <a:t> bộ phận chủ ngữ trả lời cho câu hỏi: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pic>
        <p:nvPicPr>
          <p:cNvPr id="39958" name="Picture 22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4191001"/>
            <a:ext cx="16383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7" name="Group 23"/>
          <p:cNvGrpSpPr>
            <a:grpSpLocks/>
          </p:cNvGrpSpPr>
          <p:nvPr/>
        </p:nvGrpSpPr>
        <p:grpSpPr bwMode="auto">
          <a:xfrm>
            <a:off x="1508919" y="0"/>
            <a:ext cx="9271000" cy="6629400"/>
            <a:chOff x="48" y="0"/>
            <a:chExt cx="5664" cy="4224"/>
          </a:xfrm>
        </p:grpSpPr>
        <p:sp>
          <p:nvSpPr>
            <p:cNvPr id="24598" name="Line 24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25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26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02" name="Group 28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24603" name="Picture 29" descr="BAR0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4" name="Picture 30" descr="BAR0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67" name="AutoShape 31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968" name="AutoShape 32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969" name="AutoShape 33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970" name="AutoShape 34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6704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0.19722 C 0.00174 0.17318 0.21198 0.14959 0.26424 0.1156 C 0.31667 0.08185 0.13177 0.01456 0.10521 -0.00555 " pathEditMode="relative" rAng="0" ptsTypes="aaA">
                                      <p:cBhvr>
                                        <p:cTn id="93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0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0" grpId="0" animBg="1"/>
      <p:bldP spid="39941" grpId="0" animBg="1"/>
      <p:bldP spid="39942" grpId="0" animBg="1"/>
      <p:bldP spid="39956" grpId="0" animBg="1"/>
      <p:bldP spid="399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577171F-38CD-4781-84F9-D6D7CD95B60D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F57855D-D06A-4BDF-8106-DCFA388D1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536B6CBC-CC96-460A-92EF-96E64B70A2A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702" name="AutoShape 6">
            <a:extLst>
              <a:ext uri="{FF2B5EF4-FFF2-40B4-BE49-F238E27FC236}">
                <a16:creationId xmlns:a16="http://schemas.microsoft.com/office/drawing/2014/main" xmlns="" id="{1E999176-634E-4B56-BEBE-803FD8BB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2820988"/>
            <a:ext cx="11147425" cy="2438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kể </a:t>
            </a:r>
            <a:r>
              <a:rPr lang="en-US" sz="2800" b="1">
                <a:solidFill>
                  <a:srgbClr val="FF0000"/>
                </a:solidFill>
              </a:rPr>
              <a:t>Ai làm gì ?</a:t>
            </a:r>
            <a:r>
              <a:rPr lang="en-US" sz="2800">
                <a:solidFill>
                  <a:srgbClr val="FF0000"/>
                </a:solidFill>
              </a:rPr>
              <a:t> thường gồm hai bộ phận: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- Bộ phận thứ nhất là </a:t>
            </a:r>
            <a:r>
              <a:rPr lang="en-US" sz="2800" b="1" u="sng">
                <a:solidFill>
                  <a:srgbClr val="FF0000"/>
                </a:solidFill>
              </a:rPr>
              <a:t>chủ ngữ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                   trả lời cho câu hỏi: </a:t>
            </a:r>
            <a:r>
              <a:rPr lang="en-US" sz="2800"/>
              <a:t>Ai (con gì, cái gì) ?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- Bộ phận thứ hai là </a:t>
            </a:r>
            <a:r>
              <a:rPr lang="en-US" sz="2800" b="1" u="sng">
                <a:solidFill>
                  <a:srgbClr val="FF0000"/>
                </a:solidFill>
              </a:rPr>
              <a:t>vị ngữ</a:t>
            </a:r>
            <a:r>
              <a:rPr lang="en-US" sz="2800" u="sng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  trả lời cho câu hỏi : </a:t>
            </a:r>
            <a:r>
              <a:rPr lang="en-US" sz="2800"/>
              <a:t>Làm gì ?</a:t>
            </a:r>
          </a:p>
        </p:txBody>
      </p:sp>
      <p:sp>
        <p:nvSpPr>
          <p:cNvPr id="29703" name="WordArt 7">
            <a:extLst>
              <a:ext uri="{FF2B5EF4-FFF2-40B4-BE49-F238E27FC236}">
                <a16:creationId xmlns:a16="http://schemas.microsoft.com/office/drawing/2014/main" xmlns="" id="{B6ACBCA1-C107-464C-9D6C-D1047CFFB9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0419">
            <a:off x="1387475" y="2057400"/>
            <a:ext cx="2913063" cy="566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xmlns="" id="{90A88DC2-F66E-4128-8A90-439410AD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57200"/>
            <a:ext cx="912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CE37D052-9ABA-4A0D-B7C3-6BF18F95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1127125"/>
            <a:ext cx="7086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C00000"/>
                </a:solidFill>
              </a:rPr>
              <a:t>Câu kể Ai 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23" y="492429"/>
            <a:ext cx="8367120" cy="5684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96" y="4239169"/>
            <a:ext cx="1710932" cy="2520569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4571" y="2251686"/>
            <a:ext cx="4075012" cy="48303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95" y="287161"/>
            <a:ext cx="1708886" cy="1787945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63" y="8483"/>
            <a:ext cx="6025307" cy="1633217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88741" y="8484"/>
            <a:ext cx="8030450" cy="1511464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917" y="5069305"/>
            <a:ext cx="6080919" cy="179447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" y="5055043"/>
            <a:ext cx="6059347" cy="179447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03" y="1086488"/>
            <a:ext cx="1632448" cy="1970197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81" y="207871"/>
            <a:ext cx="1221538" cy="11592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598123" y="2576013"/>
            <a:ext cx="2813622" cy="1636605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77775" y="1747335"/>
            <a:ext cx="2813622" cy="1636605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01803" y="2113634"/>
            <a:ext cx="3922758" cy="2118404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583" b="1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Tạm</a:t>
            </a:r>
            <a:r>
              <a:rPr lang="en-US" sz="6583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583" b="1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biệt</a:t>
            </a:r>
            <a:r>
              <a:rPr lang="en-US" sz="6583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6583" b="1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6583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583" b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con!</a:t>
            </a:r>
            <a:endParaRPr lang="en-US" sz="6583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647048D-A210-43A1-B309-744721C92AEB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A379E44-F792-46DE-A125-3CE8BC5F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79149A3-EC3D-4196-A4B3-BD5B4923A62C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B10FB3-473F-44D2-B3B6-9D5588FE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428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 kể còn gọi là câu</a:t>
            </a:r>
            <a:r>
              <a:rPr lang="en-US" alt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b="1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6645D8-E6A8-4FCA-9582-64CCC71B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749425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Câu khiến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62C3A1-E9F1-4EFE-972A-7DDFF0FE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01650"/>
            <a:ext cx="869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cảm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2ADEB-B450-4358-82B9-CF56F828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85850"/>
            <a:ext cx="8691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trần thuật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7374E71-5D20-4B4C-995A-63FB4C57A4C8}"/>
              </a:ext>
            </a:extLst>
          </p:cNvPr>
          <p:cNvSpPr/>
          <p:nvPr/>
        </p:nvSpPr>
        <p:spPr>
          <a:xfrm>
            <a:off x="504825" y="1173163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328307-E75D-462D-8D65-472B4999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395538"/>
            <a:ext cx="8943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Câu kể là những câu dùng để:</a:t>
            </a:r>
            <a:endParaRPr lang="vi-VN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376230-E604-4EBE-BF3E-49B83E46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981325"/>
            <a:ext cx="894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Kể, tả hoặc giới thiệu về sự vật, sự việc.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05E1F8-A505-4D04-B5B1-88F1DBB8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3563938"/>
            <a:ext cx="1013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lên ý kiến hoặc tâm tư, tình cảm của mỗi người.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A1355F-F25C-4652-85EE-CA83ACCA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148138"/>
            <a:ext cx="8815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ý trên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72233BC-370D-450D-A2CC-75E343B97434}"/>
              </a:ext>
            </a:extLst>
          </p:cNvPr>
          <p:cNvSpPr/>
          <p:nvPr/>
        </p:nvSpPr>
        <p:spPr>
          <a:xfrm>
            <a:off x="514350" y="4186238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412A27-3F0D-49AD-98CB-9875F41B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4625975"/>
            <a:ext cx="4806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Cuối câu kể có dấu</a:t>
            </a:r>
            <a:endParaRPr lang="vi-VN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2FBDA9-C487-4F43-8058-0BD0D740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105400"/>
            <a:ext cx="4471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C94739-8149-44F2-82C9-A9B2EE0D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561013"/>
            <a:ext cx="550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75F112-0593-44BD-A691-D8944107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80125"/>
            <a:ext cx="547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Dấu chấm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FF9A87F-C048-4BDD-913E-F9E42F34183C}"/>
              </a:ext>
            </a:extLst>
          </p:cNvPr>
          <p:cNvSpPr/>
          <p:nvPr/>
        </p:nvSpPr>
        <p:spPr>
          <a:xfrm>
            <a:off x="304800" y="6121400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 animBg="1"/>
      <p:bldP spid="8" grpId="0"/>
      <p:bldP spid="8" grpId="1"/>
      <p:bldP spid="9" grpId="0"/>
      <p:bldP spid="10" grpId="0"/>
      <p:bldP spid="11" grpId="0"/>
      <p:bldP spid="12" grpId="0" animBg="1"/>
      <p:bldP spid="20" grpId="0"/>
      <p:bldP spid="20" grpId="1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9333F8-300D-453E-8066-E24A2765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BE6973-51A9-4749-B367-F8DCD7584056}"/>
              </a:ext>
            </a:extLst>
          </p:cNvPr>
          <p:cNvSpPr txBox="1"/>
          <p:nvPr/>
        </p:nvSpPr>
        <p:spPr>
          <a:xfrm>
            <a:off x="2232819" y="1305342"/>
            <a:ext cx="769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Luyện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từ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và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endParaRPr lang="en-US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kể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Ai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làm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gì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vi-VN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08" y="4458982"/>
            <a:ext cx="1710932" cy="2520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95" y="287161"/>
            <a:ext cx="1708886" cy="1787945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63" y="8483"/>
            <a:ext cx="6025307" cy="1633217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88741" y="8484"/>
            <a:ext cx="8030450" cy="1511464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639" y="5058806"/>
            <a:ext cx="6080919" cy="179447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08" y="5062895"/>
            <a:ext cx="6059347" cy="179447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03" y="1086488"/>
            <a:ext cx="1632448" cy="1970197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81" y="207871"/>
            <a:ext cx="1221538" cy="11592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30665" y="1692066"/>
            <a:ext cx="2128724" cy="1191003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3183" y="2775666"/>
            <a:ext cx="2077027" cy="916946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109674" y="341130"/>
            <a:ext cx="5709760" cy="923101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Yêu cầu cần đạt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1" y="-1090071"/>
            <a:ext cx="8367120" cy="40654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98325" y="2226026"/>
            <a:ext cx="8036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 được cấu tạo cơ bản của câu kể 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làm gì?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1911" y="2931039"/>
            <a:ext cx="10233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bộ phận chủ ngữ và vị ngữ trong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kể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Ai làm gì?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39997" y="3613348"/>
            <a:ext cx="2077027" cy="916946"/>
            <a:chOff x="514271" y="2554818"/>
            <a:chExt cx="5594529" cy="288859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94779" y="3849688"/>
            <a:ext cx="9749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linh hoạt, sáng tạo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kể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Ai làm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nói hoặc viết văn.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407988"/>
            <a:ext cx="11353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651919" y="3582988"/>
            <a:ext cx="81534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6600" kern="10" smtClean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HÌNH THÀNH KIẾN THỨC MỚI</a:t>
            </a:r>
            <a:endParaRPr lang="en-US" sz="6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F1ECA12-FDB3-4305-B84F-97DFD4E8B3E9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64330E6-7B40-4309-95F4-44BDECE9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ACF05B24-B6CC-4369-BA13-C00A2EF45594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22" name="Text Box 4">
            <a:extLst>
              <a:ext uri="{FF2B5EF4-FFF2-40B4-BE49-F238E27FC236}">
                <a16:creationId xmlns:a16="http://schemas.microsoft.com/office/drawing/2014/main" xmlns="" id="{49C73AEC-D846-41C3-AA1F-9A458D6D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228600"/>
            <a:ext cx="4965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xmlns="" id="{B4CB9C92-E59A-406F-A578-CB024BB7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874713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C00000"/>
                </a:solidFill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kể</a:t>
            </a:r>
            <a:r>
              <a:rPr lang="en-US" altLang="en-US" sz="4000" b="1" dirty="0">
                <a:solidFill>
                  <a:srgbClr val="C00000"/>
                </a:solidFill>
              </a:rPr>
              <a:t> Ai </a:t>
            </a:r>
            <a:r>
              <a:rPr lang="en-US" altLang="en-US" sz="4000" b="1" dirty="0" err="1">
                <a:solidFill>
                  <a:srgbClr val="C00000"/>
                </a:solidFill>
              </a:rPr>
              <a:t>làm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xmlns="" id="{BFC0D99D-0B24-425F-AD18-6FCF8F3EA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514475"/>
            <a:ext cx="3589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I. Nhận xét</a:t>
            </a:r>
            <a:r>
              <a:rPr lang="en-US" altLang="en-US" sz="4000" b="1" u="sng">
                <a:solidFill>
                  <a:srgbClr val="FFFFFF"/>
                </a:solidFill>
              </a:rPr>
              <a:t>. </a:t>
            </a:r>
            <a:r>
              <a:rPr lang="en-US" altLang="en-US" sz="2400" b="1">
                <a:solidFill>
                  <a:srgbClr val="FFFFFF"/>
                </a:solidFill>
              </a:rPr>
              <a:t>Nhận xét: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xmlns="" id="{EC2832A0-B863-45E2-8B17-AF09C99F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43125"/>
            <a:ext cx="4760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1. Đọc đoạn văn sau: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xmlns="" id="{C4F5570B-C6B0-4374-BFCA-27FB89D2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638425"/>
            <a:ext cx="110474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Arial" charset="0"/>
              </a:rPr>
              <a:t>	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Trên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nương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mỗi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người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một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việc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Người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lớn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đánh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trâu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ra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cày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cụ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già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nhặt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cỏ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đốt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lá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Mấy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chú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bé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bắc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bếp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thổi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cơm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bà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mẹ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tra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ngô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em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bé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ngủ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khì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trên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lưng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mẹ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Lũ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chó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sủa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om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cả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rừng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accent6"/>
                </a:solidFill>
                <a:latin typeface="Arial" charset="0"/>
              </a:rPr>
              <a:t>                                  </a:t>
            </a:r>
            <a:r>
              <a:rPr lang="en-US" sz="4000" b="1" i="1">
                <a:solidFill>
                  <a:schemeClr val="accent6"/>
                </a:solidFill>
                <a:latin typeface="Arial" charset="0"/>
              </a:rPr>
              <a:t>Theo </a:t>
            </a:r>
            <a:r>
              <a:rPr lang="en-US" sz="4000" b="1" i="1" dirty="0" err="1">
                <a:solidFill>
                  <a:schemeClr val="accent6"/>
                </a:solidFill>
                <a:latin typeface="Arial" charset="0"/>
              </a:rPr>
              <a:t>Tô</a:t>
            </a:r>
            <a:r>
              <a:rPr lang="en-US" sz="4000" b="1" i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i="1" dirty="0" err="1">
                <a:solidFill>
                  <a:schemeClr val="accent6"/>
                </a:solidFill>
                <a:latin typeface="Arial" charset="0"/>
              </a:rPr>
              <a:t>Hoài</a:t>
            </a:r>
            <a:endParaRPr lang="en-US" sz="4000" b="1" i="1" dirty="0">
              <a:solidFill>
                <a:schemeClr val="accent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9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5B4F6F6-E9A4-464C-A8A3-416B8E72B862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02B2D18-CEE3-41CB-BE06-19D5F0AED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B7C1FDC7-BB64-404C-8B05-9A1FDFFDF76A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42AF5EF1-8813-40A8-963B-57EF7D80D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751263"/>
            <a:ext cx="11047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Arial" charset="0"/>
              </a:rPr>
              <a:t>	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b="1" dirty="0">
                <a:solidFill>
                  <a:schemeClr val="accent6"/>
                </a:solidFill>
                <a:latin typeface="Arial" charset="0"/>
              </a:rPr>
              <a:t>                                               </a:t>
            </a:r>
            <a:endParaRPr lang="en-US" sz="3200" i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xmlns="" id="{9AF03482-0805-453B-A269-24703B12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419600"/>
            <a:ext cx="114522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                           M: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 M: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xmlns="" id="{3A0BF860-EC5D-40A2-962A-FA596335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203200"/>
            <a:ext cx="9032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nương, mỗi người một việc. </a:t>
            </a:r>
            <a:endParaRPr lang="en-US" altLang="en-US" sz="32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xmlns="" id="{F2B17E83-E70C-41C2-9537-1C1DB214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1420813"/>
            <a:ext cx="7958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dirty="0"/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xmlns="" id="{B72562BF-CACD-4226-A6F2-2E44D40E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2582863"/>
            <a:ext cx="684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 mẹ tra ngô. </a:t>
            </a:r>
            <a:endParaRPr lang="en-US" altLang="en-US" sz="3200"/>
          </a:p>
        </p:txBody>
      </p:sp>
      <p:sp>
        <p:nvSpPr>
          <p:cNvPr id="6151" name="Rectangle 4">
            <a:extLst>
              <a:ext uri="{FF2B5EF4-FFF2-40B4-BE49-F238E27FC236}">
                <a16:creationId xmlns:a16="http://schemas.microsoft.com/office/drawing/2014/main" xmlns="" id="{553E7A76-9EA8-4A9B-BB70-35588C98F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2063750"/>
            <a:ext cx="7342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 bắc bếp thổi cơm. </a:t>
            </a:r>
            <a:endParaRPr lang="en-US" altLang="en-US" sz="3200"/>
          </a:p>
        </p:txBody>
      </p:sp>
      <p:sp>
        <p:nvSpPr>
          <p:cNvPr id="6152" name="Rectangle 5">
            <a:extLst>
              <a:ext uri="{FF2B5EF4-FFF2-40B4-BE49-F238E27FC236}">
                <a16:creationId xmlns:a16="http://schemas.microsoft.com/office/drawing/2014/main" xmlns="" id="{2C6AF986-9602-4CCA-9090-69FEFEB84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849313"/>
            <a:ext cx="6577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đánh trâu ra cày. </a:t>
            </a:r>
            <a:endParaRPr lang="en-US" altLang="en-US" sz="3200"/>
          </a:p>
        </p:txBody>
      </p:sp>
      <p:sp>
        <p:nvSpPr>
          <p:cNvPr id="6153" name="Rectangle 6">
            <a:extLst>
              <a:ext uri="{FF2B5EF4-FFF2-40B4-BE49-F238E27FC236}">
                <a16:creationId xmlns:a16="http://schemas.microsoft.com/office/drawing/2014/main" xmlns="" id="{A47578CD-78C5-4C0D-8510-4E9D98D0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3167063"/>
            <a:ext cx="780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 ngủ khì trên lưng mẹ. 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0F6E31D-7605-439B-A76F-EDB7D9105A2B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96AB0EF-F710-4541-8201-23CF48413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AC29B4DC-CEEA-41F4-821F-5F887859E217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C749009F-8937-4D77-B879-46DC01DA7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65088"/>
            <a:ext cx="101346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</a:t>
            </a:r>
            <a:endParaRPr lang="en-US" sz="28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DA96E6-4ABA-4CE1-A255-84988650A429}"/>
              </a:ext>
            </a:extLst>
          </p:cNvPr>
          <p:cNvSpPr txBox="1"/>
          <p:nvPr/>
        </p:nvSpPr>
        <p:spPr>
          <a:xfrm>
            <a:off x="920750" y="2724150"/>
            <a:ext cx="49657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2EDC41-AFEE-451C-9777-6E6F8B980941}"/>
              </a:ext>
            </a:extLst>
          </p:cNvPr>
          <p:cNvSpPr txBox="1"/>
          <p:nvPr/>
        </p:nvSpPr>
        <p:spPr>
          <a:xfrm>
            <a:off x="7407275" y="2657475"/>
            <a:ext cx="435768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54C61C-A850-46D4-AFE2-8A85023B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3624263"/>
            <a:ext cx="405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trâu ra cày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B49127-3CED-4122-82CE-D6F4EFC4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3698875"/>
            <a:ext cx="405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9087F5-9C83-4BE9-820C-946BDD195DE5}"/>
              </a:ext>
            </a:extLst>
          </p:cNvPr>
          <p:cNvSpPr txBox="1"/>
          <p:nvPr/>
        </p:nvSpPr>
        <p:spPr>
          <a:xfrm>
            <a:off x="1123950" y="4073525"/>
            <a:ext cx="4052888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377C26-BECF-4A6C-9E92-7B43B37B3A15}"/>
              </a:ext>
            </a:extLst>
          </p:cNvPr>
          <p:cNvSpPr txBox="1"/>
          <p:nvPr/>
        </p:nvSpPr>
        <p:spPr>
          <a:xfrm>
            <a:off x="6799263" y="4148138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574238-4A3F-4812-973E-CF5AAC1A156B}"/>
              </a:ext>
            </a:extLst>
          </p:cNvPr>
          <p:cNvSpPr txBox="1"/>
          <p:nvPr/>
        </p:nvSpPr>
        <p:spPr>
          <a:xfrm>
            <a:off x="1123950" y="4748213"/>
            <a:ext cx="40528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E24830-4DB6-49FC-A501-C4A279DB962C}"/>
              </a:ext>
            </a:extLst>
          </p:cNvPr>
          <p:cNvSpPr txBox="1"/>
          <p:nvPr/>
        </p:nvSpPr>
        <p:spPr>
          <a:xfrm>
            <a:off x="6799263" y="4824413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BBE819-1CA1-431E-9AD3-41B112857E68}"/>
              </a:ext>
            </a:extLst>
          </p:cNvPr>
          <p:cNvSpPr txBox="1"/>
          <p:nvPr/>
        </p:nvSpPr>
        <p:spPr>
          <a:xfrm>
            <a:off x="1123950" y="5268913"/>
            <a:ext cx="40528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84C20D-6C62-4E93-BEB7-E1FD5EE90753}"/>
              </a:ext>
            </a:extLst>
          </p:cNvPr>
          <p:cNvSpPr txBox="1"/>
          <p:nvPr/>
        </p:nvSpPr>
        <p:spPr>
          <a:xfrm>
            <a:off x="6799263" y="5343525"/>
            <a:ext cx="4052887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026A39-2F64-4D71-B83A-668E50E1E813}"/>
              </a:ext>
            </a:extLst>
          </p:cNvPr>
          <p:cNvSpPr txBox="1"/>
          <p:nvPr/>
        </p:nvSpPr>
        <p:spPr>
          <a:xfrm>
            <a:off x="1123950" y="5643563"/>
            <a:ext cx="49657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AEEF5C3-5A4E-48AC-9282-6C56F10CD9FB}"/>
              </a:ext>
            </a:extLst>
          </p:cNvPr>
          <p:cNvSpPr txBox="1"/>
          <p:nvPr/>
        </p:nvSpPr>
        <p:spPr>
          <a:xfrm>
            <a:off x="6799263" y="5719763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7D0DD29-F416-49C3-8CBA-6C9D1F9824C0}"/>
              </a:ext>
            </a:extLst>
          </p:cNvPr>
          <p:cNvSpPr txBox="1"/>
          <p:nvPr/>
        </p:nvSpPr>
        <p:spPr>
          <a:xfrm>
            <a:off x="6799263" y="6094413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8CB5BF0-0731-4889-8A0E-2AA1F1162A58}"/>
              </a:ext>
            </a:extLst>
          </p:cNvPr>
          <p:cNvSpPr txBox="1"/>
          <p:nvPr/>
        </p:nvSpPr>
        <p:spPr>
          <a:xfrm>
            <a:off x="1123950" y="6108700"/>
            <a:ext cx="49657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5" name="Group 31">
            <a:extLst>
              <a:ext uri="{FF2B5EF4-FFF2-40B4-BE49-F238E27FC236}">
                <a16:creationId xmlns:a16="http://schemas.microsoft.com/office/drawing/2014/main" xmlns="" id="{A468AB32-E459-4DD3-9C13-3FD371169EFD}"/>
              </a:ext>
            </a:extLst>
          </p:cNvPr>
          <p:cNvGrpSpPr>
            <a:grpSpLocks/>
          </p:cNvGrpSpPr>
          <p:nvPr/>
        </p:nvGrpSpPr>
        <p:grpSpPr bwMode="auto">
          <a:xfrm>
            <a:off x="671513" y="2708275"/>
            <a:ext cx="11055350" cy="4056063"/>
            <a:chOff x="381000" y="2724997"/>
            <a:chExt cx="8312063" cy="405720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16196E1A-0DB1-484C-A99A-B2147786D057}"/>
                </a:ext>
              </a:extLst>
            </p:cNvPr>
            <p:cNvCxnSpPr/>
            <p:nvPr/>
          </p:nvCxnSpPr>
          <p:spPr>
            <a:xfrm>
              <a:off x="4546580" y="2742465"/>
              <a:ext cx="32226" cy="403973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EC2F4DF-0A02-4982-83B9-66EF0E3635A9}"/>
                </a:ext>
              </a:extLst>
            </p:cNvPr>
            <p:cNvCxnSpPr/>
            <p:nvPr/>
          </p:nvCxnSpPr>
          <p:spPr>
            <a:xfrm>
              <a:off x="463356" y="3549142"/>
              <a:ext cx="8229707" cy="15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AA234E1-BF2A-4AED-8038-B7DE3A53A534}"/>
                </a:ext>
              </a:extLst>
            </p:cNvPr>
            <p:cNvCxnSpPr/>
            <p:nvPr/>
          </p:nvCxnSpPr>
          <p:spPr>
            <a:xfrm>
              <a:off x="381000" y="2742465"/>
              <a:ext cx="830609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44FB77CC-18F9-49B2-9510-4956C8338522}"/>
                </a:ext>
              </a:extLst>
            </p:cNvPr>
            <p:cNvCxnSpPr/>
            <p:nvPr/>
          </p:nvCxnSpPr>
          <p:spPr>
            <a:xfrm flipH="1">
              <a:off x="381000" y="2724997"/>
              <a:ext cx="25065" cy="405720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8DE9B29-8BCC-4737-917D-9DAED8D56859}"/>
                </a:ext>
              </a:extLst>
            </p:cNvPr>
            <p:cNvCxnSpPr/>
            <p:nvPr/>
          </p:nvCxnSpPr>
          <p:spPr>
            <a:xfrm>
              <a:off x="8687095" y="2742465"/>
              <a:ext cx="0" cy="403973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2A5EFD1E-546F-47DD-A0BA-1DE5BFA6D567}"/>
                </a:ext>
              </a:extLst>
            </p:cNvPr>
            <p:cNvCxnSpPr/>
            <p:nvPr/>
          </p:nvCxnSpPr>
          <p:spPr>
            <a:xfrm>
              <a:off x="406065" y="6782204"/>
              <a:ext cx="828103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3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1217</Words>
  <Application>Microsoft Office PowerPoint</Application>
  <PresentationFormat>Custom</PresentationFormat>
  <Paragraphs>219</Paragraphs>
  <Slides>25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.VnAristote</vt:lpstr>
      <vt:lpstr>.VnBahamasBH</vt:lpstr>
      <vt:lpstr>Arial</vt:lpstr>
      <vt:lpstr>Calibri</vt:lpstr>
      <vt:lpstr>Times New Roman</vt:lpstr>
      <vt:lpstr>UTM Cookies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 Trong câu “Bà em kể chuyện cổ tích”.     Chủ ngữ là: </vt:lpstr>
      <vt:lpstr>PowerPoint Presentation</vt:lpstr>
      <vt:lpstr>Trong câu “Bộ đội giúp dân gặt lúa”, bộ phận chủ ngữ trả lời cho câu hỏi: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104</cp:revision>
  <dcterms:created xsi:type="dcterms:W3CDTF">2011-12-12T11:28:02Z</dcterms:created>
  <dcterms:modified xsi:type="dcterms:W3CDTF">2021-12-26T07:25:51Z</dcterms:modified>
</cp:coreProperties>
</file>