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74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317" r:id="rId10"/>
    <p:sldId id="401" r:id="rId11"/>
    <p:sldId id="402" r:id="rId12"/>
    <p:sldId id="276" r:id="rId13"/>
    <p:sldId id="309" r:id="rId14"/>
    <p:sldId id="310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7" r:id="rId23"/>
    <p:sldId id="289" r:id="rId24"/>
    <p:sldId id="288" r:id="rId25"/>
    <p:sldId id="286" r:id="rId26"/>
    <p:sldId id="292" r:id="rId27"/>
    <p:sldId id="295" r:id="rId28"/>
    <p:sldId id="296" r:id="rId29"/>
    <p:sldId id="297" r:id="rId30"/>
    <p:sldId id="298" r:id="rId31"/>
    <p:sldId id="314" r:id="rId32"/>
    <p:sldId id="299" r:id="rId33"/>
    <p:sldId id="403" r:id="rId34"/>
    <p:sldId id="302" r:id="rId35"/>
    <p:sldId id="315" r:id="rId36"/>
    <p:sldId id="311" r:id="rId37"/>
    <p:sldId id="312" r:id="rId38"/>
    <p:sldId id="313" r:id="rId39"/>
    <p:sldId id="304" r:id="rId40"/>
    <p:sldId id="305" r:id="rId41"/>
    <p:sldId id="404" r:id="rId42"/>
    <p:sldId id="306" r:id="rId43"/>
    <p:sldId id="316" r:id="rId44"/>
    <p:sldId id="308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DC7E"/>
    <a:srgbClr val="F27A16"/>
    <a:srgbClr val="E99805"/>
    <a:srgbClr val="FAA306"/>
    <a:srgbClr val="F8A15A"/>
    <a:srgbClr val="E78503"/>
    <a:srgbClr val="E18409"/>
    <a:srgbClr val="DC75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3" autoAdjust="0"/>
    <p:restoredTop sz="91281" autoAdjust="0"/>
  </p:normalViewPr>
  <p:slideViewPr>
    <p:cSldViewPr snapToGrid="0">
      <p:cViewPr varScale="1">
        <p:scale>
          <a:sx n="66" d="100"/>
          <a:sy n="66" d="100"/>
        </p:scale>
        <p:origin x="88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C6BA1-A61D-4B6C-87D4-416E1F7A95A6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5C08EA-5AAE-4F0E-90D5-410810BA6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76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“quất” thực ra có hai chữ “u” nhưng Tiếng Việt đã tối giản đi 1 chữ. Đúng nguyên bản là “quuất”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6077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</a:t>
            </a:r>
            <a:r>
              <a:rPr lang="en-US" baseline="0"/>
              <a:t> thể hỏi mở rộng thêm ở câu hỏi cuối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6556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Liên hệ facebook cá nhân: </a:t>
            </a:r>
            <a:r>
              <a:rPr lang="en-US">
                <a:hlinkClick r:id="rId3"/>
              </a:rPr>
              <a:t>https://www.facebook.com/nhilinh.phan/</a:t>
            </a:r>
            <a:r>
              <a:rPr lang="en-US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Nhóm:</a:t>
            </a:r>
            <a:r>
              <a:rPr lang="en-US" baseline="0"/>
              <a:t> </a:t>
            </a:r>
            <a:r>
              <a:rPr lang="en-US">
                <a:hlinkClick r:id="rId4"/>
              </a:rPr>
              <a:t>https://www.facebook.com/groups/443096903751589</a:t>
            </a:r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Hoặc</a:t>
            </a:r>
            <a:r>
              <a:rPr lang="en-US" baseline="0"/>
              <a:t> zalo: 0916.604.268 </a:t>
            </a:r>
            <a:r>
              <a:rPr lang="en-US"/>
              <a:t>để</a:t>
            </a:r>
            <a:r>
              <a:rPr lang="en-US" baseline="0"/>
              <a:t> được hỗ trợ soạn giáo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5701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Liên hệ facebook cá nhân: </a:t>
            </a:r>
            <a:r>
              <a:rPr lang="en-US">
                <a:hlinkClick r:id="rId3"/>
              </a:rPr>
              <a:t>https://www.facebook.com/nhilinh.phan/</a:t>
            </a:r>
            <a:r>
              <a:rPr lang="en-US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Nhóm:</a:t>
            </a:r>
            <a:r>
              <a:rPr lang="en-US" baseline="0"/>
              <a:t> </a:t>
            </a:r>
            <a:r>
              <a:rPr lang="en-US">
                <a:hlinkClick r:id="rId4"/>
              </a:rPr>
              <a:t>https://www.facebook.com/groups/443096903751589</a:t>
            </a:r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Hoặc</a:t>
            </a:r>
            <a:r>
              <a:rPr lang="en-US" baseline="0"/>
              <a:t> zalo: 0916.604.268 </a:t>
            </a:r>
            <a:r>
              <a:rPr lang="en-US"/>
              <a:t>để</a:t>
            </a:r>
            <a:r>
              <a:rPr lang="en-US" baseline="0"/>
              <a:t> được hỗ trợ soạn giáo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07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</a:t>
            </a:r>
            <a:r>
              <a:rPr lang="en-US" b="1" baseline="0"/>
              <a:t>1</a:t>
            </a:r>
            <a:r>
              <a:rPr lang="vi-VN" b="1" baseline="0"/>
              <a:t>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200" b="1">
                <a:latin typeface="+mn-lt"/>
                <a:cs typeface="Arial" pitchFamily="34" charset="0"/>
              </a:rPr>
              <a:t>+ Zalo: 0916.604.268</a:t>
            </a:r>
          </a:p>
          <a:p>
            <a:r>
              <a:rPr lang="vi-VN" sz="1200" b="1">
                <a:latin typeface="+mn-lt"/>
                <a:cs typeface="Arial" pitchFamily="34" charset="0"/>
              </a:rPr>
              <a:t>+ Facebook cá nhân: </a:t>
            </a:r>
            <a:r>
              <a:rPr lang="vi-VN" sz="1200">
                <a:hlinkClick r:id="rId3"/>
              </a:rPr>
              <a:t>https://www.facebook.com/nhilinh.phan/</a:t>
            </a:r>
            <a:endParaRPr lang="vi-VN" sz="1200"/>
          </a:p>
          <a:p>
            <a:r>
              <a:rPr lang="vi-VN" sz="1200" b="1">
                <a:latin typeface="+mn-lt"/>
                <a:cs typeface="Arial" pitchFamily="34" charset="0"/>
              </a:rPr>
              <a:t>+ Nhóm chia sẻ tài liệu: </a:t>
            </a:r>
            <a:r>
              <a:rPr lang="vi-VN" sz="1200">
                <a:hlinkClick r:id="rId4"/>
              </a:rPr>
              <a:t>https://www.facebook.com/groups/443096903751589</a:t>
            </a:r>
            <a:endParaRPr lang="vi-VN" sz="1200"/>
          </a:p>
          <a:p>
            <a:r>
              <a:rPr lang="vi-VN" sz="1200" b="1">
                <a:latin typeface="+mn-lt"/>
                <a:cs typeface="Arial" pitchFamily="34" charset="0"/>
              </a:rPr>
              <a:t>Hãy</a:t>
            </a:r>
            <a:r>
              <a:rPr lang="vi-VN" sz="1200" b="1" baseline="0">
                <a:latin typeface="+mn-lt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1">
              <a:latin typeface="+mn-lt"/>
              <a:cs typeface="Arial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47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Liên hệ facebook cá nhân: </a:t>
            </a:r>
            <a:r>
              <a:rPr lang="en-US">
                <a:hlinkClick r:id="rId3"/>
              </a:rPr>
              <a:t>https://www.facebook.com/nhilinh.phan/</a:t>
            </a:r>
            <a:r>
              <a:rPr lang="en-US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Nhóm:</a:t>
            </a:r>
            <a:r>
              <a:rPr lang="en-US" baseline="0"/>
              <a:t> </a:t>
            </a:r>
            <a:r>
              <a:rPr lang="en-US">
                <a:hlinkClick r:id="rId4"/>
              </a:rPr>
              <a:t>https://www.facebook.com/groups/443096903751589</a:t>
            </a:r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Hoặc</a:t>
            </a:r>
            <a:r>
              <a:rPr lang="en-US" baseline="0"/>
              <a:t> zalo: 0916.604.268 </a:t>
            </a:r>
            <a:r>
              <a:rPr lang="en-US"/>
              <a:t>để</a:t>
            </a:r>
            <a:r>
              <a:rPr lang="en-US" baseline="0"/>
              <a:t> được hỗ trợ soạn giáo án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623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33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59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248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83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289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38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37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87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297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02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702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A0E4E-64D7-43FA-9BFD-B210F8700052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34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.wdp"/><Relationship Id="rId18" Type="http://schemas.openxmlformats.org/officeDocument/2006/relationships/slide" Target="slide6.xml"/><Relationship Id="rId3" Type="http://schemas.openxmlformats.org/officeDocument/2006/relationships/image" Target="../media/image5.png"/><Relationship Id="rId21" Type="http://schemas.openxmlformats.org/officeDocument/2006/relationships/image" Target="../media/image16.gif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17" Type="http://schemas.openxmlformats.org/officeDocument/2006/relationships/image" Target="../media/image14.png"/><Relationship Id="rId2" Type="http://schemas.openxmlformats.org/officeDocument/2006/relationships/image" Target="../media/image4.jpeg"/><Relationship Id="rId16" Type="http://schemas.openxmlformats.org/officeDocument/2006/relationships/slide" Target="slide7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slide" Target="slide4.xml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10" Type="http://schemas.openxmlformats.org/officeDocument/2006/relationships/image" Target="../media/image11.gif"/><Relationship Id="rId19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slide" Target="slide3.xml"/><Relationship Id="rId14" Type="http://schemas.openxmlformats.org/officeDocument/2006/relationships/slide" Target="slide5.xml"/><Relationship Id="rId22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1.jpe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C4D9304A-32B8-4836-BD77-C280DBA3DA5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0D288851-1C27-4578-AE83-CE49107F7E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D711FD8-4AEC-4904-8004-AA32AF702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 dirty="0" err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</a:t>
            </a:r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VIỆT </a:t>
            </a:r>
            <a:r>
              <a:rPr lang="en-US" sz="1060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228440B-15E6-44E1-8750-0BDBFE273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E0FFC197-C9D8-45BC-B75E-91318BC9F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447885F-9262-49AB-BFA1-B3A191862E2A}"/>
              </a:ext>
            </a:extLst>
          </p:cNvPr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264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081" y="0"/>
            <a:ext cx="12161838" cy="3429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3" y="211016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6294" y="25996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ial" panose="020B0604020202020204" pitchFamily="34" charset="0"/>
                <a:ea typeface="Arrus-Black" pitchFamily="18" charset="0"/>
                <a:cs typeface="Arial" panose="020B0604020202020204" pitchFamily="34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33192" y="855448"/>
            <a:ext cx="1127504" cy="9385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78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75371" y="151374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  uât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C1CE93-0F6C-4B8B-8E48-45C0598F7FB6}"/>
              </a:ext>
            </a:extLst>
          </p:cNvPr>
          <p:cNvSpPr txBox="1"/>
          <p:nvPr/>
        </p:nvSpPr>
        <p:spPr>
          <a:xfrm>
            <a:off x="9458871" y="5638801"/>
            <a:ext cx="2133871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80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S/1</a:t>
            </a:r>
            <a:r>
              <a:rPr lang="en-US" sz="480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68</a:t>
            </a:r>
            <a:endParaRPr lang="en-US" sz="4800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6F2FE6-4565-4B9E-A831-4B7168F913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050" y="3599741"/>
            <a:ext cx="3009900" cy="30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31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081;p40">
            <a:extLst>
              <a:ext uri="{FF2B5EF4-FFF2-40B4-BE49-F238E27FC236}">
                <a16:creationId xmlns:a16="http://schemas.microsoft.com/office/drawing/2014/main" id="{EF823842-7A77-4854-A18F-FDD2F65C30A0}"/>
              </a:ext>
            </a:extLst>
          </p:cNvPr>
          <p:cNvSpPr/>
          <p:nvPr/>
        </p:nvSpPr>
        <p:spPr>
          <a:xfrm>
            <a:off x="4175170" y="1675994"/>
            <a:ext cx="1491763" cy="1669929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ctr"/>
            <a:r>
              <a:rPr lang="vi-VN" sz="9576">
                <a:solidFill>
                  <a:schemeClr val="tx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endParaRPr sz="9576">
              <a:solidFill>
                <a:schemeClr val="tx1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Google Shape;5082;p40">
            <a:extLst>
              <a:ext uri="{FF2B5EF4-FFF2-40B4-BE49-F238E27FC236}">
                <a16:creationId xmlns:a16="http://schemas.microsoft.com/office/drawing/2014/main" id="{462618C4-D45C-4011-ADB2-78E34FA15E79}"/>
              </a:ext>
            </a:extLst>
          </p:cNvPr>
          <p:cNvSpPr/>
          <p:nvPr/>
        </p:nvSpPr>
        <p:spPr>
          <a:xfrm>
            <a:off x="985727" y="1692237"/>
            <a:ext cx="1520903" cy="1669929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ctr"/>
            <a:r>
              <a:rPr lang="vi-VN" sz="9576">
                <a:solidFill>
                  <a:schemeClr val="tx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sz="9576">
              <a:solidFill>
                <a:schemeClr val="tx1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Google Shape;5081;p40">
            <a:extLst>
              <a:ext uri="{FF2B5EF4-FFF2-40B4-BE49-F238E27FC236}">
                <a16:creationId xmlns:a16="http://schemas.microsoft.com/office/drawing/2014/main" id="{9577DA15-958B-4D0B-992C-C93EB7C48A2A}"/>
              </a:ext>
            </a:extLst>
          </p:cNvPr>
          <p:cNvSpPr/>
          <p:nvPr/>
        </p:nvSpPr>
        <p:spPr>
          <a:xfrm>
            <a:off x="907234" y="3426738"/>
            <a:ext cx="4869582" cy="1895475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ctr"/>
            <a:r>
              <a:rPr lang="vi-VN" sz="9576">
                <a:solidFill>
                  <a:schemeClr val="tx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uân </a:t>
            </a:r>
            <a:endParaRPr sz="9576">
              <a:solidFill>
                <a:schemeClr val="tx1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Google Shape;5081;p40">
            <a:extLst>
              <a:ext uri="{FF2B5EF4-FFF2-40B4-BE49-F238E27FC236}">
                <a16:creationId xmlns:a16="http://schemas.microsoft.com/office/drawing/2014/main" id="{0B3960C7-33A5-44F2-ABE1-E9267D7E7552}"/>
              </a:ext>
            </a:extLst>
          </p:cNvPr>
          <p:cNvSpPr/>
          <p:nvPr/>
        </p:nvSpPr>
        <p:spPr>
          <a:xfrm>
            <a:off x="6500335" y="3439275"/>
            <a:ext cx="4869582" cy="1895475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ctr"/>
            <a:r>
              <a:rPr lang="vi-VN" sz="9576">
                <a:solidFill>
                  <a:schemeClr val="tx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uât </a:t>
            </a:r>
            <a:endParaRPr sz="9576">
              <a:solidFill>
                <a:schemeClr val="tx1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Google Shape;5082;p40">
            <a:extLst>
              <a:ext uri="{FF2B5EF4-FFF2-40B4-BE49-F238E27FC236}">
                <a16:creationId xmlns:a16="http://schemas.microsoft.com/office/drawing/2014/main" id="{62953B91-7EAD-4B41-A4AB-5B1FB2DF7F3B}"/>
              </a:ext>
            </a:extLst>
          </p:cNvPr>
          <p:cNvSpPr/>
          <p:nvPr/>
        </p:nvSpPr>
        <p:spPr>
          <a:xfrm>
            <a:off x="2596144" y="1704319"/>
            <a:ext cx="1491763" cy="1669929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ctr"/>
            <a:r>
              <a:rPr lang="vi-VN" sz="9576">
                <a:solidFill>
                  <a:schemeClr val="tx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  <a:endParaRPr sz="9576">
              <a:solidFill>
                <a:schemeClr val="tx1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Google Shape;5081;p40">
            <a:extLst>
              <a:ext uri="{FF2B5EF4-FFF2-40B4-BE49-F238E27FC236}">
                <a16:creationId xmlns:a16="http://schemas.microsoft.com/office/drawing/2014/main" id="{319FAD3B-668B-42DF-945C-06A0E412BB8E}"/>
              </a:ext>
            </a:extLst>
          </p:cNvPr>
          <p:cNvSpPr/>
          <p:nvPr/>
        </p:nvSpPr>
        <p:spPr>
          <a:xfrm>
            <a:off x="9788053" y="1675994"/>
            <a:ext cx="1572420" cy="1669929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ctr"/>
            <a:r>
              <a:rPr lang="vi-VN" sz="9576">
                <a:solidFill>
                  <a:schemeClr val="tx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</a:t>
            </a:r>
            <a:endParaRPr sz="9576">
              <a:solidFill>
                <a:schemeClr val="tx1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Google Shape;5082;p40">
            <a:extLst>
              <a:ext uri="{FF2B5EF4-FFF2-40B4-BE49-F238E27FC236}">
                <a16:creationId xmlns:a16="http://schemas.microsoft.com/office/drawing/2014/main" id="{981502B7-F5D3-4A81-9A80-EACFA8CB2E2E}"/>
              </a:ext>
            </a:extLst>
          </p:cNvPr>
          <p:cNvSpPr/>
          <p:nvPr/>
        </p:nvSpPr>
        <p:spPr>
          <a:xfrm>
            <a:off x="6494908" y="1692237"/>
            <a:ext cx="1603136" cy="1669929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ctr"/>
            <a:r>
              <a:rPr lang="vi-VN" sz="9576">
                <a:solidFill>
                  <a:schemeClr val="tx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sz="9576">
              <a:solidFill>
                <a:schemeClr val="tx1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Google Shape;5082;p40">
            <a:extLst>
              <a:ext uri="{FF2B5EF4-FFF2-40B4-BE49-F238E27FC236}">
                <a16:creationId xmlns:a16="http://schemas.microsoft.com/office/drawing/2014/main" id="{06DD3F66-EC83-433C-B497-C304186D2CB1}"/>
              </a:ext>
            </a:extLst>
          </p:cNvPr>
          <p:cNvSpPr/>
          <p:nvPr/>
        </p:nvSpPr>
        <p:spPr>
          <a:xfrm>
            <a:off x="8152460" y="1704319"/>
            <a:ext cx="1572420" cy="1669929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ctr"/>
            <a:r>
              <a:rPr lang="vi-VN" sz="9576">
                <a:solidFill>
                  <a:schemeClr val="tx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  <a:endParaRPr sz="9576">
              <a:solidFill>
                <a:schemeClr val="tx1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548342-CB70-4F27-B447-BC0085ACF49B}"/>
              </a:ext>
            </a:extLst>
          </p:cNvPr>
          <p:cNvGrpSpPr/>
          <p:nvPr/>
        </p:nvGrpSpPr>
        <p:grpSpPr>
          <a:xfrm>
            <a:off x="215930" y="203423"/>
            <a:ext cx="2627751" cy="941185"/>
            <a:chOff x="63500" y="1429216"/>
            <a:chExt cx="1970813" cy="705889"/>
          </a:xfrm>
        </p:grpSpPr>
        <p:sp>
          <p:nvSpPr>
            <p:cNvPr id="13" name="Rounded Rectangle 34">
              <a:extLst>
                <a:ext uri="{FF2B5EF4-FFF2-40B4-BE49-F238E27FC236}">
                  <a16:creationId xmlns:a16="http://schemas.microsoft.com/office/drawing/2014/main" id="{CED14DD7-6C27-41B1-9379-96F05F56B21E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6A2F82D-415E-46DE-A8EC-8230EE20B977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887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934164" y="2818438"/>
            <a:ext cx="2128734" cy="1398008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425" y="2818438"/>
            <a:ext cx="2128734" cy="1398008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35475" y="4271442"/>
            <a:ext cx="4305741" cy="1432470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930" y="203423"/>
            <a:ext cx="2627751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3429380" y="1219200"/>
            <a:ext cx="2128734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483094" y="1219200"/>
            <a:ext cx="2833346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</a:p>
        </p:txBody>
      </p:sp>
    </p:spTree>
    <p:extLst>
      <p:ext uri="{BB962C8B-B14F-4D97-AF65-F5344CB8AC3E}">
        <p14:creationId xmlns:p14="http://schemas.microsoft.com/office/powerpoint/2010/main" val="383227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1552" y="1143000"/>
            <a:ext cx="5118062" cy="1323439"/>
          </a:xfrm>
          <a:prstGeom prst="rect">
            <a:avLst/>
          </a:prstGeom>
          <a:solidFill>
            <a:srgbClr val="0083E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14315" y="3472036"/>
            <a:ext cx="3096427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35033" y="3470372"/>
            <a:ext cx="3406070" cy="18653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11767" y="3472518"/>
            <a:ext cx="21149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06096" y="3472036"/>
            <a:ext cx="21149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02139" y="3472518"/>
            <a:ext cx="21149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77348" y="3470372"/>
            <a:ext cx="21149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1725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11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58357" y="3986284"/>
            <a:ext cx="257576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khuất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65220" y="3986284"/>
            <a:ext cx="283334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luật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563489" y="3986284"/>
            <a:ext cx="234160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thuật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49342" y="3810000"/>
            <a:ext cx="193521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778848" y="3810000"/>
            <a:ext cx="193521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051011" y="3810000"/>
            <a:ext cx="193521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020238" y="3986284"/>
            <a:ext cx="257576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507973" y="3810000"/>
            <a:ext cx="193521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58357" y="2843284"/>
            <a:ext cx="257576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chuẩn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525226" y="2843284"/>
            <a:ext cx="234160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huân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504396" y="2843284"/>
            <a:ext cx="234160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khuân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16171" y="2667000"/>
            <a:ext cx="159935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097655" y="2667000"/>
            <a:ext cx="159935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249016" y="2667000"/>
            <a:ext cx="159935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9020238" y="2843284"/>
            <a:ext cx="257576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596422" y="2667000"/>
            <a:ext cx="159935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</p:spTree>
    <p:extLst>
      <p:ext uri="{BB962C8B-B14F-4D97-AF65-F5344CB8AC3E}">
        <p14:creationId xmlns:p14="http://schemas.microsoft.com/office/powerpoint/2010/main" val="329634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5754146" y="2523807"/>
            <a:ext cx="65293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2751167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3" y="4005490"/>
            <a:ext cx="11206163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731" y="-247218"/>
            <a:ext cx="5104946" cy="4542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6348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8230" y="5591906"/>
            <a:ext cx="699644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 tra</a:t>
            </a:r>
          </a:p>
        </p:txBody>
      </p:sp>
      <p:sp>
        <p:nvSpPr>
          <p:cNvPr id="2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155961" y="-144463"/>
            <a:ext cx="305556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308739" y="7938"/>
            <a:ext cx="305556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103056" y="5591906"/>
            <a:ext cx="2365596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  <p:pic>
        <p:nvPicPr>
          <p:cNvPr id="7" name="Picture 2" descr="Cùng Bộ đội Biên phòng đi tuần tra, kiểm soát phòng, chống dịch COVID-19 |  Tin tức mới nhất 24h - Đọc Báo Lao Động online - Laodong.v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368" y="244475"/>
            <a:ext cx="7050815" cy="470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16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352940" y="5439506"/>
            <a:ext cx="726967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xuân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22812" y="5439505"/>
            <a:ext cx="290233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  <p:pic>
        <p:nvPicPr>
          <p:cNvPr id="2052" name="Picture 4" descr="Ngày sinh rơi vào mùa xuân - hạ - thu - đông, bạn sẽ có tính cách và vận  mệnh hoàn toàn khác nha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821" y="356171"/>
            <a:ext cx="6459909" cy="471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63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43308" y="5524328"/>
            <a:ext cx="665500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võ thuật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456495" y="5524328"/>
            <a:ext cx="3192566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</a:p>
        </p:txBody>
      </p:sp>
      <p:pic>
        <p:nvPicPr>
          <p:cNvPr id="4098" name="Picture 2" descr="Màn đồng diễn võ thuật 7.000 người tham gia xác lập kỷ lục Việt Nam | Báo  Dân tr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321" y="152399"/>
            <a:ext cx="9446281" cy="495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37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ownloads\274263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5" b="7831"/>
          <a:stretch/>
        </p:blipFill>
        <p:spPr bwMode="auto">
          <a:xfrm>
            <a:off x="-14518" y="-1"/>
            <a:ext cx="12192000" cy="698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917" y="4674025"/>
            <a:ext cx="2339788" cy="241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384" y="4477870"/>
            <a:ext cx="2034540" cy="2705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422" y="4814047"/>
            <a:ext cx="1042925" cy="137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884" y="4943052"/>
            <a:ext cx="1268868" cy="1671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247" y="4706470"/>
            <a:ext cx="1829337" cy="240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657" y="4715130"/>
            <a:ext cx="1042925" cy="137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257" y="4674025"/>
            <a:ext cx="1350547" cy="1778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982" y="4674025"/>
            <a:ext cx="1829337" cy="240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647" y="4768918"/>
            <a:ext cx="2339788" cy="241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96" y="4426045"/>
            <a:ext cx="2034540" cy="2705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6387" y="578081"/>
            <a:ext cx="1331619" cy="108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14" b="98857" l="1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9915" y="496957"/>
            <a:ext cx="1125860" cy="788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4351"/>
            <a:ext cx="156686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781" y="4294351"/>
            <a:ext cx="1616251" cy="1074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006" y="4057650"/>
            <a:ext cx="1753310" cy="177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loud 11"/>
          <p:cNvSpPr/>
          <p:nvPr/>
        </p:nvSpPr>
        <p:spPr>
          <a:xfrm>
            <a:off x="7353119" y="13234"/>
            <a:ext cx="4544259" cy="159830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Đuổi con trùng</a:t>
            </a:r>
          </a:p>
        </p:txBody>
      </p:sp>
      <p:pic>
        <p:nvPicPr>
          <p:cNvPr id="21" name="Picture 20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684" y="4254649"/>
            <a:ext cx="4580966" cy="1523999"/>
          </a:xfrm>
          <a:prstGeom prst="rect">
            <a:avLst/>
          </a:prstGeom>
        </p:spPr>
      </p:pic>
      <p:sp>
        <p:nvSpPr>
          <p:cNvPr id="22" name="Right Arrow 21">
            <a:hlinkClick r:id="rId22" action="ppaction://hlinksldjump"/>
          </p:cNvPr>
          <p:cNvSpPr/>
          <p:nvPr/>
        </p:nvSpPr>
        <p:spPr>
          <a:xfrm>
            <a:off x="11180024" y="6334251"/>
            <a:ext cx="978408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1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4491831" y="4719097"/>
            <a:ext cx="310461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xuân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00752" y="4719097"/>
            <a:ext cx="280277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 tra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514498" y="4719097"/>
            <a:ext cx="310461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võ thuật</a:t>
            </a:r>
          </a:p>
        </p:txBody>
      </p:sp>
      <p:sp>
        <p:nvSpPr>
          <p:cNvPr id="18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-1928164" y="-900092"/>
            <a:ext cx="125081" cy="12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-1775386" y="-747692"/>
            <a:ext cx="125081" cy="12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2" descr="Màn đồng diễn võ thuật 7.000 người tham gia xác lập kỷ lục Việt Nam | Báo  Dân trí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9" r="22005"/>
          <a:stretch/>
        </p:blipFill>
        <p:spPr bwMode="auto">
          <a:xfrm>
            <a:off x="8415007" y="1314450"/>
            <a:ext cx="3303592" cy="277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Ngày sinh rơi vào mùa xuân - hạ - thu - đông, bạn sẽ có tính cách và vận  mệnh hoàn toàn khác nha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33" y="1314450"/>
            <a:ext cx="3804553" cy="277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ùng Bộ đội Biên phòng đi tuần tra, kiểm soát phòng, chống dịch COVID-19 |  Tin tức mới nhất 24h - Đọc Báo Lao Động online - Laodong.v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831"/>
          <a:stretch/>
        </p:blipFill>
        <p:spPr bwMode="auto">
          <a:xfrm>
            <a:off x="519269" y="1314449"/>
            <a:ext cx="3294525" cy="277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962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4491831" y="5633497"/>
            <a:ext cx="310461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xuân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00752" y="5633497"/>
            <a:ext cx="280277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 tra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8514498" y="5633497"/>
            <a:ext cx="310461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võ thuật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58357" y="4805434"/>
            <a:ext cx="257576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khuất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3265220" y="4805434"/>
            <a:ext cx="283334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luật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563489" y="4805434"/>
            <a:ext cx="234160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thuật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9020238" y="4805434"/>
            <a:ext cx="257576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558357" y="3910084"/>
            <a:ext cx="257576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chuẩn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3525226" y="3910084"/>
            <a:ext cx="234160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huân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504396" y="3910084"/>
            <a:ext cx="234160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khuân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9020238" y="3910084"/>
            <a:ext cx="257576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</a:t>
            </a:r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654" y="0"/>
            <a:ext cx="4218964" cy="3753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891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96" y="5669395"/>
            <a:ext cx="1885475" cy="1188605"/>
          </a:xfrm>
          <a:prstGeom prst="rect">
            <a:avLst/>
          </a:prstGeom>
        </p:spPr>
      </p:pic>
      <p:pic>
        <p:nvPicPr>
          <p:cNvPr id="3" name="UÂ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4810" y="1056745"/>
            <a:ext cx="11567160" cy="4369118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4134405-45DA-46C3-AECB-335E33C95894}"/>
              </a:ext>
            </a:extLst>
          </p:cNvPr>
          <p:cNvGrpSpPr/>
          <p:nvPr/>
        </p:nvGrpSpPr>
        <p:grpSpPr>
          <a:xfrm>
            <a:off x="-84565" y="76203"/>
            <a:ext cx="6773662" cy="941185"/>
            <a:chOff x="63500" y="1429216"/>
            <a:chExt cx="5080245" cy="705889"/>
          </a:xfrm>
        </p:grpSpPr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id="{B4D5A29D-6324-4CDE-9C47-CE8D89E54E75}"/>
                </a:ext>
              </a:extLst>
            </p:cNvPr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7EF7A6A-8777-4B53-8A23-66122B45F6B8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906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925" y="5145658"/>
            <a:ext cx="2716276" cy="1712343"/>
          </a:xfrm>
          <a:prstGeom prst="rect">
            <a:avLst/>
          </a:prstGeom>
        </p:spPr>
      </p:pic>
      <p:pic>
        <p:nvPicPr>
          <p:cNvPr id="3" name="UÂ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150" y="290513"/>
            <a:ext cx="10515600" cy="3954462"/>
          </a:xfrm>
        </p:spPr>
      </p:pic>
    </p:spTree>
    <p:extLst>
      <p:ext uri="{BB962C8B-B14F-4D97-AF65-F5344CB8AC3E}">
        <p14:creationId xmlns:p14="http://schemas.microsoft.com/office/powerpoint/2010/main" val="66691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294302"/>
              </p:ext>
            </p:extLst>
          </p:nvPr>
        </p:nvGraphicFramePr>
        <p:xfrm>
          <a:off x="215930" y="762000"/>
          <a:ext cx="11733344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3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18714" y="1628776"/>
            <a:ext cx="9577596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/>
              </a:rPr>
              <a:t>Ďân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29042" y="3009903"/>
            <a:ext cx="5430986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/>
              </a:rPr>
              <a:t>Ďân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107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255148"/>
              </p:ext>
            </p:extLst>
          </p:nvPr>
        </p:nvGraphicFramePr>
        <p:xfrm>
          <a:off x="215930" y="762000"/>
          <a:ext cx="11733344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3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30130" y="1628776"/>
            <a:ext cx="8071834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/>
              </a:rPr>
              <a:t>Ďât 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0341" y="3009902"/>
            <a:ext cx="5430986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/>
              </a:rPr>
              <a:t>Ďât 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1851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2845"/>
          <a:stretch/>
        </p:blipFill>
        <p:spPr bwMode="auto">
          <a:xfrm>
            <a:off x="0" y="34162"/>
            <a:ext cx="12192000" cy="68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3891" y="822434"/>
            <a:ext cx="3423246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8400">
                <a:solidFill>
                  <a:srgbClr val="FF0000"/>
                </a:solidFill>
                <a:latin typeface="HP001 4 hàng"/>
              </a:rPr>
              <a:t>Ǉuần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31345" y="1223071"/>
            <a:ext cx="2303267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4200">
                <a:solidFill>
                  <a:srgbClr val="FF0000"/>
                </a:solidFill>
                <a:latin typeface="HP001 4 hàng"/>
              </a:rPr>
              <a:t> Ǉuần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1707" y="2474408"/>
            <a:ext cx="3423246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8400">
                <a:solidFill>
                  <a:srgbClr val="FF0000"/>
                </a:solidFill>
                <a:latin typeface="HP001 4 hàng"/>
              </a:rPr>
              <a:t>κ</a:t>
            </a:r>
            <a:r>
              <a:rPr lang="en-US" sz="8400">
                <a:solidFill>
                  <a:srgbClr val="FF0000"/>
                </a:solidFill>
                <a:latin typeface="HP001 4 hàng"/>
              </a:rPr>
              <a:t>uật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13356" y="2876743"/>
            <a:ext cx="2303267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4200">
                <a:solidFill>
                  <a:srgbClr val="FF0000"/>
                </a:solidFill>
                <a:latin typeface="HP001 4 hàng"/>
              </a:rPr>
              <a:t>κ</a:t>
            </a:r>
            <a:r>
              <a:rPr lang="en-US" sz="4200">
                <a:solidFill>
                  <a:srgbClr val="FF0000"/>
                </a:solidFill>
                <a:latin typeface="HP001 4 hàng"/>
              </a:rPr>
              <a:t>uật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334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5" t="25521" r="28697" b="27083"/>
          <a:stretch/>
        </p:blipFill>
        <p:spPr bwMode="auto">
          <a:xfrm>
            <a:off x="2601194" y="703322"/>
            <a:ext cx="9590806" cy="5897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519F9FB-F2E4-464C-934A-0A078815D1F0}"/>
              </a:ext>
            </a:extLst>
          </p:cNvPr>
          <p:cNvGrpSpPr/>
          <p:nvPr/>
        </p:nvGrpSpPr>
        <p:grpSpPr>
          <a:xfrm>
            <a:off x="215931" y="203423"/>
            <a:ext cx="3390631" cy="941185"/>
            <a:chOff x="63500" y="1429216"/>
            <a:chExt cx="2542972" cy="705889"/>
          </a:xfrm>
        </p:grpSpPr>
        <p:sp>
          <p:nvSpPr>
            <p:cNvPr id="4" name="Rounded Rectangle 9">
              <a:extLst>
                <a:ext uri="{FF2B5EF4-FFF2-40B4-BE49-F238E27FC236}">
                  <a16:creationId xmlns:a16="http://schemas.microsoft.com/office/drawing/2014/main" id="{FFF9A845-9422-4CE9-AEB5-E6067B2FCC2B}"/>
                </a:ext>
              </a:extLst>
            </p:cNvPr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2B1876F-F223-4679-909F-AA5FEEDDDE59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5D654AE-0CAE-4ED2-A72B-CF05DBAA5180}"/>
              </a:ext>
            </a:extLst>
          </p:cNvPr>
          <p:cNvSpPr/>
          <p:nvPr/>
        </p:nvSpPr>
        <p:spPr>
          <a:xfrm>
            <a:off x="407811" y="3429000"/>
            <a:ext cx="2429314" cy="4904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79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 50</a:t>
            </a:r>
            <a:endParaRPr lang="en-US" sz="2479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650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" t="2909" b="59167"/>
          <a:stretch/>
        </p:blipFill>
        <p:spPr>
          <a:xfrm>
            <a:off x="2283803" y="459715"/>
            <a:ext cx="6076950" cy="338287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56022" y="420358"/>
            <a:ext cx="2627751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4099B4C7-9F96-4706-B305-3EE7C7C40DE5}"/>
              </a:ext>
            </a:extLst>
          </p:cNvPr>
          <p:cNvSpPr txBox="1">
            <a:spLocks/>
          </p:cNvSpPr>
          <p:nvPr/>
        </p:nvSpPr>
        <p:spPr>
          <a:xfrm>
            <a:off x="247651" y="4229683"/>
            <a:ext cx="11643519" cy="2163766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399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</a:t>
            </a:r>
            <a:r>
              <a:rPr lang="en-US" sz="399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 Tết, bố và Hà đi chợ hoa mua đào và quất. Cành đào chi chít lộc non, những nụ hoa phớt hồng đang e ấp nở. Cây quất xum xuê, quả vàng óng. Mẹ nhìn bố và Hà nói: “Hai bố con đem cả mùa xuân về nhà rồi đấy”. Cả nhà cùng vui đón xuân.</a:t>
            </a:r>
            <a:endParaRPr lang="en-US" sz="359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Google Shape;194;p1">
            <a:extLst>
              <a:ext uri="{FF2B5EF4-FFF2-40B4-BE49-F238E27FC236}">
                <a16:creationId xmlns:a16="http://schemas.microsoft.com/office/drawing/2014/main" id="{18354034-C419-4090-9C4D-94D1A1642D32}"/>
              </a:ext>
            </a:extLst>
          </p:cNvPr>
          <p:cNvSpPr txBox="1"/>
          <p:nvPr/>
        </p:nvSpPr>
        <p:spPr>
          <a:xfrm>
            <a:off x="10044917" y="3877737"/>
            <a:ext cx="2307898" cy="67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0003"/>
              </a:lnSpc>
            </a:pPr>
            <a:r>
              <a:rPr lang="vi-VN" sz="399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quất</a:t>
            </a:r>
            <a:endParaRPr sz="399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Google Shape;194;p1">
            <a:extLst>
              <a:ext uri="{FF2B5EF4-FFF2-40B4-BE49-F238E27FC236}">
                <a16:creationId xmlns:a16="http://schemas.microsoft.com/office/drawing/2014/main" id="{0FD3C351-F73D-4DB6-9386-7C9CCFAC983E}"/>
              </a:ext>
            </a:extLst>
          </p:cNvPr>
          <p:cNvSpPr txBox="1"/>
          <p:nvPr/>
        </p:nvSpPr>
        <p:spPr>
          <a:xfrm>
            <a:off x="3874370" y="4973848"/>
            <a:ext cx="2307898" cy="67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0003"/>
              </a:lnSpc>
            </a:pPr>
            <a:r>
              <a:rPr lang="vi-VN" sz="399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quất</a:t>
            </a:r>
            <a:endParaRPr sz="399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Google Shape;194;p1">
            <a:extLst>
              <a:ext uri="{FF2B5EF4-FFF2-40B4-BE49-F238E27FC236}">
                <a16:creationId xmlns:a16="http://schemas.microsoft.com/office/drawing/2014/main" id="{88768749-616B-4F89-BB46-5131EC692FFC}"/>
              </a:ext>
            </a:extLst>
          </p:cNvPr>
          <p:cNvSpPr txBox="1"/>
          <p:nvPr/>
        </p:nvSpPr>
        <p:spPr>
          <a:xfrm>
            <a:off x="9478950" y="5521131"/>
            <a:ext cx="2307898" cy="67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0003"/>
              </a:lnSpc>
            </a:pPr>
            <a:r>
              <a:rPr lang="vi-VN" sz="399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xuân</a:t>
            </a:r>
            <a:endParaRPr sz="399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0" name="Google Shape;194;p1">
            <a:extLst>
              <a:ext uri="{FF2B5EF4-FFF2-40B4-BE49-F238E27FC236}">
                <a16:creationId xmlns:a16="http://schemas.microsoft.com/office/drawing/2014/main" id="{BA724716-012D-4B91-9830-BF3573CD6BFB}"/>
              </a:ext>
            </a:extLst>
          </p:cNvPr>
          <p:cNvSpPr txBox="1"/>
          <p:nvPr/>
        </p:nvSpPr>
        <p:spPr>
          <a:xfrm>
            <a:off x="6975638" y="6055731"/>
            <a:ext cx="2307898" cy="67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0003"/>
              </a:lnSpc>
            </a:pPr>
            <a:r>
              <a:rPr lang="vi-VN" sz="399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xuân</a:t>
            </a:r>
            <a:endParaRPr sz="399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24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7" grpId="0"/>
      <p:bldP spid="3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350458" y="1215454"/>
            <a:ext cx="5142506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quất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50459" y="3761282"/>
            <a:ext cx="5142505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xuân</a:t>
            </a:r>
          </a:p>
        </p:txBody>
      </p:sp>
    </p:spTree>
    <p:extLst>
      <p:ext uri="{BB962C8B-B14F-4D97-AF65-F5344CB8AC3E}">
        <p14:creationId xmlns:p14="http://schemas.microsoft.com/office/powerpoint/2010/main" val="292495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35590" y="80202"/>
            <a:ext cx="1331619" cy="108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>
            <a:hlinkClick r:id="rId3" action="ppaction://hlinksldjump"/>
          </p:cNvPr>
          <p:cNvSpPr/>
          <p:nvPr/>
        </p:nvSpPr>
        <p:spPr>
          <a:xfrm>
            <a:off x="11201399" y="632993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893" y="346276"/>
            <a:ext cx="6059221" cy="610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185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Sắc đào ngày xuân"/>
          <p:cNvSpPr>
            <a:spLocks noChangeAspect="1" noChangeArrowheads="1"/>
          </p:cNvSpPr>
          <p:nvPr/>
        </p:nvSpPr>
        <p:spPr bwMode="auto">
          <a:xfrm>
            <a:off x="155961" y="-144463"/>
            <a:ext cx="305556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82500" y="5821199"/>
            <a:ext cx="3193092" cy="82640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đào</a:t>
            </a:r>
          </a:p>
        </p:txBody>
      </p:sp>
      <p:pic>
        <p:nvPicPr>
          <p:cNvPr id="3" name="Picture 4" descr="Cây Hoa Đào Ngày Tế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1" y="937617"/>
            <a:ext cx="7581786" cy="426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ự tích cây hoa đào, hoa mai ngày Tết - Siêu thị thiết bị tưới - vật tư  nông nghiệp công nghệ ca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866" y="940169"/>
            <a:ext cx="4247213" cy="424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69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hộn nhịp chợ hoa Tết lớn nhất Thủ đô | baotintuc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385" y="181211"/>
            <a:ext cx="8602583" cy="645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8644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050262" y="5616359"/>
            <a:ext cx="4250005" cy="999949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quất</a:t>
            </a:r>
          </a:p>
        </p:txBody>
      </p:sp>
      <p:pic>
        <p:nvPicPr>
          <p:cNvPr id="2" name="Picture 2" descr="Chọn quất cảnh dáng, quả đẹp, đủ lá lộc non xanh - | Đăng trên báo Bắc Gia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4" y="131829"/>
            <a:ext cx="3672301" cy="495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à Nội mưa rét, đào quất vắng người mua - Báo Nhân Dâ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168" y="131828"/>
            <a:ext cx="7436407" cy="495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29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AD22C-F1E7-4BE4-A137-7595A71592CC}"/>
              </a:ext>
            </a:extLst>
          </p:cNvPr>
          <p:cNvSpPr txBox="1">
            <a:spLocks/>
          </p:cNvSpPr>
          <p:nvPr/>
        </p:nvSpPr>
        <p:spPr>
          <a:xfrm>
            <a:off x="274240" y="1950940"/>
            <a:ext cx="11643519" cy="2163766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480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</a:t>
            </a:r>
            <a:r>
              <a:rPr lang="en-US" sz="480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 Tết, bố và Hà đi chợ hoa mua đào và quất. </a:t>
            </a: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Cành đào chi chít lộc non, những nụ hoa phớt hồng đang e ấp nở. Cây quất xum xuê, quả vàng óng. </a:t>
            </a:r>
            <a:r>
              <a:rPr lang="en-US" sz="4800">
                <a:solidFill>
                  <a:srgbClr val="FFC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 nhìn bố và Hà nói: “Hai bố con đem cả mùa xuân về nhà rồi đấy”. </a:t>
            </a:r>
            <a:r>
              <a:rPr lang="en-US" sz="48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 nhà cùng vui đón xuân.</a:t>
            </a:r>
            <a:endParaRPr lang="en-US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1074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51334" y="1564668"/>
            <a:ext cx="11672396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Gần Tết, bố và Hà đi chợ hoa mua đào và quất. Cành đào chi chít lộc non, những nụ hoa phớt hồng đang e ấp nở. Cây quất xum xuê, quả vàng óng. Mẹ nhìn bố và Hà nói: “Hai bố con đem cả mùa xuân về nhà rồi đấy”. Cả nhà cùng vui đón xuân.</a:t>
            </a:r>
            <a:endParaRPr lang="en-US" sz="4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63619" y="5498264"/>
            <a:ext cx="1130556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 Tết, bố và Hà đi đâu và mua gì?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1207105" y="1290403"/>
            <a:ext cx="105556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73291" y="1962182"/>
            <a:ext cx="22499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463619" y="5498264"/>
            <a:ext cx="1130556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đào và cây quất hai bố con mua như thế nào?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066859" y="1950939"/>
            <a:ext cx="86958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73291" y="2634244"/>
            <a:ext cx="86357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638674" y="2613005"/>
            <a:ext cx="21369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251334" y="3296310"/>
            <a:ext cx="52495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463619" y="5498264"/>
            <a:ext cx="1130556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đã bao giờ cùng bố mẹ đi chợ hoa chưa?</a:t>
            </a:r>
          </a:p>
        </p:txBody>
      </p:sp>
    </p:spTree>
    <p:extLst>
      <p:ext uri="{BB962C8B-B14F-4D97-AF65-F5344CB8AC3E}">
        <p14:creationId xmlns:p14="http://schemas.microsoft.com/office/powerpoint/2010/main" val="239448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2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hợ hoa Tết đồng loạt &amp;#39;xả hàng&amp;#39; - VnExpr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327" y="245686"/>
            <a:ext cx="9446281" cy="629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7055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ác mẫu trang trí phòng khách đẹp đón Tết nguyên đ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263" y="592318"/>
            <a:ext cx="8060826" cy="604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3540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7 vật dụng trang trí Tết giúp nhà đẹp và may mắn hơn - BlogAnCh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266" y="315231"/>
            <a:ext cx="9462841" cy="630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2545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ĐÓN XUÂN] 100+ Hình Ảnh Trang Trí Tết Nguyên Đán ấm cúng và trọn vẹ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667" y="600591"/>
            <a:ext cx="6056218" cy="605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9306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8264" y="4612668"/>
            <a:ext cx="11672396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Gần Tết, bố và Hà đi chợ hoa mua đào và quất. Cành đào chi chít lộc non, những nụ hoa phớt hồng đang e ấp nở. Cây quất xum xuê, quả vàng óng. Mẹ nhìn bố và Hà nói: “Hai bố con đem cả mùa xuân về nhà rồi đấy”. Cả nhà cùng vui đón xuân.</a:t>
            </a:r>
            <a:endParaRPr lang="en-US" sz="32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618" y="-1"/>
            <a:ext cx="8308434" cy="500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1659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14" b="98857" l="1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38470" y="102906"/>
            <a:ext cx="1125860" cy="788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>
            <a:hlinkClick r:id="rId4" action="ppaction://hlinksldjump"/>
          </p:cNvPr>
          <p:cNvSpPr/>
          <p:nvPr/>
        </p:nvSpPr>
        <p:spPr>
          <a:xfrm>
            <a:off x="11201399" y="632993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80"/>
          <a:stretch/>
        </p:blipFill>
        <p:spPr bwMode="auto">
          <a:xfrm>
            <a:off x="3643086" y="496957"/>
            <a:ext cx="3672114" cy="4812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69770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930" y="203423"/>
            <a:ext cx="2627751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8D364DA1-5257-44EC-ACF4-2E916669B714}"/>
              </a:ext>
            </a:extLst>
          </p:cNvPr>
          <p:cNvSpPr txBox="1">
            <a:spLocks/>
          </p:cNvSpPr>
          <p:nvPr/>
        </p:nvSpPr>
        <p:spPr>
          <a:xfrm>
            <a:off x="1737520" y="657116"/>
            <a:ext cx="8382000" cy="654871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5985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Đón Tết </a:t>
            </a:r>
            <a:endParaRPr lang="en-US" sz="5985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B1C98A-A578-41B7-9DC2-D8C85B7695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37"/>
          <a:stretch/>
        </p:blipFill>
        <p:spPr>
          <a:xfrm>
            <a:off x="1483346" y="1712919"/>
            <a:ext cx="9195146" cy="47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4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gày sinh rơi vào mùa xuân - hạ - thu - đông, bạn sẽ có tính cách và vận  mệnh hoàn toàn khác nhau">
            <a:extLst>
              <a:ext uri="{FF2B5EF4-FFF2-40B4-BE49-F238E27FC236}">
                <a16:creationId xmlns:a16="http://schemas.microsoft.com/office/drawing/2014/main" id="{18C5A64B-A9C4-40C0-ACB7-14DB0541F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597" y="120643"/>
            <a:ext cx="7105900" cy="518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19DD12B-ACE7-4654-85F0-0700E8F167F2}"/>
              </a:ext>
            </a:extLst>
          </p:cNvPr>
          <p:cNvSpPr txBox="1">
            <a:spLocks/>
          </p:cNvSpPr>
          <p:nvPr/>
        </p:nvSpPr>
        <p:spPr>
          <a:xfrm>
            <a:off x="2072547" y="5650030"/>
            <a:ext cx="8382000" cy="654871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5985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Đón Tết </a:t>
            </a:r>
            <a:endParaRPr lang="en-US" sz="5985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3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C8D0CE-2656-4EFB-9995-A6E60E4FFF82}"/>
              </a:ext>
            </a:extLst>
          </p:cNvPr>
          <p:cNvSpPr txBox="1"/>
          <p:nvPr/>
        </p:nvSpPr>
        <p:spPr>
          <a:xfrm>
            <a:off x="-474571" y="1491343"/>
            <a:ext cx="79259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latin typeface="Bandit" pitchFamily="18" charset="0"/>
                <a:ea typeface="Bandit" pitchFamily="18" charset="0"/>
                <a:cs typeface="Bandit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0678176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17635" y="1956554"/>
            <a:ext cx="11672396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tên các sự vật quanh em có chứa vần vừa học.</a:t>
            </a:r>
            <a:endParaRPr lang="en-US" sz="72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3817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486" y="1752600"/>
            <a:ext cx="79259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267653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137" y="359987"/>
            <a:ext cx="156686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>
            <a:hlinkClick r:id="rId3" action="ppaction://hlinksldjump"/>
          </p:cNvPr>
          <p:cNvSpPr/>
          <p:nvPr/>
        </p:nvSpPr>
        <p:spPr>
          <a:xfrm>
            <a:off x="11201399" y="632993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488" y="595116"/>
            <a:ext cx="7557025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79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745" y="105696"/>
            <a:ext cx="1753310" cy="177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>
            <a:hlinkClick r:id="rId3" action="ppaction://hlinksldjump"/>
          </p:cNvPr>
          <p:cNvSpPr/>
          <p:nvPr/>
        </p:nvSpPr>
        <p:spPr>
          <a:xfrm>
            <a:off x="11201399" y="632993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hlinkClick r:id="rId3" action="ppaction://hlinksldjump"/>
          </p:cNvPr>
          <p:cNvSpPr/>
          <p:nvPr/>
        </p:nvSpPr>
        <p:spPr>
          <a:xfrm>
            <a:off x="11201399" y="632993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9" r="36611"/>
          <a:stretch/>
        </p:blipFill>
        <p:spPr bwMode="auto">
          <a:xfrm>
            <a:off x="3759200" y="627586"/>
            <a:ext cx="3672114" cy="4812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080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274" y="83328"/>
            <a:ext cx="1616251" cy="1074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>
            <a:hlinkClick r:id="rId3" action="ppaction://hlinksldjump"/>
          </p:cNvPr>
          <p:cNvSpPr/>
          <p:nvPr/>
        </p:nvSpPr>
        <p:spPr>
          <a:xfrm>
            <a:off x="11201399" y="632993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hlinkClick r:id="rId3" action="ppaction://hlinksldjump"/>
          </p:cNvPr>
          <p:cNvSpPr/>
          <p:nvPr/>
        </p:nvSpPr>
        <p:spPr>
          <a:xfrm>
            <a:off x="11201399" y="632993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hlinkClick r:id="rId3" action="ppaction://hlinksldjump"/>
          </p:cNvPr>
          <p:cNvSpPr/>
          <p:nvPr/>
        </p:nvSpPr>
        <p:spPr>
          <a:xfrm>
            <a:off x="11201399" y="632993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1430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19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684" y="-295650"/>
            <a:ext cx="4580966" cy="1523999"/>
          </a:xfrm>
          <a:prstGeom prst="rect">
            <a:avLst/>
          </a:prstGeom>
        </p:spPr>
      </p:pic>
      <p:sp>
        <p:nvSpPr>
          <p:cNvPr id="9" name="Right Arrow 8">
            <a:hlinkClick r:id="rId3" action="ppaction://hlinksldjump"/>
          </p:cNvPr>
          <p:cNvSpPr/>
          <p:nvPr/>
        </p:nvSpPr>
        <p:spPr>
          <a:xfrm>
            <a:off x="11201399" y="632993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0"/>
          <a:stretch/>
        </p:blipFill>
        <p:spPr bwMode="auto">
          <a:xfrm>
            <a:off x="4238171" y="830786"/>
            <a:ext cx="3672114" cy="4812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5133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B74091C-B57F-4BE4-BB87-64134C0103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0667" t="23111" r="51583" b="61630"/>
          <a:stretch/>
        </p:blipFill>
        <p:spPr>
          <a:xfrm>
            <a:off x="-14731" y="1048182"/>
            <a:ext cx="12149946" cy="375809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B927B4B-C1C6-4744-AD61-97599B594D17}"/>
              </a:ext>
            </a:extLst>
          </p:cNvPr>
          <p:cNvSpPr txBox="1">
            <a:spLocks/>
          </p:cNvSpPr>
          <p:nvPr/>
        </p:nvSpPr>
        <p:spPr>
          <a:xfrm>
            <a:off x="-270872" y="5478128"/>
            <a:ext cx="12703582" cy="892912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256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 em xem chương trình nghệ thuật chào xuân.</a:t>
            </a:r>
            <a:endParaRPr lang="en-US" sz="4256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CDBEEBD-DE8F-4351-9F87-799C71275FE7}"/>
              </a:ext>
            </a:extLst>
          </p:cNvPr>
          <p:cNvSpPr txBox="1">
            <a:spLocks/>
          </p:cNvSpPr>
          <p:nvPr/>
        </p:nvSpPr>
        <p:spPr>
          <a:xfrm>
            <a:off x="10278825" y="5474846"/>
            <a:ext cx="2093076" cy="892912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256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  <a:endParaRPr lang="en-US" sz="4256" b="1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AB69157-4D69-43D3-9CD2-9117D1AF4043}"/>
              </a:ext>
            </a:extLst>
          </p:cNvPr>
          <p:cNvSpPr txBox="1">
            <a:spLocks/>
          </p:cNvSpPr>
          <p:nvPr/>
        </p:nvSpPr>
        <p:spPr>
          <a:xfrm>
            <a:off x="7840363" y="5482115"/>
            <a:ext cx="2093076" cy="892912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256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  <a:endParaRPr lang="en-US" sz="4256" b="1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3D5B16F-6350-4546-8412-D0B0F0EC09B2}"/>
              </a:ext>
            </a:extLst>
          </p:cNvPr>
          <p:cNvGrpSpPr/>
          <p:nvPr/>
        </p:nvGrpSpPr>
        <p:grpSpPr>
          <a:xfrm>
            <a:off x="558575" y="1044195"/>
            <a:ext cx="3457249" cy="941185"/>
            <a:chOff x="63500" y="1429216"/>
            <a:chExt cx="2592937" cy="705889"/>
          </a:xfrm>
        </p:grpSpPr>
        <p:sp>
          <p:nvSpPr>
            <p:cNvPr id="16" name="Rounded Rectangle 3">
              <a:extLst>
                <a:ext uri="{FF2B5EF4-FFF2-40B4-BE49-F238E27FC236}">
                  <a16:creationId xmlns:a16="http://schemas.microsoft.com/office/drawing/2014/main" id="{2085C19E-57BB-40AD-8115-1A68B36BD075}"/>
                </a:ext>
              </a:extLst>
            </p:cNvPr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90C3BC3-2D39-4657-9B4A-8ED3084C0977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094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917</TotalTime>
  <Words>736</Words>
  <Application>Microsoft Office PowerPoint</Application>
  <PresentationFormat>Widescreen</PresentationFormat>
  <Paragraphs>147</Paragraphs>
  <Slides>44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.VnArial</vt:lpstr>
      <vt:lpstr>Arial</vt:lpstr>
      <vt:lpstr>Arial Rounded MT Bold</vt:lpstr>
      <vt:lpstr>Arial-Rounded</vt:lpstr>
      <vt:lpstr>AvantGarde</vt:lpstr>
      <vt:lpstr>Bandit</vt:lpstr>
      <vt:lpstr>Calibri</vt:lpstr>
      <vt:lpstr>Calibri Light</vt:lpstr>
      <vt:lpstr>DomCasual</vt:lpstr>
      <vt:lpstr>HP001 4 hàng</vt:lpstr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ThanhHoai</dc:creator>
  <cp:lastModifiedBy>Phan Thi Linh (FE FSC DN)</cp:lastModifiedBy>
  <cp:revision>88</cp:revision>
  <dcterms:created xsi:type="dcterms:W3CDTF">2020-08-22T01:30:44Z</dcterms:created>
  <dcterms:modified xsi:type="dcterms:W3CDTF">2021-12-31T05:40:45Z</dcterms:modified>
</cp:coreProperties>
</file>