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5" r:id="rId2"/>
  </p:sldMasterIdLst>
  <p:notesMasterIdLst>
    <p:notesMasterId r:id="rId18"/>
  </p:notesMasterIdLst>
  <p:sldIdLst>
    <p:sldId id="300" r:id="rId3"/>
    <p:sldId id="302" r:id="rId4"/>
    <p:sldId id="292" r:id="rId5"/>
    <p:sldId id="374" r:id="rId6"/>
    <p:sldId id="334" r:id="rId7"/>
    <p:sldId id="338" r:id="rId8"/>
    <p:sldId id="368" r:id="rId9"/>
    <p:sldId id="369" r:id="rId10"/>
    <p:sldId id="371" r:id="rId11"/>
    <p:sldId id="370" r:id="rId12"/>
    <p:sldId id="390" r:id="rId13"/>
    <p:sldId id="315" r:id="rId14"/>
    <p:sldId id="295" r:id="rId15"/>
    <p:sldId id="329" r:id="rId16"/>
    <p:sldId id="33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33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971E"/>
    <a:srgbClr val="EF9A26"/>
    <a:srgbClr val="FFA60C"/>
    <a:srgbClr val="FF9B00"/>
    <a:srgbClr val="E9B4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954"/>
    <p:restoredTop sz="94629"/>
  </p:normalViewPr>
  <p:slideViewPr>
    <p:cSldViewPr snapToGrid="0">
      <p:cViewPr varScale="1">
        <p:scale>
          <a:sx n="61" d="100"/>
          <a:sy n="61" d="100"/>
        </p:scale>
        <p:origin x="472" y="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CD1F4-C9DF-1E10-7062-5875D3721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B2699B-A53E-DDEA-02CF-1182E1B25A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0709B3-7019-0E3A-88BA-8CD7F0A818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763EB1-F717-AF42-F3C2-FBFE84436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en-VN" smtClean="0"/>
              <a:t>11/16/2022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4B9B99-BBAF-5B00-1A32-D5A2D1A15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76630B-0DE2-9279-210D-6E2120EFF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7510701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524A7-F6F6-C631-9EDB-27770F820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6E43D0-ADCC-C56C-A0E0-15F174F694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F89269-0578-787A-E8AC-2B8F85FD96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D63D4A-9892-4B34-FFB2-FE062ED38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en-VN" smtClean="0"/>
              <a:t>11/16/2022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02B787-0DA3-8AD2-1839-9A949793B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97613E-2FD1-DDA1-19F9-5BB0D72B3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0718818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9EF15-BC5F-A92D-5DD4-54AC9E0CB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BCB950-AFCD-8BE2-E59C-02C51EBB8F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A7BD45-A916-25F0-C4FC-82870EB60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en-VN" smtClean="0"/>
              <a:t>11/16/2022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510214-A41C-2CC0-A027-7DF95FED3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BB6433-6EB9-346C-D1FB-90090176A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8618372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48CC7A8-8441-F818-7612-8C1AFC05F3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6E3856-D60A-1505-BF6D-41DC370F81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0E3FEB-B64D-FA5F-C1B2-E101354F2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en-VN" smtClean="0"/>
              <a:t>11/16/2022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0400AD-EE73-D5D3-B791-513A5CE97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69CFB1-84AE-97F9-AB2D-2A613DBD0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8622899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7956C-61CE-9EAF-5D44-F081B35774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E2C8A1-C06B-5F29-9FEB-2D8E378172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A739F9-C273-A7AB-92AF-B972CE840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en-VN" smtClean="0"/>
              <a:t>11/16/2022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386C10-DCA9-5ED9-C9EA-5D031649E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D733DC-D1B4-77DF-A07F-1FB0A3F65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950864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E032C-FF59-0585-DD67-20E115EB0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84DC7D-B0C7-D7EF-8E5D-5FB7BAAB76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C1E899-789C-291E-737B-173179684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en-VN" smtClean="0"/>
              <a:t>11/16/2022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5A78CA-2F0C-5BD9-02A2-121C95111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C7B6A5-12B7-3A55-DC13-D9423CCC5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1236166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45AD7-F8CE-371D-A41D-4328CD004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19486C-B3F0-9563-D555-A4F06886C9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5C05FA-FAB9-226C-5194-3BF1240BC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en-VN" smtClean="0"/>
              <a:t>11/16/2022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032FB9-50D5-D7C1-33C9-B88EFD9F9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72EA8C-7EC7-09D1-F970-A4A05A8F7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200226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13A84-85B4-EA9F-12CC-A8DD857E1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D79CFA-3DC2-2096-3BCF-15C593E71E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1AD251-7C0A-2CBF-ED20-6C86155765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81D346-CF6C-5FC0-A107-CB6AD53B4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en-VN" smtClean="0"/>
              <a:t>11/16/2022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D6612F-ED8C-8F26-A805-844FF8E71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5D99E8-F7E1-0921-3DCB-F17E688E1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035621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891AF-C2E8-6C1A-00F0-C90D99812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97F378-0374-82A6-4BB5-010BEE334F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2615FE-C9D9-C01E-BC65-DB84D76B19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BFB0E5-D9DA-84CF-E037-0D2F16BF73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86705E-A31C-FCF0-C27F-81AA848557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27909A-3E2A-94CE-3228-C67165122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en-VN" smtClean="0"/>
              <a:t>11/16/2022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FC9ECE-70F9-88A3-A6EB-E94ABE61D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F6874D-9523-EB4F-10DB-F5ACB254B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51328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0556F-CBAB-AE05-5870-0CA997232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4C6001-996F-A809-538F-3C1F37A6D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en-VN" smtClean="0"/>
              <a:t>11/16/2022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4DED42-D8B8-351D-FB57-A8E34D1C5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10B6AB-1411-4067-ED17-76D5FEC72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991555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19FFC1-D15A-D71F-5A11-68D877812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en-VN" smtClean="0"/>
              <a:t>11/16/2022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1F9BC1-33AC-2DE7-6B44-481E0A506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4F4A82-6330-F3FB-0069-9952D55A9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239519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771" y="7949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38127" y="-32609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3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</a:rPr>
              <a:t> 1.2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4C1DDA-0946-24F2-64D7-20CB968EE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F7A1C8-C794-A87E-25A2-3EFFB27F96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36170C-42E3-0920-EE9E-FF0AF884D5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8A645C-042C-894C-ACF0-1C7414EEC7AE}" type="datetimeFigureOut">
              <a:rPr lang="en-VN" smtClean="0"/>
              <a:t>11/16/2022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4E1A41-80DE-88BF-888C-488404BB20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6F9652-87F8-4B0E-550C-C777BA53C9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8B59B1-8201-F94C-8F8F-F25921B0377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85281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0.png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3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5" Type="http://schemas.microsoft.com/office/2007/relationships/media" Target="../media/media4.mp3"/><Relationship Id="rId4" Type="http://schemas.openxmlformats.org/officeDocument/2006/relationships/audio" Target="../media/media3.mp3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7324" y="-75306"/>
            <a:ext cx="12229324" cy="693330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62918" y="2323650"/>
            <a:ext cx="51959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Unit 3: School</a:t>
            </a:r>
          </a:p>
          <a:p>
            <a:pPr algn="ctr"/>
            <a:r>
              <a:rPr lang="en-US" sz="4800" b="1" dirty="0">
                <a:solidFill>
                  <a:srgbClr val="00B050"/>
                </a:solidFill>
              </a:rPr>
              <a:t>Lesson 1.2</a:t>
            </a:r>
          </a:p>
          <a:p>
            <a:pPr algn="ctr"/>
            <a:r>
              <a:rPr lang="en-US" sz="4800" b="1" dirty="0">
                <a:solidFill>
                  <a:srgbClr val="0070C0"/>
                </a:solidFill>
              </a:rPr>
              <a:t>Page 39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D2-TRACK 6.mp3" descr="CD2-TRACK 6.mp3">
            <a:hlinkClick r:id="" action="ppaction://media"/>
            <a:extLst>
              <a:ext uri="{FF2B5EF4-FFF2-40B4-BE49-F238E27FC236}">
                <a16:creationId xmlns:a16="http://schemas.microsoft.com/office/drawing/2014/main" id="{383A33C7-F3A5-2296-4908-069D18392D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97070" y="410029"/>
            <a:ext cx="812800" cy="812800"/>
          </a:xfrm>
          <a:prstGeom prst="rect">
            <a:avLst/>
          </a:prstGeom>
        </p:spPr>
      </p:pic>
      <p:pic>
        <p:nvPicPr>
          <p:cNvPr id="4" name="Picture 3" descr="Logo&#10;&#10;Description automatically generated with low confidence">
            <a:extLst>
              <a:ext uri="{FF2B5EF4-FFF2-40B4-BE49-F238E27FC236}">
                <a16:creationId xmlns:a16="http://schemas.microsoft.com/office/drawing/2014/main" id="{E96050F9-92BB-F257-F75D-6E3C47BED0D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38" y="410029"/>
            <a:ext cx="5376771" cy="8697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9491234E-92CB-8D12-F476-2FADDD70566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568" y="1387930"/>
            <a:ext cx="4750302" cy="3363520"/>
          </a:xfrm>
          <a:prstGeom prst="rect">
            <a:avLst/>
          </a:prstGeom>
        </p:spPr>
      </p:pic>
      <p:pic>
        <p:nvPicPr>
          <p:cNvPr id="13" name="Picture 12" descr="A picture containing table&#10;&#10;Description automatically generated">
            <a:extLst>
              <a:ext uri="{FF2B5EF4-FFF2-40B4-BE49-F238E27FC236}">
                <a16:creationId xmlns:a16="http://schemas.microsoft.com/office/drawing/2014/main" id="{D5AC68C3-C070-B1E8-CFE4-B10F4651A35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602" y="4684428"/>
            <a:ext cx="5204183" cy="1720738"/>
          </a:xfrm>
          <a:prstGeom prst="rect">
            <a:avLst/>
          </a:prstGeom>
        </p:spPr>
      </p:pic>
      <p:pic>
        <p:nvPicPr>
          <p:cNvPr id="15" name="Picture 14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075FF269-37A9-C024-2C07-3B7640308A6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0409" y="1180793"/>
            <a:ext cx="6072020" cy="2007684"/>
          </a:xfrm>
          <a:prstGeom prst="rect">
            <a:avLst/>
          </a:prstGeom>
        </p:spPr>
      </p:pic>
      <p:pic>
        <p:nvPicPr>
          <p:cNvPr id="17" name="Picture 16" descr="Text&#10;&#10;Description automatically generated with medium confidence">
            <a:extLst>
              <a:ext uri="{FF2B5EF4-FFF2-40B4-BE49-F238E27FC236}">
                <a16:creationId xmlns:a16="http://schemas.microsoft.com/office/drawing/2014/main" id="{F6EEE2C9-FA8D-45C0-8AB4-77D6E66F737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3288" y="3161360"/>
            <a:ext cx="5586554" cy="3243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279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8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9491234E-92CB-8D12-F476-2FADDD70566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602" y="1250850"/>
            <a:ext cx="4750302" cy="3363520"/>
          </a:xfrm>
          <a:prstGeom prst="rect">
            <a:avLst/>
          </a:prstGeom>
        </p:spPr>
      </p:pic>
      <p:pic>
        <p:nvPicPr>
          <p:cNvPr id="13" name="Picture 12" descr="A picture containing table&#10;&#10;Description automatically generated">
            <a:extLst>
              <a:ext uri="{FF2B5EF4-FFF2-40B4-BE49-F238E27FC236}">
                <a16:creationId xmlns:a16="http://schemas.microsoft.com/office/drawing/2014/main" id="{D5AC68C3-C070-B1E8-CFE4-B10F4651A35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413" y="4614370"/>
            <a:ext cx="5204183" cy="1720738"/>
          </a:xfrm>
          <a:prstGeom prst="rect">
            <a:avLst/>
          </a:prstGeom>
        </p:spPr>
      </p:pic>
      <p:pic>
        <p:nvPicPr>
          <p:cNvPr id="15" name="Picture 14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075FF269-37A9-C024-2C07-3B7640308A6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0409" y="1180793"/>
            <a:ext cx="6072020" cy="2007684"/>
          </a:xfrm>
          <a:prstGeom prst="rect">
            <a:avLst/>
          </a:prstGeom>
        </p:spPr>
      </p:pic>
      <p:pic>
        <p:nvPicPr>
          <p:cNvPr id="17" name="Picture 16" descr="Text&#10;&#10;Description automatically generated with medium confidence">
            <a:extLst>
              <a:ext uri="{FF2B5EF4-FFF2-40B4-BE49-F238E27FC236}">
                <a16:creationId xmlns:a16="http://schemas.microsoft.com/office/drawing/2014/main" id="{F6EEE2C9-FA8D-45C0-8AB4-77D6E66F737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3288" y="3161360"/>
            <a:ext cx="5586554" cy="3243806"/>
          </a:xfrm>
          <a:prstGeom prst="rect">
            <a:avLst/>
          </a:prstGeom>
        </p:spPr>
      </p:pic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928C8C1E-5832-9459-BFE4-35BAF419563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1189"/>
            <a:ext cx="5511134" cy="8196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F7CA6B81-2D1B-6055-ED7F-D6E97B32E73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1179" y="342451"/>
            <a:ext cx="2349500" cy="1270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0AFC40C-4F2C-3817-3B05-3FDC1E98A95D}"/>
              </a:ext>
            </a:extLst>
          </p:cNvPr>
          <p:cNvSpPr txBox="1"/>
          <p:nvPr/>
        </p:nvSpPr>
        <p:spPr>
          <a:xfrm>
            <a:off x="7906452" y="3777522"/>
            <a:ext cx="21969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No, it isn’t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091D926-DC4D-42F1-77A7-36A872409ACE}"/>
              </a:ext>
            </a:extLst>
          </p:cNvPr>
          <p:cNvSpPr txBox="1"/>
          <p:nvPr/>
        </p:nvSpPr>
        <p:spPr>
          <a:xfrm>
            <a:off x="7612707" y="2094518"/>
            <a:ext cx="22872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Yes, they are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81BE0C-A234-E426-62AC-96C9EE79429F}"/>
              </a:ext>
            </a:extLst>
          </p:cNvPr>
          <p:cNvSpPr txBox="1"/>
          <p:nvPr/>
        </p:nvSpPr>
        <p:spPr>
          <a:xfrm>
            <a:off x="3814676" y="4614370"/>
            <a:ext cx="10823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ruler</a:t>
            </a:r>
          </a:p>
        </p:txBody>
      </p:sp>
    </p:spTree>
    <p:extLst>
      <p:ext uri="{BB962C8B-B14F-4D97-AF65-F5344CB8AC3E}">
        <p14:creationId xmlns:p14="http://schemas.microsoft.com/office/powerpoint/2010/main" val="4264368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17236" y="-40756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92068" y="1818408"/>
            <a:ext cx="4345781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Phonics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dirty="0">
                <a:solidFill>
                  <a:srgbClr val="0070C0"/>
                </a:solidFill>
              </a:rPr>
              <a:t>/</a:t>
            </a:r>
            <a:r>
              <a:rPr lang="en-US" sz="3600" dirty="0" err="1">
                <a:solidFill>
                  <a:srgbClr val="FF0000"/>
                </a:solidFill>
              </a:rPr>
              <a:t>eɪ</a:t>
            </a:r>
            <a:r>
              <a:rPr lang="en-US" sz="3600" dirty="0">
                <a:solidFill>
                  <a:srgbClr val="0070C0"/>
                </a:solidFill>
              </a:rPr>
              <a:t>/ and /</a:t>
            </a:r>
            <a:r>
              <a:rPr lang="en-US" sz="3600" dirty="0" err="1">
                <a:solidFill>
                  <a:srgbClr val="FF0000"/>
                </a:solidFill>
              </a:rPr>
              <a:t>ɪə</a:t>
            </a:r>
            <a:r>
              <a:rPr lang="en-US" sz="3600" dirty="0">
                <a:solidFill>
                  <a:srgbClr val="0070C0"/>
                </a:solidFill>
              </a:rPr>
              <a:t>/</a:t>
            </a:r>
            <a:endParaRPr lang="en-VN" sz="3600" dirty="0">
              <a:solidFill>
                <a:srgbClr val="0070C0"/>
              </a:solidFill>
            </a:endParaRPr>
          </a:p>
          <a:p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621311" y="1818408"/>
            <a:ext cx="6051285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 smtClean="0">
                <a:solidFill>
                  <a:srgbClr val="FF0000"/>
                </a:solidFill>
              </a:rPr>
              <a:t>Sentence </a:t>
            </a:r>
            <a:r>
              <a:rPr lang="en-US" sz="3600" i="1" dirty="0">
                <a:solidFill>
                  <a:srgbClr val="FF0000"/>
                </a:solidFill>
              </a:rPr>
              <a:t>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Is this your (</a:t>
            </a:r>
            <a:r>
              <a:rPr lang="en-US" sz="3600" i="1" dirty="0">
                <a:solidFill>
                  <a:srgbClr val="FF0000"/>
                </a:solidFill>
              </a:rPr>
              <a:t>eraser</a:t>
            </a:r>
            <a:r>
              <a:rPr lang="en-US" sz="3600" i="1" dirty="0">
                <a:solidFill>
                  <a:srgbClr val="0070C0"/>
                </a:solidFill>
              </a:rPr>
              <a:t>)? </a:t>
            </a:r>
            <a:endParaRPr lang="en-US" sz="6000" i="1" dirty="0">
              <a:solidFill>
                <a:srgbClr val="0070C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- Yes, it is./No, it isn't. </a:t>
            </a:r>
            <a:endParaRPr lang="en-US" sz="6000" i="1" dirty="0">
              <a:solidFill>
                <a:srgbClr val="0070C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Are these your (</a:t>
            </a:r>
            <a:r>
              <a:rPr lang="en-US" sz="3600" i="1" dirty="0">
                <a:solidFill>
                  <a:srgbClr val="FF0000"/>
                </a:solidFill>
              </a:rPr>
              <a:t>notebooks</a:t>
            </a:r>
            <a:r>
              <a:rPr lang="en-US" sz="3600" i="1" dirty="0">
                <a:solidFill>
                  <a:srgbClr val="0070C0"/>
                </a:solidFill>
              </a:rPr>
              <a:t>)? </a:t>
            </a:r>
            <a:endParaRPr lang="en-US" sz="6000" i="1" dirty="0">
              <a:solidFill>
                <a:srgbClr val="0070C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- Yes, they are./No, they aren't.</a:t>
            </a:r>
            <a:r>
              <a:rPr lang="en-US" sz="3600" i="1" dirty="0">
                <a:solidFill>
                  <a:srgbClr val="00B050"/>
                </a:solidFill>
              </a:rPr>
              <a:t> </a:t>
            </a:r>
            <a:endParaRPr lang="en-US" sz="6000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17236" y="-40756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1314451" y="1646758"/>
            <a:ext cx="10725150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Review by hearts </a:t>
            </a:r>
            <a:r>
              <a:rPr lang="en-US" sz="3600" i="1" dirty="0" smtClean="0">
                <a:solidFill>
                  <a:srgbClr val="0070C0"/>
                </a:solidFill>
              </a:rPr>
              <a:t>vocabulary, </a:t>
            </a:r>
            <a:r>
              <a:rPr lang="en-US" sz="3600" i="1" dirty="0">
                <a:solidFill>
                  <a:srgbClr val="0070C0"/>
                </a:solidFill>
              </a:rPr>
              <a:t>structures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on page 29 WB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on page 22.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40 SB</a:t>
            </a:r>
            <a:r>
              <a:rPr lang="en-US" sz="3600" i="1" dirty="0" smtClean="0">
                <a:solidFill>
                  <a:srgbClr val="0070C0"/>
                </a:solidFill>
              </a:rPr>
              <a:t>)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77624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</a:t>
            </a:r>
            <a:r>
              <a:rPr lang="en-US" sz="3600" dirty="0">
                <a:solidFill>
                  <a:srgbClr val="FF0000"/>
                </a:solidFill>
              </a:rPr>
              <a:t>pronounce the sounds /</a:t>
            </a:r>
            <a:r>
              <a:rPr lang="en-US" sz="3600" dirty="0" err="1">
                <a:solidFill>
                  <a:srgbClr val="00B050"/>
                </a:solidFill>
              </a:rPr>
              <a:t>eɪ</a:t>
            </a:r>
            <a:r>
              <a:rPr lang="en-US" sz="3600" dirty="0">
                <a:solidFill>
                  <a:srgbClr val="FF0000"/>
                </a:solidFill>
              </a:rPr>
              <a:t>/, /</a:t>
            </a:r>
            <a:r>
              <a:rPr lang="en-US" sz="3600" dirty="0" err="1">
                <a:solidFill>
                  <a:srgbClr val="00B050"/>
                </a:solidFill>
              </a:rPr>
              <a:t>ɪə</a:t>
            </a:r>
            <a:r>
              <a:rPr lang="en-US" sz="3600" dirty="0">
                <a:solidFill>
                  <a:srgbClr val="FF0000"/>
                </a:solidFill>
              </a:rPr>
              <a:t>/ and</a:t>
            </a:r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FF0000"/>
                </a:solidFill>
              </a:rPr>
              <a:t>ask and answer who owns different school supplies. </a:t>
            </a: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Phonics</a:t>
            </a:r>
            <a:r>
              <a:rPr lang="en-US" sz="3600" dirty="0">
                <a:solidFill>
                  <a:srgbClr val="0070C0"/>
                </a:solidFill>
              </a:rPr>
              <a:t>: 	  </a:t>
            </a:r>
            <a:r>
              <a:rPr lang="en-US" sz="3600" dirty="0">
                <a:solidFill>
                  <a:srgbClr val="00B050"/>
                </a:solidFill>
              </a:rPr>
              <a:t>/</a:t>
            </a:r>
            <a:r>
              <a:rPr lang="en-US" sz="3600" dirty="0" err="1">
                <a:solidFill>
                  <a:srgbClr val="FF0000"/>
                </a:solidFill>
              </a:rPr>
              <a:t>eɪ</a:t>
            </a:r>
            <a:r>
              <a:rPr lang="en-US" sz="3600" dirty="0">
                <a:solidFill>
                  <a:srgbClr val="00B050"/>
                </a:solidFill>
              </a:rPr>
              <a:t>/ and /</a:t>
            </a:r>
            <a:r>
              <a:rPr lang="en-US" sz="3600" dirty="0" err="1">
                <a:solidFill>
                  <a:srgbClr val="FF0000"/>
                </a:solidFill>
              </a:rPr>
              <a:t>ɪə</a:t>
            </a:r>
            <a:r>
              <a:rPr lang="en-US" sz="3600" dirty="0">
                <a:solidFill>
                  <a:srgbClr val="00B050"/>
                </a:solidFill>
              </a:rPr>
              <a:t>/ 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B050"/>
                </a:solidFill>
              </a:rPr>
              <a:t>Is this your (</a:t>
            </a:r>
            <a:r>
              <a:rPr lang="en-US" sz="3600" i="1" dirty="0">
                <a:solidFill>
                  <a:srgbClr val="FF0000"/>
                </a:solidFill>
              </a:rPr>
              <a:t>eraser</a:t>
            </a:r>
            <a:r>
              <a:rPr lang="en-US" sz="3600" i="1" dirty="0">
                <a:solidFill>
                  <a:srgbClr val="00B050"/>
                </a:solidFill>
              </a:rPr>
              <a:t>)? </a:t>
            </a:r>
            <a:endParaRPr lang="en-US" sz="6000" i="1" dirty="0">
              <a:solidFill>
                <a:srgbClr val="00B050"/>
              </a:solidFill>
            </a:endParaRPr>
          </a:p>
          <a:p>
            <a:r>
              <a:rPr lang="en-US" sz="3600" i="1" dirty="0">
                <a:solidFill>
                  <a:srgbClr val="00B050"/>
                </a:solidFill>
              </a:rPr>
              <a:t>		 - Yes, it is./No, it isn't. </a:t>
            </a:r>
            <a:endParaRPr lang="en-US" sz="6000" i="1" dirty="0">
              <a:solidFill>
                <a:srgbClr val="00B050"/>
              </a:solidFill>
            </a:endParaRPr>
          </a:p>
          <a:p>
            <a:r>
              <a:rPr lang="en-US" sz="3600" i="1" dirty="0">
                <a:solidFill>
                  <a:srgbClr val="00B050"/>
                </a:solidFill>
              </a:rPr>
              <a:t>		 Are these your (</a:t>
            </a:r>
            <a:r>
              <a:rPr lang="en-US" sz="3600" i="1" dirty="0">
                <a:solidFill>
                  <a:srgbClr val="FF0000"/>
                </a:solidFill>
              </a:rPr>
              <a:t>notebooks</a:t>
            </a:r>
            <a:r>
              <a:rPr lang="en-US" sz="3600" i="1" dirty="0">
                <a:solidFill>
                  <a:srgbClr val="00B050"/>
                </a:solidFill>
              </a:rPr>
              <a:t>)? </a:t>
            </a:r>
            <a:endParaRPr lang="en-US" sz="6000" i="1" dirty="0">
              <a:solidFill>
                <a:srgbClr val="00B050"/>
              </a:solidFill>
            </a:endParaRPr>
          </a:p>
          <a:p>
            <a:r>
              <a:rPr lang="en-US" sz="3600" i="1" dirty="0">
                <a:solidFill>
                  <a:srgbClr val="00B050"/>
                </a:solidFill>
              </a:rPr>
              <a:t>		 - Yes, they are./No, they aren't. </a:t>
            </a:r>
            <a:endParaRPr lang="en-US" sz="6000" i="1" dirty="0">
              <a:solidFill>
                <a:srgbClr val="00B050"/>
              </a:solidFill>
            </a:endParaRP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ant.mp4" descr="chant.mp4">
            <a:hlinkClick r:id="" action="ppaction://media"/>
            <a:extLst>
              <a:ext uri="{FF2B5EF4-FFF2-40B4-BE49-F238E27FC236}">
                <a16:creationId xmlns:a16="http://schemas.microsoft.com/office/drawing/2014/main" id="{7519471D-4BC9-DA4E-C0DD-C824DF67E6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677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7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1064252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994" y="0"/>
            <a:ext cx="10506272" cy="686798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183361" y="658379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Phonics</a:t>
            </a:r>
          </a:p>
          <a:p>
            <a:pPr algn="ctr"/>
            <a:endParaRPr lang="en-US" sz="4000" i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F5DAD3-34B7-E608-4C51-592292A00A8C}"/>
              </a:ext>
            </a:extLst>
          </p:cNvPr>
          <p:cNvSpPr txBox="1"/>
          <p:nvPr/>
        </p:nvSpPr>
        <p:spPr>
          <a:xfrm>
            <a:off x="2757771" y="3718437"/>
            <a:ext cx="450552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</a:rPr>
              <a:t>/</a:t>
            </a:r>
            <a:r>
              <a:rPr lang="en-US" sz="6600" dirty="0" err="1">
                <a:solidFill>
                  <a:srgbClr val="FF0000"/>
                </a:solidFill>
              </a:rPr>
              <a:t>eɪ</a:t>
            </a:r>
            <a:r>
              <a:rPr lang="en-US" sz="6600" dirty="0">
                <a:solidFill>
                  <a:schemeClr val="bg1"/>
                </a:solidFill>
              </a:rPr>
              <a:t>/ and /</a:t>
            </a:r>
            <a:r>
              <a:rPr lang="en-US" sz="6600" dirty="0" err="1">
                <a:solidFill>
                  <a:srgbClr val="FF0000"/>
                </a:solidFill>
              </a:rPr>
              <a:t>ɪə</a:t>
            </a:r>
            <a:r>
              <a:rPr lang="en-US" sz="6600" dirty="0">
                <a:solidFill>
                  <a:schemeClr val="bg1"/>
                </a:solidFill>
              </a:rPr>
              <a:t>/</a:t>
            </a:r>
            <a:endParaRPr lang="en-VN" sz="6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263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here.mp3" descr="here.mp3">
            <a:hlinkClick r:id="" action="ppaction://media"/>
            <a:extLst>
              <a:ext uri="{FF2B5EF4-FFF2-40B4-BE49-F238E27FC236}">
                <a16:creationId xmlns:a16="http://schemas.microsoft.com/office/drawing/2014/main" id="{DD4C726E-DA60-EEDB-5242-0EABC967BC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821283" y="2764361"/>
            <a:ext cx="812800" cy="812800"/>
          </a:xfrm>
          <a:prstGeom prst="rect">
            <a:avLst/>
          </a:prstGeom>
        </p:spPr>
      </p:pic>
      <p:pic>
        <p:nvPicPr>
          <p:cNvPr id="14" name="eraser.mp3" descr="eraser.mp3">
            <a:hlinkClick r:id="" action="ppaction://media"/>
            <a:extLst>
              <a:ext uri="{FF2B5EF4-FFF2-40B4-BE49-F238E27FC236}">
                <a16:creationId xmlns:a16="http://schemas.microsoft.com/office/drawing/2014/main" id="{CBEB94CA-6208-955C-350F-92288539FAF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036831" y="2798048"/>
            <a:ext cx="812800" cy="812800"/>
          </a:xfrm>
          <a:prstGeom prst="rect">
            <a:avLst/>
          </a:prstGeom>
        </p:spPr>
      </p:pic>
      <p:pic>
        <p:nvPicPr>
          <p:cNvPr id="19" name="CD2-TRACK 3.mp3" descr="CD2-TRACK 3.mp3">
            <a:hlinkClick r:id="" action="ppaction://media"/>
            <a:extLst>
              <a:ext uri="{FF2B5EF4-FFF2-40B4-BE49-F238E27FC236}">
                <a16:creationId xmlns:a16="http://schemas.microsoft.com/office/drawing/2014/main" id="{0F1B012B-7741-7C4A-34A9-C5A2572964C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25495" y="929980"/>
            <a:ext cx="812800" cy="812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857C0C2-A434-C801-26E9-A4AD66C013DF}"/>
              </a:ext>
            </a:extLst>
          </p:cNvPr>
          <p:cNvSpPr txBox="1"/>
          <p:nvPr/>
        </p:nvSpPr>
        <p:spPr>
          <a:xfrm>
            <a:off x="7578817" y="2774033"/>
            <a:ext cx="1630955" cy="76944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70C0"/>
                </a:solidFill>
              </a:rPr>
              <a:t>here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17B1C4-D1DA-EE50-BFD6-7426532FA032}"/>
              </a:ext>
            </a:extLst>
          </p:cNvPr>
          <p:cNvSpPr txBox="1"/>
          <p:nvPr/>
        </p:nvSpPr>
        <p:spPr>
          <a:xfrm>
            <a:off x="2464807" y="2856791"/>
            <a:ext cx="1630955" cy="76944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70C0"/>
                </a:solidFill>
              </a:rPr>
              <a:t>eraser 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E1A40A-FC4A-0509-88BE-284E8AEF75A9}"/>
              </a:ext>
            </a:extLst>
          </p:cNvPr>
          <p:cNvCxnSpPr>
            <a:cxnSpLocks/>
          </p:cNvCxnSpPr>
          <p:nvPr/>
        </p:nvCxnSpPr>
        <p:spPr>
          <a:xfrm>
            <a:off x="3036831" y="3532740"/>
            <a:ext cx="243453" cy="0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D9175872-3B06-741F-3411-1FAB1F748B96}"/>
              </a:ext>
            </a:extLst>
          </p:cNvPr>
          <p:cNvSpPr txBox="1"/>
          <p:nvPr/>
        </p:nvSpPr>
        <p:spPr>
          <a:xfrm>
            <a:off x="2617986" y="3655850"/>
            <a:ext cx="9108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/</a:t>
            </a:r>
            <a:r>
              <a:rPr lang="en-US" sz="3600" dirty="0" err="1">
                <a:solidFill>
                  <a:srgbClr val="FF0000"/>
                </a:solidFill>
              </a:rPr>
              <a:t>eɪ</a:t>
            </a:r>
            <a:r>
              <a:rPr lang="en-US" sz="3600" i="1" dirty="0">
                <a:solidFill>
                  <a:srgbClr val="0070C0"/>
                </a:solidFill>
              </a:rPr>
              <a:t>/</a:t>
            </a:r>
            <a:endParaRPr lang="en-VN" sz="3600" dirty="0">
              <a:solidFill>
                <a:srgbClr val="0070C0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AC3C234-F11D-0D42-4C62-8BBA46B9DB8E}"/>
              </a:ext>
            </a:extLst>
          </p:cNvPr>
          <p:cNvCxnSpPr>
            <a:cxnSpLocks/>
          </p:cNvCxnSpPr>
          <p:nvPr/>
        </p:nvCxnSpPr>
        <p:spPr>
          <a:xfrm>
            <a:off x="8210802" y="3429000"/>
            <a:ext cx="243453" cy="0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52250BA-7235-3647-E205-C255EEA4FE36}"/>
              </a:ext>
            </a:extLst>
          </p:cNvPr>
          <p:cNvSpPr txBox="1"/>
          <p:nvPr/>
        </p:nvSpPr>
        <p:spPr>
          <a:xfrm>
            <a:off x="7857096" y="3626232"/>
            <a:ext cx="9108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/</a:t>
            </a:r>
            <a:r>
              <a:rPr lang="en-US" sz="3600" dirty="0" err="1">
                <a:solidFill>
                  <a:srgbClr val="FF0000"/>
                </a:solidFill>
              </a:rPr>
              <a:t>ɪə</a:t>
            </a:r>
            <a:r>
              <a:rPr lang="en-US" sz="3600" i="1" dirty="0">
                <a:solidFill>
                  <a:srgbClr val="0070C0"/>
                </a:solidFill>
              </a:rPr>
              <a:t>/</a:t>
            </a:r>
            <a:endParaRPr lang="en-VN" sz="3600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96000" y="1043443"/>
            <a:ext cx="3511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Click on the icon to hear the sound</a:t>
            </a:r>
          </a:p>
        </p:txBody>
      </p:sp>
      <p:pic>
        <p:nvPicPr>
          <p:cNvPr id="13" name="Picture 12" descr="Text&#10;&#10;Description automatically generated with medium confidence">
            <a:extLst>
              <a:ext uri="{FF2B5EF4-FFF2-40B4-BE49-F238E27FC236}">
                <a16:creationId xmlns:a16="http://schemas.microsoft.com/office/drawing/2014/main" id="{1E60559B-CE13-07B3-5BF5-DAB6659D18D5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" y="504209"/>
            <a:ext cx="6045200" cy="14478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90FEAB6-2D7C-CE1E-C749-062A007B5ED9}"/>
              </a:ext>
            </a:extLst>
          </p:cNvPr>
          <p:cNvSpPr txBox="1"/>
          <p:nvPr/>
        </p:nvSpPr>
        <p:spPr>
          <a:xfrm>
            <a:off x="7237751" y="1529734"/>
            <a:ext cx="4034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Click on each word to hear the sound</a:t>
            </a:r>
          </a:p>
        </p:txBody>
      </p:sp>
    </p:spTree>
    <p:extLst>
      <p:ext uri="{BB962C8B-B14F-4D97-AF65-F5344CB8AC3E}">
        <p14:creationId xmlns:p14="http://schemas.microsoft.com/office/powerpoint/2010/main" val="374581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3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2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06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5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F3411BF-BD1C-80CA-2C3F-9989DD6836C4}"/>
              </a:ext>
            </a:extLst>
          </p:cNvPr>
          <p:cNvSpPr/>
          <p:nvPr/>
        </p:nvSpPr>
        <p:spPr>
          <a:xfrm>
            <a:off x="2999743" y="2679301"/>
            <a:ext cx="3746946" cy="66247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 and point</a:t>
            </a:r>
            <a:endParaRPr lang="en-US" b="1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0C5F24D-088B-34E5-31FB-A522593425A3}"/>
              </a:ext>
            </a:extLst>
          </p:cNvPr>
          <p:cNvSpPr/>
          <p:nvPr/>
        </p:nvSpPr>
        <p:spPr>
          <a:xfrm>
            <a:off x="4385005" y="3893483"/>
            <a:ext cx="3892097" cy="662474"/>
          </a:xfrm>
          <a:prstGeom prst="roundRect">
            <a:avLst/>
          </a:prstGeom>
          <a:solidFill>
            <a:srgbClr val="E6971E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 and clap</a:t>
            </a:r>
            <a:endParaRPr lang="en-US" b="1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211B9E5-4A8D-E238-76E5-409EDAD8777D}"/>
              </a:ext>
            </a:extLst>
          </p:cNvPr>
          <p:cNvSpPr/>
          <p:nvPr/>
        </p:nvSpPr>
        <p:spPr>
          <a:xfrm>
            <a:off x="5677436" y="5107666"/>
            <a:ext cx="3892097" cy="662474"/>
          </a:xfrm>
          <a:prstGeom prst="roundRect">
            <a:avLst/>
          </a:prstGeom>
          <a:solidFill>
            <a:srgbClr val="FF9B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 and chant</a:t>
            </a:r>
            <a:endParaRPr lang="en-US" b="1" dirty="0"/>
          </a:p>
        </p:txBody>
      </p:sp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8548DCB3-388D-3B75-CCE7-245DF8295D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3229" y="354776"/>
            <a:ext cx="6841338" cy="232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345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D2-TRACK 5.mp3" descr="CD2-TRACK 5.mp3">
            <a:hlinkClick r:id="" action="ppaction://media"/>
            <a:extLst>
              <a:ext uri="{FF2B5EF4-FFF2-40B4-BE49-F238E27FC236}">
                <a16:creationId xmlns:a16="http://schemas.microsoft.com/office/drawing/2014/main" id="{7EFED1E5-DCA3-224B-6A90-6FCF2B60A3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71616" y="961431"/>
            <a:ext cx="812800" cy="812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21BC6A-DBE3-9161-714C-04E8D492C263}"/>
              </a:ext>
            </a:extLst>
          </p:cNvPr>
          <p:cNvSpPr txBox="1"/>
          <p:nvPr/>
        </p:nvSpPr>
        <p:spPr>
          <a:xfrm>
            <a:off x="246618" y="2825841"/>
            <a:ext cx="476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/>
              <a:t>1</a:t>
            </a:r>
            <a:r>
              <a:rPr lang="en-VN" dirty="0"/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879DF6-F162-E37E-1141-86395BF283CB}"/>
              </a:ext>
            </a:extLst>
          </p:cNvPr>
          <p:cNvSpPr txBox="1"/>
          <p:nvPr/>
        </p:nvSpPr>
        <p:spPr>
          <a:xfrm>
            <a:off x="6096000" y="724262"/>
            <a:ext cx="476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/>
              <a:t>2</a:t>
            </a:r>
            <a:r>
              <a:rPr lang="en-VN" dirty="0"/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364AF2-AE90-AE03-CAAF-262726D5F38E}"/>
              </a:ext>
            </a:extLst>
          </p:cNvPr>
          <p:cNvSpPr txBox="1"/>
          <p:nvPr/>
        </p:nvSpPr>
        <p:spPr>
          <a:xfrm>
            <a:off x="6096000" y="2664203"/>
            <a:ext cx="476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/>
              <a:t>3</a:t>
            </a:r>
            <a:r>
              <a:rPr lang="en-VN" dirty="0"/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45EF33-A685-17F5-B140-BFFBFEF1000E}"/>
              </a:ext>
            </a:extLst>
          </p:cNvPr>
          <p:cNvSpPr txBox="1"/>
          <p:nvPr/>
        </p:nvSpPr>
        <p:spPr>
          <a:xfrm>
            <a:off x="6096000" y="4869200"/>
            <a:ext cx="476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/>
              <a:t>4</a:t>
            </a:r>
            <a:r>
              <a:rPr lang="en-VN" dirty="0"/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D88FD1-D15B-D1C5-23CF-0EE236E3022D}"/>
              </a:ext>
            </a:extLst>
          </p:cNvPr>
          <p:cNvSpPr txBox="1"/>
          <p:nvPr/>
        </p:nvSpPr>
        <p:spPr>
          <a:xfrm flipH="1">
            <a:off x="18472" y="338922"/>
            <a:ext cx="2053769" cy="40011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While-Listening</a:t>
            </a:r>
          </a:p>
        </p:txBody>
      </p:sp>
      <p:pic>
        <p:nvPicPr>
          <p:cNvPr id="12" name="Picture 11" descr="A picture containing text, toy, vector graphics&#10;&#10;Description automatically generated">
            <a:extLst>
              <a:ext uri="{FF2B5EF4-FFF2-40B4-BE49-F238E27FC236}">
                <a16:creationId xmlns:a16="http://schemas.microsoft.com/office/drawing/2014/main" id="{DC7B8AE2-6EC9-9E34-49FA-D47AD7ACA92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739" y="2892440"/>
            <a:ext cx="4708430" cy="2736463"/>
          </a:xfrm>
          <a:prstGeom prst="rect">
            <a:avLst/>
          </a:prstGeom>
        </p:spPr>
      </p:pic>
      <p:pic>
        <p:nvPicPr>
          <p:cNvPr id="13" name="Picture 1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45F2EC79-607F-7248-49BC-951F88AEF46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7992" y="400106"/>
            <a:ext cx="4034773" cy="4053141"/>
          </a:xfrm>
          <a:prstGeom prst="rect">
            <a:avLst/>
          </a:prstGeom>
        </p:spPr>
      </p:pic>
      <p:pic>
        <p:nvPicPr>
          <p:cNvPr id="14" name="Picture 13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E1048251-3655-D0FC-0CF9-437D0094F40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0224" y="4193797"/>
            <a:ext cx="4032541" cy="2264097"/>
          </a:xfrm>
          <a:prstGeom prst="rect">
            <a:avLst/>
          </a:prstGeom>
        </p:spPr>
      </p:pic>
      <p:pic>
        <p:nvPicPr>
          <p:cNvPr id="15" name="Picture 14" descr="Text&#10;&#10;Description automatically generated with low confidence">
            <a:extLst>
              <a:ext uri="{FF2B5EF4-FFF2-40B4-BE49-F238E27FC236}">
                <a16:creationId xmlns:a16="http://schemas.microsoft.com/office/drawing/2014/main" id="{17AFC8CA-AB7B-713E-8FB5-DCDD60FEBF95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407" y="821842"/>
            <a:ext cx="4879805" cy="9149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02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92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6907</TotalTime>
  <Words>212</Words>
  <Application>Microsoft Office PowerPoint</Application>
  <PresentationFormat>Widescreen</PresentationFormat>
  <Paragraphs>52</Paragraphs>
  <Slides>15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166</cp:revision>
  <dcterms:created xsi:type="dcterms:W3CDTF">2020-12-08T03:17:05Z</dcterms:created>
  <dcterms:modified xsi:type="dcterms:W3CDTF">2022-11-16T02:34:21Z</dcterms:modified>
</cp:coreProperties>
</file>