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 id="2147483759" r:id="rId3"/>
  </p:sldMasterIdLst>
  <p:notesMasterIdLst>
    <p:notesMasterId r:id="rId35"/>
  </p:notesMasterIdLst>
  <p:sldIdLst>
    <p:sldId id="394" r:id="rId4"/>
    <p:sldId id="393" r:id="rId5"/>
    <p:sldId id="366" r:id="rId6"/>
    <p:sldId id="370" r:id="rId7"/>
    <p:sldId id="369" r:id="rId8"/>
    <p:sldId id="367" r:id="rId9"/>
    <p:sldId id="365" r:id="rId10"/>
    <p:sldId id="372" r:id="rId11"/>
    <p:sldId id="374" r:id="rId12"/>
    <p:sldId id="269" r:id="rId13"/>
    <p:sldId id="378" r:id="rId14"/>
    <p:sldId id="270" r:id="rId15"/>
    <p:sldId id="375" r:id="rId16"/>
    <p:sldId id="385" r:id="rId17"/>
    <p:sldId id="376" r:id="rId18"/>
    <p:sldId id="386" r:id="rId19"/>
    <p:sldId id="387" r:id="rId20"/>
    <p:sldId id="388" r:id="rId21"/>
    <p:sldId id="389" r:id="rId22"/>
    <p:sldId id="373" r:id="rId23"/>
    <p:sldId id="377" r:id="rId24"/>
    <p:sldId id="379" r:id="rId25"/>
    <p:sldId id="380" r:id="rId26"/>
    <p:sldId id="381" r:id="rId27"/>
    <p:sldId id="391" r:id="rId28"/>
    <p:sldId id="392" r:id="rId29"/>
    <p:sldId id="390" r:id="rId30"/>
    <p:sldId id="382" r:id="rId31"/>
    <p:sldId id="384" r:id="rId32"/>
    <p:sldId id="356" r:id="rId33"/>
    <p:sldId id="364" r:id="rId34"/>
  </p:sldIdLst>
  <p:sldSz cx="12192000" cy="6858000"/>
  <p:notesSz cx="6858000" cy="9144000"/>
  <p:embeddedFontLst>
    <p:embeddedFont>
      <p:font typeface="Calibri Light" panose="020F0302020204030204" pitchFamily="34" charset="0"/>
      <p:regular r:id="rId36"/>
      <p:italic r:id="rId37"/>
    </p:embeddedFont>
    <p:embeddedFont>
      <p:font typeface="Helvetica" panose="020B0604020202020204" pitchFamily="34" charset="0"/>
      <p:regular r:id="rId38"/>
      <p:bold r:id="rId39"/>
      <p:italic r:id="rId40"/>
      <p:boldItalic r:id="rId41"/>
    </p:embeddedFont>
    <p:embeddedFont>
      <p:font typeface="等线" panose="020B0604020202020204" charset="-122"/>
      <p:regular r:id="rId42"/>
      <p:bold r:id="rId43"/>
    </p:embeddedFont>
    <p:embeddedFont>
      <p:font typeface="SimSun" panose="02010600030101010101" pitchFamily="2" charset="-122"/>
      <p:regular r:id="rId44"/>
    </p:embeddedFont>
    <p:embeddedFont>
      <p:font typeface="Calibri" panose="020F0502020204030204" pitchFamily="34" charset="0"/>
      <p:regular r:id="rId45"/>
      <p:bold r:id="rId46"/>
      <p:italic r:id="rId47"/>
      <p:boldItalic r:id="rId48"/>
    </p:embeddedFont>
    <p:embeddedFont>
      <p:font typeface="Algerian" panose="04020705040A02060702" pitchFamily="82" charset="0"/>
      <p:regular r:id="rId49"/>
    </p:embeddedFont>
    <p:embeddedFont>
      <p:font typeface="SimSun" panose="02010600030101010101" pitchFamily="2" charset="-122"/>
      <p:regular r:id="rId44"/>
    </p:embeddedFont>
  </p:embeddedFontLst>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9B38"/>
    <a:srgbClr val="51997F"/>
    <a:srgbClr val="86BFAA"/>
    <a:srgbClr val="244E9C"/>
    <a:srgbClr val="303434"/>
    <a:srgbClr val="91411D"/>
    <a:srgbClr val="8A3C1C"/>
    <a:srgbClr val="F15275"/>
    <a:srgbClr val="A1403A"/>
    <a:srgbClr val="783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7" autoAdjust="0"/>
    <p:restoredTop sz="94660"/>
  </p:normalViewPr>
  <p:slideViewPr>
    <p:cSldViewPr snapToGrid="0">
      <p:cViewPr varScale="1">
        <p:scale>
          <a:sx n="76" d="100"/>
          <a:sy n="76" d="100"/>
        </p:scale>
        <p:origin x="504" y="60"/>
      </p:cViewPr>
      <p:guideLst>
        <p:guide orient="horz" pos="2160"/>
        <p:guide pos="3840"/>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ea typeface="SimSun" panose="02010600030101010101" pitchFamily="2" charset="-122"/>
              </a:rPr>
              <a:pPr fontAlgn="base">
                <a:spcBef>
                  <a:spcPct val="0"/>
                </a:spcBef>
                <a:spcAft>
                  <a:spcPct val="0"/>
                </a:spcAft>
                <a:defRPr/>
              </a:pPr>
              <a:t>1</a:t>
            </a:fld>
            <a:endParaRPr lang="zh-CN" altLang="en-US" dirty="0">
              <a:solidFill>
                <a:srgbClr val="000000"/>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16171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021061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968338"/>
      </p:ext>
    </p:extLst>
  </p:cSld>
  <p:clrMapOvr>
    <a:masterClrMapping/>
  </p:clrMapOvr>
  <p:transition advClick="0" advTm="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3880392390"/>
      </p:ext>
    </p:extLst>
  </p:cSld>
  <p:clrMapOvr>
    <a:masterClrMapping/>
  </p:clrMapOvr>
  <p:transition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265887525"/>
      </p:ext>
    </p:extLst>
  </p:cSld>
  <p:clrMapOvr>
    <a:masterClrMapping/>
  </p:clrMapOvr>
  <p:transition advClick="0" advTm="0">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9269211"/>
      </p:ext>
    </p:extLst>
  </p:cSld>
  <p:clrMapOvr>
    <a:masterClrMapping/>
  </p:clrMapOvr>
  <p:transition advClick="0" advTm="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420777"/>
      </p:ext>
    </p:extLst>
  </p:cSld>
  <p:clrMapOvr>
    <a:masterClrMapping/>
  </p:clrMapOvr>
  <p:transition advClick="0" advTm="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57136959"/>
      </p:ext>
    </p:extLst>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16285744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764465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984855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3679488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04877255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470083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37869973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42124044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5938932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atin typeface="仓耳玄三M W05" panose="02020400000000000000" pitchFamily="18" charset="-122"/>
              </a:defRPr>
            </a:lvl1pPr>
          </a:lstStyle>
          <a:p>
            <a:endParaRPr dirty="0"/>
          </a:p>
        </p:txBody>
      </p:sp>
      <p:sp>
        <p:nvSpPr>
          <p:cNvPr id="150" name="Shape 150"/>
          <p:cNvSpPr>
            <a:spLocks noGrp="1"/>
          </p:cNvSpPr>
          <p:nvPr>
            <p:ph type="sldNum" sz="quarter" idx="2"/>
          </p:nvPr>
        </p:nvSpPr>
        <p:spPr>
          <a:xfrm>
            <a:off x="11120540" y="3317081"/>
            <a:ext cx="219051" cy="223838"/>
          </a:xfrm>
          <a:prstGeom prst="rect">
            <a:avLst/>
          </a:prstGeom>
        </p:spPr>
        <p:txBody>
          <a:bodyPr/>
          <a:lstStyle>
            <a:lvl1pPr>
              <a:defRPr>
                <a:latin typeface="仓耳玄三M W05" panose="02020400000000000000" pitchFamily="18" charset="-122"/>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881569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9969627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4160069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025741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232708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622845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9464638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2318877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9870803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095660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136451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lients about us (1)">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650941" y="2439879"/>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1"/>
          </p:nvPr>
        </p:nvSpPr>
        <p:spPr>
          <a:xfrm>
            <a:off x="5302249" y="2439878"/>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2"/>
          </p:nvPr>
        </p:nvSpPr>
        <p:spPr>
          <a:xfrm>
            <a:off x="8953557" y="2439878"/>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8" name="Shape 138"/>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42" name="Shape 14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95327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514207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9234872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047192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280151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573783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353935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914114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4258102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2865012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1168424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710256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356612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2566241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7467347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3833961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108038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6633382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640715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4004555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920888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497421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61396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772721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43346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63112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287144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831178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8289599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9129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6034456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4912135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415770577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1780396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559086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9108171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315973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46998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61936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6390227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5871584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142035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582384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7707195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52060989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ortfolio (6)">
    <p:spTree>
      <p:nvGrpSpPr>
        <p:cNvPr id="1" name=""/>
        <p:cNvGrpSpPr/>
        <p:nvPr/>
      </p:nvGrpSpPr>
      <p:grpSpPr>
        <a:xfrm>
          <a:off x="0" y="0"/>
          <a:ext cx="0" cy="0"/>
          <a:chOff x="0" y="0"/>
          <a:chExt cx="0" cy="0"/>
        </a:xfrm>
      </p:grpSpPr>
      <p:sp>
        <p:nvSpPr>
          <p:cNvPr id="868" name="Shape 868"/>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9" name="Shape 869"/>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70" name="Shape 870"/>
          <p:cNvSpPr>
            <a:spLocks noGrp="1"/>
          </p:cNvSpPr>
          <p:nvPr>
            <p:ph type="pic" sz="quarter" idx="13"/>
          </p:nvPr>
        </p:nvSpPr>
        <p:spPr>
          <a:xfrm>
            <a:off x="6858542" y="2286000"/>
            <a:ext cx="2667001" cy="2286000"/>
          </a:xfrm>
          <a:prstGeom prst="rect">
            <a:avLst/>
          </a:prstGeom>
        </p:spPr>
        <p:txBody>
          <a:bodyPr lIns="91439" tIns="45719" rIns="91439" bIns="45719" anchor="t">
            <a:noAutofit/>
          </a:bodyPr>
          <a:lstStyle>
            <a:lvl1pPr>
              <a:defRPr/>
            </a:lvl1pPr>
          </a:lstStyle>
          <a:p>
            <a:endParaRPr dirty="0"/>
          </a:p>
        </p:txBody>
      </p:sp>
      <p:sp>
        <p:nvSpPr>
          <p:cNvPr id="871" name="Shape 871"/>
          <p:cNvSpPr>
            <a:spLocks noGrp="1"/>
          </p:cNvSpPr>
          <p:nvPr>
            <p:ph type="pic" sz="quarter" idx="14"/>
          </p:nvPr>
        </p:nvSpPr>
        <p:spPr>
          <a:xfrm>
            <a:off x="9527113" y="394"/>
            <a:ext cx="2667001" cy="2286001"/>
          </a:xfrm>
          <a:prstGeom prst="rect">
            <a:avLst/>
          </a:prstGeom>
        </p:spPr>
        <p:txBody>
          <a:bodyPr lIns="91439" tIns="45719" rIns="91439" bIns="45719" anchor="t">
            <a:noAutofit/>
          </a:bodyPr>
          <a:lstStyle>
            <a:lvl1pPr>
              <a:defRPr/>
            </a:lvl1pPr>
          </a:lstStyle>
          <a:p>
            <a:endParaRPr dirty="0"/>
          </a:p>
        </p:txBody>
      </p:sp>
      <p:sp>
        <p:nvSpPr>
          <p:cNvPr id="872" name="Shape 872"/>
          <p:cNvSpPr>
            <a:spLocks noGrp="1"/>
          </p:cNvSpPr>
          <p:nvPr>
            <p:ph type="pic" sz="quarter" idx="15"/>
          </p:nvPr>
        </p:nvSpPr>
        <p:spPr>
          <a:xfrm>
            <a:off x="9527114" y="4569804"/>
            <a:ext cx="2667001" cy="2286001"/>
          </a:xfrm>
          <a:prstGeom prst="rect">
            <a:avLst/>
          </a:prstGeom>
        </p:spPr>
        <p:txBody>
          <a:bodyPr lIns="91439" tIns="45719" rIns="91439" bIns="45719" anchor="t">
            <a:noAutofit/>
          </a:bodyPr>
          <a:lstStyle>
            <a:lvl1pPr>
              <a:defRPr/>
            </a:lvl1pPr>
          </a:lstStyle>
          <a:p>
            <a:endParaRPr dirty="0"/>
          </a:p>
        </p:txBody>
      </p:sp>
      <p:sp>
        <p:nvSpPr>
          <p:cNvPr id="873" name="Shape 87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3983347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595897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845896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283355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3)">
    <p:spTree>
      <p:nvGrpSpPr>
        <p:cNvPr id="1" name=""/>
        <p:cNvGrpSpPr/>
        <p:nvPr/>
      </p:nvGrpSpPr>
      <p:grpSpPr>
        <a:xfrm>
          <a:off x="0" y="0"/>
          <a:ext cx="0" cy="0"/>
          <a:chOff x="0" y="0"/>
          <a:chExt cx="0" cy="0"/>
        </a:xfrm>
      </p:grpSpPr>
      <p:sp>
        <p:nvSpPr>
          <p:cNvPr id="921" name="Shape 92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22" name="Shape 922"/>
          <p:cNvSpPr>
            <a:spLocks noGrp="1"/>
          </p:cNvSpPr>
          <p:nvPr>
            <p:ph type="pic" idx="13"/>
          </p:nvPr>
        </p:nvSpPr>
        <p:spPr>
          <a:xfrm>
            <a:off x="2336" y="3733304"/>
            <a:ext cx="12187328" cy="3151982"/>
          </a:xfrm>
          <a:prstGeom prst="rect">
            <a:avLst/>
          </a:prstGeom>
        </p:spPr>
        <p:txBody>
          <a:bodyPr lIns="91439" tIns="45719" rIns="91439" bIns="45719" anchor="t">
            <a:noAutofit/>
          </a:bodyPr>
          <a:lstStyle>
            <a:lvl1pPr>
              <a:defRPr/>
            </a:lvl1pPr>
          </a:lstStyle>
          <a:p>
            <a:endParaRPr dirty="0"/>
          </a:p>
        </p:txBody>
      </p:sp>
      <p:sp>
        <p:nvSpPr>
          <p:cNvPr id="923" name="Shape 923"/>
          <p:cNvSpPr>
            <a:spLocks noGrp="1"/>
          </p:cNvSpPr>
          <p:nvPr>
            <p:ph type="pic" sz="half" idx="14"/>
          </p:nvPr>
        </p:nvSpPr>
        <p:spPr>
          <a:xfrm>
            <a:off x="4439554" y="3733203"/>
            <a:ext cx="3312893" cy="5879011"/>
          </a:xfrm>
          <a:prstGeom prst="rect">
            <a:avLst/>
          </a:prstGeom>
        </p:spPr>
        <p:txBody>
          <a:bodyPr lIns="91439" tIns="45719" rIns="91439" bIns="45719" anchor="t">
            <a:noAutofit/>
          </a:bodyPr>
          <a:lstStyle>
            <a:lvl1pPr>
              <a:defRPr/>
            </a:lvl1pPr>
          </a:lstStyle>
          <a:p>
            <a:endParaRPr dirty="0"/>
          </a:p>
        </p:txBody>
      </p:sp>
      <p:sp>
        <p:nvSpPr>
          <p:cNvPr id="924" name="Shape 9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2958232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149061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504772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3505425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710138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832473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lients about us (1)">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650941" y="2439879"/>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1"/>
          </p:nvPr>
        </p:nvSpPr>
        <p:spPr>
          <a:xfrm>
            <a:off x="5302249" y="2439878"/>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2"/>
          </p:nvPr>
        </p:nvSpPr>
        <p:spPr>
          <a:xfrm>
            <a:off x="8953557" y="2439878"/>
            <a:ext cx="1587500" cy="15875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8" name="Shape 138"/>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42" name="Shape 14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5884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47302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1092670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43095571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6771616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735691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42593897"/>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801559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90908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32873941"/>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694405"/>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2650630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670329669"/>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984652"/>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92491486"/>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2970"/>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3800505981"/>
      </p:ext>
    </p:extLst>
  </p:cSld>
  <p:clrMapOvr>
    <a:masterClrMapping/>
  </p:clrMapOvr>
  <p:transition advClick="0" advTm="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63594412"/>
      </p:ext>
    </p:extLst>
  </p:cSld>
  <p:clrMapOvr>
    <a:masterClrMapping/>
  </p:clrMapOvr>
  <p:transition advClick="0" advTm="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4014677"/>
      </p:ext>
    </p:extLst>
  </p:cSld>
  <p:clrMapOvr>
    <a:masterClrMapping/>
  </p:clrMapOvr>
  <p:transition advClick="0" advTm="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7753484"/>
      </p:ext>
    </p:extLst>
  </p:cSld>
  <p:clrMapOvr>
    <a:masterClrMapping/>
  </p:clrMapOvr>
  <p:transition advClick="0" advTm="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6221853"/>
      </p:ext>
    </p:extLst>
  </p:cSld>
  <p:clrMapOvr>
    <a:masterClrMapping/>
  </p:clrMapOvr>
  <p:transition advClick="0" advTm="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38803647"/>
      </p:ext>
    </p:extLst>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9.xml"/><Relationship Id="rId21" Type="http://schemas.openxmlformats.org/officeDocument/2006/relationships/slideLayout" Target="../slideLayouts/slideLayout24.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63" Type="http://schemas.openxmlformats.org/officeDocument/2006/relationships/slideLayout" Target="../slideLayouts/slideLayout66.xml"/><Relationship Id="rId68" Type="http://schemas.openxmlformats.org/officeDocument/2006/relationships/slideLayout" Target="../slideLayouts/slideLayout71.xml"/><Relationship Id="rId84" Type="http://schemas.openxmlformats.org/officeDocument/2006/relationships/slideLayout" Target="../slideLayouts/slideLayout87.xml"/><Relationship Id="rId89" Type="http://schemas.openxmlformats.org/officeDocument/2006/relationships/slideLayout" Target="../slideLayouts/slideLayout92.xml"/><Relationship Id="rId16" Type="http://schemas.openxmlformats.org/officeDocument/2006/relationships/slideLayout" Target="../slideLayouts/slideLayout19.xml"/><Relationship Id="rId11" Type="http://schemas.openxmlformats.org/officeDocument/2006/relationships/slideLayout" Target="../slideLayouts/slideLayout14.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53" Type="http://schemas.openxmlformats.org/officeDocument/2006/relationships/slideLayout" Target="../slideLayouts/slideLayout56.xml"/><Relationship Id="rId58" Type="http://schemas.openxmlformats.org/officeDocument/2006/relationships/slideLayout" Target="../slideLayouts/slideLayout61.xml"/><Relationship Id="rId74" Type="http://schemas.openxmlformats.org/officeDocument/2006/relationships/slideLayout" Target="../slideLayouts/slideLayout77.xml"/><Relationship Id="rId79" Type="http://schemas.openxmlformats.org/officeDocument/2006/relationships/slideLayout" Target="../slideLayouts/slideLayout82.xml"/><Relationship Id="rId5" Type="http://schemas.openxmlformats.org/officeDocument/2006/relationships/slideLayout" Target="../slideLayouts/slideLayout8.xml"/><Relationship Id="rId90" Type="http://schemas.openxmlformats.org/officeDocument/2006/relationships/slideLayout" Target="../slideLayouts/slideLayout93.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slideLayout" Target="../slideLayouts/slideLayout59.xml"/><Relationship Id="rId64" Type="http://schemas.openxmlformats.org/officeDocument/2006/relationships/slideLayout" Target="../slideLayouts/slideLayout67.xml"/><Relationship Id="rId69" Type="http://schemas.openxmlformats.org/officeDocument/2006/relationships/slideLayout" Target="../slideLayouts/slideLayout72.xml"/><Relationship Id="rId77" Type="http://schemas.openxmlformats.org/officeDocument/2006/relationships/slideLayout" Target="../slideLayouts/slideLayout80.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72" Type="http://schemas.openxmlformats.org/officeDocument/2006/relationships/slideLayout" Target="../slideLayouts/slideLayout75.xml"/><Relationship Id="rId80" Type="http://schemas.openxmlformats.org/officeDocument/2006/relationships/slideLayout" Target="../slideLayouts/slideLayout83.xml"/><Relationship Id="rId85" Type="http://schemas.openxmlformats.org/officeDocument/2006/relationships/slideLayout" Target="../slideLayouts/slideLayout88.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59" Type="http://schemas.openxmlformats.org/officeDocument/2006/relationships/slideLayout" Target="../slideLayouts/slideLayout62.xml"/><Relationship Id="rId67" Type="http://schemas.openxmlformats.org/officeDocument/2006/relationships/slideLayout" Target="../slideLayouts/slideLayout70.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54" Type="http://schemas.openxmlformats.org/officeDocument/2006/relationships/slideLayout" Target="../slideLayouts/slideLayout57.xml"/><Relationship Id="rId62" Type="http://schemas.openxmlformats.org/officeDocument/2006/relationships/slideLayout" Target="../slideLayouts/slideLayout65.xml"/><Relationship Id="rId70" Type="http://schemas.openxmlformats.org/officeDocument/2006/relationships/slideLayout" Target="../slideLayouts/slideLayout73.xml"/><Relationship Id="rId75" Type="http://schemas.openxmlformats.org/officeDocument/2006/relationships/slideLayout" Target="../slideLayouts/slideLayout78.xml"/><Relationship Id="rId83" Type="http://schemas.openxmlformats.org/officeDocument/2006/relationships/slideLayout" Target="../slideLayouts/slideLayout86.xml"/><Relationship Id="rId88" Type="http://schemas.openxmlformats.org/officeDocument/2006/relationships/slideLayout" Target="../slideLayouts/slideLayout91.xml"/><Relationship Id="rId91"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57" Type="http://schemas.openxmlformats.org/officeDocument/2006/relationships/slideLayout" Target="../slideLayouts/slideLayout60.xml"/><Relationship Id="rId10" Type="http://schemas.openxmlformats.org/officeDocument/2006/relationships/slideLayout" Target="../slideLayouts/slideLayout13.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60" Type="http://schemas.openxmlformats.org/officeDocument/2006/relationships/slideLayout" Target="../slideLayouts/slideLayout63.xml"/><Relationship Id="rId65" Type="http://schemas.openxmlformats.org/officeDocument/2006/relationships/slideLayout" Target="../slideLayouts/slideLayout68.xml"/><Relationship Id="rId73" Type="http://schemas.openxmlformats.org/officeDocument/2006/relationships/slideLayout" Target="../slideLayouts/slideLayout76.xml"/><Relationship Id="rId78" Type="http://schemas.openxmlformats.org/officeDocument/2006/relationships/slideLayout" Target="../slideLayouts/slideLayout81.xml"/><Relationship Id="rId81" Type="http://schemas.openxmlformats.org/officeDocument/2006/relationships/slideLayout" Target="../slideLayouts/slideLayout84.xml"/><Relationship Id="rId86" Type="http://schemas.openxmlformats.org/officeDocument/2006/relationships/slideLayout" Target="../slideLayouts/slideLayout89.xml"/><Relationship Id="rId4" Type="http://schemas.openxmlformats.org/officeDocument/2006/relationships/slideLayout" Target="../slideLayouts/slideLayout7.xml"/><Relationship Id="rId9" Type="http://schemas.openxmlformats.org/officeDocument/2006/relationships/slideLayout" Target="../slideLayouts/slideLayout12.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9" Type="http://schemas.openxmlformats.org/officeDocument/2006/relationships/slideLayout" Target="../slideLayouts/slideLayout42.xml"/><Relationship Id="rId34" Type="http://schemas.openxmlformats.org/officeDocument/2006/relationships/slideLayout" Target="../slideLayouts/slideLayout37.xml"/><Relationship Id="rId50" Type="http://schemas.openxmlformats.org/officeDocument/2006/relationships/slideLayout" Target="../slideLayouts/slideLayout53.xml"/><Relationship Id="rId55" Type="http://schemas.openxmlformats.org/officeDocument/2006/relationships/slideLayout" Target="../slideLayouts/slideLayout58.xml"/><Relationship Id="rId76" Type="http://schemas.openxmlformats.org/officeDocument/2006/relationships/slideLayout" Target="../slideLayouts/slideLayout79.xml"/><Relationship Id="rId7" Type="http://schemas.openxmlformats.org/officeDocument/2006/relationships/slideLayout" Target="../slideLayouts/slideLayout10.xml"/><Relationship Id="rId71" Type="http://schemas.openxmlformats.org/officeDocument/2006/relationships/slideLayout" Target="../slideLayouts/slideLayout74.xml"/><Relationship Id="rId2" Type="http://schemas.openxmlformats.org/officeDocument/2006/relationships/slideLayout" Target="../slideLayouts/slideLayout5.xml"/><Relationship Id="rId29" Type="http://schemas.openxmlformats.org/officeDocument/2006/relationships/slideLayout" Target="../slideLayouts/slideLayout32.xml"/><Relationship Id="rId24" Type="http://schemas.openxmlformats.org/officeDocument/2006/relationships/slideLayout" Target="../slideLayouts/slideLayout27.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66" Type="http://schemas.openxmlformats.org/officeDocument/2006/relationships/slideLayout" Target="../slideLayouts/slideLayout69.xml"/><Relationship Id="rId87" Type="http://schemas.openxmlformats.org/officeDocument/2006/relationships/slideLayout" Target="../slideLayouts/slideLayout90.xml"/><Relationship Id="rId61" Type="http://schemas.openxmlformats.org/officeDocument/2006/relationships/slideLayout" Target="../slideLayouts/slideLayout64.xml"/><Relationship Id="rId82" Type="http://schemas.openxmlformats.org/officeDocument/2006/relationships/slideLayout" Target="../slideLayouts/slideLayout85.xml"/><Relationship Id="rId1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3.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76450" y="7482824"/>
            <a:ext cx="1257300" cy="1005792"/>
          </a:xfrm>
          <a:prstGeom prst="rect">
            <a:avLst/>
          </a:prstGeom>
        </p:spPr>
      </p:pic>
      <p:sp>
        <p:nvSpPr>
          <p:cNvPr id="3" name="Rectangle 2"/>
          <p:cNvSpPr/>
          <p:nvPr userDrawn="1"/>
        </p:nvSpPr>
        <p:spPr>
          <a:xfrm>
            <a:off x="11391781" y="0"/>
            <a:ext cx="800219" cy="338554"/>
          </a:xfrm>
          <a:prstGeom prst="rect">
            <a:avLst/>
          </a:prstGeom>
          <a:noFill/>
        </p:spPr>
        <p:txBody>
          <a:bodyPr wrap="none" lIns="91440" tIns="45720" rIns="91440" bIns="45720">
            <a:spAutoFit/>
          </a:bodyPr>
          <a:lstStyle/>
          <a:p>
            <a:pPr algn="ctr"/>
            <a:r>
              <a:rPr lang="en-US" sz="1600" b="0" cap="none" spc="0">
                <a:ln w="0"/>
                <a:solidFill>
                  <a:schemeClr val="accent6">
                    <a:lumMod val="20000"/>
                    <a:lumOff val="80000"/>
                  </a:schemeClr>
                </a:solidFill>
                <a:effectLst/>
                <a:latin typeface="Algerian" panose="04020705040A02060702" pitchFamily="82"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758" r:id="rId3"/>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rPr dirty="0"/>
              <a:t>Title Text</a:t>
            </a:r>
          </a:p>
        </p:txBody>
      </p:sp>
      <p:sp>
        <p:nvSpPr>
          <p:cNvPr id="3" name="Shape 3"/>
          <p:cNvSpPr>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5982010" y="6505277"/>
            <a:ext cx="339836" cy="298158"/>
          </a:xfrm>
          <a:prstGeom prst="rect">
            <a:avLst/>
          </a:prstGeom>
          <a:ln w="12700">
            <a:miter lim="400000"/>
          </a:ln>
        </p:spPr>
        <p:txBody>
          <a:bodyPr wrap="none" lIns="71437" tIns="71437" rIns="71437" bIns="71437">
            <a:spAutoFit/>
          </a:bodyPr>
          <a:lstStyle>
            <a:lvl1pPr>
              <a:defRPr sz="1000">
                <a:solidFill>
                  <a:srgbClr val="8B8C8C"/>
                </a:solidFill>
                <a:latin typeface="仓耳玄三M W05" panose="02020400000000000000" pitchFamily="18" charset="-122"/>
                <a:ea typeface="仓耳玄三M W05" panose="02020400000000000000" pitchFamily="18" charset="-122"/>
                <a:cs typeface="Helvetica"/>
                <a:sym typeface="Helvetica"/>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67889741"/>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0" r:id="rId3"/>
    <p:sldLayoutId id="2147483661"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31" r:id="rId67"/>
    <p:sldLayoutId id="2147483732" r:id="rId68"/>
    <p:sldLayoutId id="2147483733" r:id="rId69"/>
    <p:sldLayoutId id="2147483734" r:id="rId70"/>
    <p:sldLayoutId id="2147483736" r:id="rId71"/>
    <p:sldLayoutId id="2147483738" r:id="rId72"/>
    <p:sldLayoutId id="2147483740" r:id="rId73"/>
    <p:sldLayoutId id="2147483741" r:id="rId74"/>
    <p:sldLayoutId id="2147483742" r:id="rId75"/>
    <p:sldLayoutId id="2147483743" r:id="rId76"/>
    <p:sldLayoutId id="2147483744" r:id="rId77"/>
    <p:sldLayoutId id="2147483745" r:id="rId78"/>
    <p:sldLayoutId id="2147483746" r:id="rId79"/>
    <p:sldLayoutId id="2147483747" r:id="rId80"/>
    <p:sldLayoutId id="2147483748" r:id="rId81"/>
    <p:sldLayoutId id="2147483749" r:id="rId82"/>
    <p:sldLayoutId id="2147483750" r:id="rId83"/>
    <p:sldLayoutId id="2147483751" r:id="rId84"/>
    <p:sldLayoutId id="2147483752" r:id="rId85"/>
    <p:sldLayoutId id="2147483753" r:id="rId86"/>
    <p:sldLayoutId id="2147483754" r:id="rId87"/>
    <p:sldLayoutId id="2147483755" r:id="rId88"/>
    <p:sldLayoutId id="2147483756" r:id="rId89"/>
    <p:sldLayoutId id="2147483757" r:id="rId90"/>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1"/>
            <a:ext cx="12189692" cy="6855701"/>
          </a:xfrm>
          <a:prstGeom prst="rect">
            <a:avLst/>
          </a:prstGeom>
          <a:noFill/>
          <a:ln w="9525">
            <a:noFill/>
          </a:ln>
        </p:spPr>
      </p:pic>
    </p:spTree>
    <p:extLst>
      <p:ext uri="{BB962C8B-B14F-4D97-AF65-F5344CB8AC3E}">
        <p14:creationId xmlns:p14="http://schemas.microsoft.com/office/powerpoint/2010/main" val="22305351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advClick="0" advTm="0">
    <p:random/>
  </p:transition>
  <p:hf sldNum="0" hdr="0"/>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26.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0.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524000" y="-16506"/>
            <a:ext cx="9129292" cy="5156424"/>
          </a:xfrm>
          <a:prstGeom prst="rect">
            <a:avLst/>
          </a:prstGeom>
          <a:noFill/>
          <a:ln w="9525">
            <a:noFill/>
          </a:ln>
        </p:spPr>
      </p:pic>
      <p:pic>
        <p:nvPicPr>
          <p:cNvPr id="2084" name="图片 2083" descr="3"/>
          <p:cNvPicPr>
            <a:picLocks noChangeAspect="1"/>
          </p:cNvPicPr>
          <p:nvPr/>
        </p:nvPicPr>
        <p:blipFill>
          <a:blip r:embed="rId4"/>
          <a:stretch>
            <a:fillRect/>
          </a:stretch>
        </p:blipFill>
        <p:spPr>
          <a:xfrm>
            <a:off x="1941014" y="11244"/>
            <a:ext cx="8712279" cy="8679403"/>
          </a:xfrm>
          <a:prstGeom prst="rect">
            <a:avLst/>
          </a:prstGeom>
          <a:noFill/>
          <a:ln w="9525">
            <a:noFill/>
          </a:ln>
        </p:spPr>
      </p:pic>
      <p:sp>
        <p:nvSpPr>
          <p:cNvPr id="2055" name="文本框 2054"/>
          <p:cNvSpPr txBox="1"/>
          <p:nvPr/>
        </p:nvSpPr>
        <p:spPr>
          <a:xfrm>
            <a:off x="5659880" y="5139918"/>
            <a:ext cx="4799615" cy="847220"/>
          </a:xfrm>
          <a:prstGeom prst="rect">
            <a:avLst/>
          </a:prstGeom>
          <a:noFill/>
          <a:ln w="9525">
            <a:noFill/>
          </a:ln>
        </p:spPr>
        <p:txBody>
          <a:bodyPr wrap="square">
            <a:spAutoFit/>
          </a:bodyPr>
          <a:lstStyle/>
          <a:p>
            <a:pPr defTabSz="817775" fontAlgn="base">
              <a:spcBef>
                <a:spcPct val="50000"/>
              </a:spcBef>
              <a:spcAft>
                <a:spcPct val="0"/>
              </a:spcAft>
              <a:defRPr/>
            </a:pPr>
            <a:endParaRPr lang="en-US" altLang="zh-CN" sz="1962" dirty="0">
              <a:solidFill>
                <a:srgbClr val="000000"/>
              </a:solidFill>
              <a:latin typeface="SimHei" panose="02010609060101010101" pitchFamily="2" charset="-122"/>
              <a:ea typeface="SimHei" panose="02010609060101010101" pitchFamily="2" charset="-122"/>
            </a:endParaRPr>
          </a:p>
          <a:p>
            <a:pPr defTabSz="817775" fontAlgn="base">
              <a:spcBef>
                <a:spcPct val="50000"/>
              </a:spcBef>
              <a:spcAft>
                <a:spcPct val="0"/>
              </a:spcAft>
              <a:defRPr/>
            </a:pPr>
            <a:endParaRPr lang="zh-CN" altLang="en-US" sz="1962" dirty="0">
              <a:solidFill>
                <a:srgbClr val="000000"/>
              </a:solidFill>
              <a:latin typeface="SimHei" panose="02010609060101010101" pitchFamily="2" charset="-122"/>
              <a:ea typeface="SimHei" panose="02010609060101010101" pitchFamily="2" charset="-122"/>
            </a:endParaRPr>
          </a:p>
        </p:txBody>
      </p:sp>
      <p:sp>
        <p:nvSpPr>
          <p:cNvPr id="2056" name="文本框 2055"/>
          <p:cNvSpPr txBox="1"/>
          <p:nvPr/>
        </p:nvSpPr>
        <p:spPr>
          <a:xfrm>
            <a:off x="2816566" y="3429000"/>
            <a:ext cx="7391400" cy="830356"/>
          </a:xfrm>
          <a:prstGeom prst="rect">
            <a:avLst/>
          </a:prstGeom>
          <a:noFill/>
          <a:ln w="9525">
            <a:noFill/>
          </a:ln>
        </p:spPr>
        <p:txBody>
          <a:bodyPr wrap="square">
            <a:spAutoFit/>
          </a:bodyPr>
          <a:lstStyle/>
          <a:p>
            <a:pPr algn="ctr" defTabSz="817775" fontAlgn="base">
              <a:spcBef>
                <a:spcPct val="50000"/>
              </a:spcBef>
              <a:spcAft>
                <a:spcPct val="0"/>
              </a:spcAft>
              <a:defRPr/>
            </a:pPr>
            <a:r>
              <a:rPr lang="en-US" altLang="zh-CN" sz="4796"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Bài</a:t>
            </a:r>
            <a:r>
              <a:rPr lang="en-US" altLang="zh-CN" sz="4796"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4796"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giảng</a:t>
            </a:r>
            <a:r>
              <a:rPr lang="en-US" altLang="zh-CN" sz="4796"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4796"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điện</a:t>
            </a:r>
            <a:r>
              <a:rPr lang="en-US" altLang="zh-CN" sz="4796"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4796"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tử</a:t>
            </a:r>
            <a:r>
              <a:rPr lang="en-US" altLang="zh-CN" sz="4796"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a:t>
            </a:r>
            <a:r>
              <a:rPr lang="en-US" altLang="zh-CN" sz="4796" b="1" dirty="0" err="1">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khối</a:t>
            </a:r>
            <a:r>
              <a:rPr lang="en-US" altLang="zh-CN" sz="4796" b="1" dirty="0">
                <a:solidFill>
                  <a:srgbClr val="7030A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 4</a:t>
            </a:r>
          </a:p>
        </p:txBody>
      </p:sp>
      <p:pic>
        <p:nvPicPr>
          <p:cNvPr id="2078" name="图片 2077" descr="2"/>
          <p:cNvPicPr>
            <a:picLocks noChangeAspect="1"/>
          </p:cNvPicPr>
          <p:nvPr/>
        </p:nvPicPr>
        <p:blipFill>
          <a:blip r:embed="rId5"/>
          <a:stretch>
            <a:fillRect/>
          </a:stretch>
        </p:blipFill>
        <p:spPr>
          <a:xfrm>
            <a:off x="1975619" y="1113368"/>
            <a:ext cx="1681894" cy="562362"/>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8568228" y="1074436"/>
            <a:ext cx="1884344" cy="877284"/>
          </a:xfrm>
          <a:prstGeom prst="rect">
            <a:avLst/>
          </a:prstGeom>
          <a:noFill/>
          <a:ln w="9525">
            <a:noFill/>
          </a:ln>
        </p:spPr>
      </p:pic>
    </p:spTree>
    <p:extLst>
      <p:ext uri="{BB962C8B-B14F-4D97-AF65-F5344CB8AC3E}">
        <p14:creationId xmlns:p14="http://schemas.microsoft.com/office/powerpoint/2010/main" val="359481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nodePh="1">
                                  <p:stCondLst>
                                    <p:cond delay="0"/>
                                  </p:stCondLst>
                                  <p:endCondLst>
                                    <p:cond evt="begin" delay="0">
                                      <p:tn val="14"/>
                                    </p:cond>
                                  </p:end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3" name="图片占位符 2">
            <a:extLst>
              <a:ext uri="{FF2B5EF4-FFF2-40B4-BE49-F238E27FC236}">
                <a16:creationId xmlns:a16="http://schemas.microsoft.com/office/drawing/2014/main" xmlns="" id="{462E0975-CE36-4A20-9A56-7D912E55968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875" r="21875"/>
          <a:stretch>
            <a:fillRect/>
          </a:stretch>
        </p:blipFill>
        <p:spPr>
          <a:xfrm>
            <a:off x="1782218" y="1362302"/>
            <a:ext cx="1587500" cy="1587501"/>
          </a:xfrm>
        </p:spPr>
      </p:pic>
      <p:pic>
        <p:nvPicPr>
          <p:cNvPr id="8" name="图片占位符 7">
            <a:extLst>
              <a:ext uri="{FF2B5EF4-FFF2-40B4-BE49-F238E27FC236}">
                <a16:creationId xmlns:a16="http://schemas.microsoft.com/office/drawing/2014/main" xmlns="" id="{EF857682-6221-4372-A134-D855DEC1A17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1875" r="21875"/>
          <a:stretch>
            <a:fillRect/>
          </a:stretch>
        </p:blipFill>
        <p:spPr>
          <a:xfrm>
            <a:off x="8945214" y="1276843"/>
            <a:ext cx="1587500" cy="1587501"/>
          </a:xfrm>
        </p:spPr>
      </p:pic>
      <p:sp>
        <p:nvSpPr>
          <p:cNvPr id="1254" name="Shape 1254"/>
          <p:cNvSpPr>
            <a:spLocks noGrp="1"/>
          </p:cNvSpPr>
          <p:nvPr>
            <p:ph type="title"/>
          </p:nvPr>
        </p:nvSpPr>
        <p:spPr>
          <a:xfrm>
            <a:off x="3490399" y="1802833"/>
            <a:ext cx="5454815" cy="706438"/>
          </a:xfrm>
          <a:prstGeom prst="rect">
            <a:avLst/>
          </a:prstGeom>
        </p:spPr>
        <p:txBody>
          <a:bodyPr>
            <a:noAutofit/>
          </a:bodyPr>
          <a:lstStyle>
            <a:lvl1pPr defTabSz="813315">
              <a:defRPr sz="9900"/>
            </a:lvl1pPr>
          </a:lstStyle>
          <a:p>
            <a:pPr algn="ctr"/>
            <a:r>
              <a:rPr lang="en-US" sz="6600">
                <a:latin typeface="UVN Bai Sau Nang" panose="04030905020802020C03" pitchFamily="82" charset="0"/>
              </a:rPr>
              <a:t>Chia đoạn</a:t>
            </a:r>
            <a:endParaRPr sz="6600" dirty="0">
              <a:latin typeface="UVN Bai Sau Nang" panose="04030905020802020C03" pitchFamily="82" charset="0"/>
            </a:endParaRPr>
          </a:p>
        </p:txBody>
      </p:sp>
      <p:sp>
        <p:nvSpPr>
          <p:cNvPr id="1262" name="Shape 1262"/>
          <p:cNvSpPr/>
          <p:nvPr/>
        </p:nvSpPr>
        <p:spPr>
          <a:xfrm>
            <a:off x="1876258" y="3230820"/>
            <a:ext cx="1399423" cy="41684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algn="ctr" defTabSz="410766" hangingPunct="0"/>
            <a:r>
              <a:rPr lang="en-US" sz="2800" kern="0">
                <a:latin typeface="Times New Roman" panose="02020603050405020304" pitchFamily="18" charset="0"/>
                <a:ea typeface="仓耳玄三M W05" panose="02020400000000000000" pitchFamily="18" charset="-122"/>
                <a:cs typeface="Times New Roman" panose="02020603050405020304" pitchFamily="18" charset="0"/>
              </a:rPr>
              <a:t>Đoạn 1</a:t>
            </a:r>
            <a:endParaRPr sz="2800" kern="0"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263" name="Shape 1263"/>
          <p:cNvSpPr/>
          <p:nvPr/>
        </p:nvSpPr>
        <p:spPr>
          <a:xfrm>
            <a:off x="293033" y="3888051"/>
            <a:ext cx="4946868" cy="180818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lnSpc>
                <a:spcPct val="150000"/>
              </a:lnSpc>
              <a:defRPr sz="2100" i="1">
                <a:solidFill>
                  <a:srgbClr val="8B8C8C"/>
                </a:solidFill>
                <a:latin typeface="Helvetica"/>
                <a:ea typeface="Helvetica"/>
                <a:cs typeface="Helvetica"/>
                <a:sym typeface="Helvetica"/>
              </a:defRPr>
            </a:pPr>
            <a:r>
              <a:rPr lang="en-US" sz="4000" kern="0">
                <a:solidFill>
                  <a:srgbClr val="763F17"/>
                </a:solidFill>
                <a:latin typeface="Times New Roman" panose="02020603050405020304" pitchFamily="18" charset="0"/>
                <a:ea typeface="仓耳玄三M W05" panose="02020400000000000000" pitchFamily="18" charset="-122"/>
                <a:cs typeface="Times New Roman" panose="02020603050405020304" pitchFamily="18" charset="0"/>
                <a:sym typeface="Helvetica"/>
              </a:rPr>
              <a:t>Từ đầu đến </a:t>
            </a:r>
          </a:p>
          <a:p>
            <a:pPr algn="ctr" defTabSz="410766" hangingPunct="0">
              <a:lnSpc>
                <a:spcPct val="150000"/>
              </a:lnSpc>
              <a:defRPr sz="2100" i="1">
                <a:solidFill>
                  <a:srgbClr val="8B8C8C"/>
                </a:solidFill>
                <a:latin typeface="Helvetica"/>
                <a:ea typeface="Helvetica"/>
                <a:cs typeface="Helvetica"/>
                <a:sym typeface="Helvetica"/>
              </a:defRPr>
            </a:pPr>
            <a:r>
              <a:rPr lang="en-US" sz="4000" b="1" kern="0">
                <a:solidFill>
                  <a:srgbClr val="763F17"/>
                </a:solidFill>
                <a:latin typeface="Times New Roman" panose="02020603050405020304" pitchFamily="18" charset="0"/>
                <a:ea typeface="仓耳玄三M W05" panose="02020400000000000000" pitchFamily="18" charset="-122"/>
                <a:cs typeface="Times New Roman" panose="02020603050405020304" pitchFamily="18" charset="0"/>
                <a:sym typeface="Helvetica"/>
              </a:rPr>
              <a:t>một nghề để kiếm sống</a:t>
            </a:r>
            <a:endParaRPr sz="4000" b="1" kern="0" dirty="0">
              <a:solidFill>
                <a:srgbClr val="763F17"/>
              </a:solidFill>
              <a:latin typeface="Times New Roman" panose="02020603050405020304" pitchFamily="18" charset="0"/>
              <a:ea typeface="仓耳玄三M W05" panose="02020400000000000000" pitchFamily="18" charset="-122"/>
              <a:cs typeface="Times New Roman" panose="02020603050405020304" pitchFamily="18" charset="0"/>
              <a:sym typeface="Helvetica"/>
            </a:endParaRPr>
          </a:p>
        </p:txBody>
      </p:sp>
      <p:sp>
        <p:nvSpPr>
          <p:cNvPr id="11" name="六边形 10">
            <a:extLst>
              <a:ext uri="{FF2B5EF4-FFF2-40B4-BE49-F238E27FC236}">
                <a16:creationId xmlns:a16="http://schemas.microsoft.com/office/drawing/2014/main" xmlns="" id="{CE0D5EEF-AAA2-471B-B3EC-350FA227026D}"/>
              </a:ext>
            </a:extLst>
          </p:cNvPr>
          <p:cNvSpPr/>
          <p:nvPr/>
        </p:nvSpPr>
        <p:spPr>
          <a:xfrm rot="18790050">
            <a:off x="1576712" y="1233833"/>
            <a:ext cx="1998511" cy="1735592"/>
          </a:xfrm>
          <a:prstGeom prst="hexagon">
            <a:avLst/>
          </a:prstGeom>
          <a:noFill/>
          <a:ln w="12700" cap="flat">
            <a:solidFill>
              <a:srgbClr val="F08C50"/>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六边形 22">
            <a:extLst>
              <a:ext uri="{FF2B5EF4-FFF2-40B4-BE49-F238E27FC236}">
                <a16:creationId xmlns:a16="http://schemas.microsoft.com/office/drawing/2014/main" xmlns="" id="{1768BDB4-F35A-423D-A6D9-26947E8E61B7}"/>
              </a:ext>
            </a:extLst>
          </p:cNvPr>
          <p:cNvSpPr/>
          <p:nvPr/>
        </p:nvSpPr>
        <p:spPr>
          <a:xfrm rot="18790050">
            <a:off x="8751243" y="1233832"/>
            <a:ext cx="1998511" cy="1735592"/>
          </a:xfrm>
          <a:prstGeom prst="hexagon">
            <a:avLst/>
          </a:prstGeom>
          <a:noFill/>
          <a:ln w="12700" cap="flat">
            <a:solidFill>
              <a:srgbClr val="F08C50"/>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Shape 1262"/>
          <p:cNvSpPr/>
          <p:nvPr/>
        </p:nvSpPr>
        <p:spPr>
          <a:xfrm>
            <a:off x="9039252" y="3239592"/>
            <a:ext cx="1399423" cy="41684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algn="ctr" defTabSz="410766" hangingPunct="0"/>
            <a:r>
              <a:rPr lang="en-US" sz="2800" kern="0">
                <a:latin typeface="Times New Roman" panose="02020603050405020304" pitchFamily="18" charset="0"/>
                <a:ea typeface="仓耳玄三M W05" panose="02020400000000000000" pitchFamily="18" charset="-122"/>
                <a:cs typeface="Times New Roman" panose="02020603050405020304" pitchFamily="18" charset="0"/>
              </a:rPr>
              <a:t>Đoạn 2</a:t>
            </a:r>
            <a:endParaRPr sz="2800" kern="0"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20" name="Shape 1263"/>
          <p:cNvSpPr/>
          <p:nvPr/>
        </p:nvSpPr>
        <p:spPr>
          <a:xfrm>
            <a:off x="8643303" y="4264259"/>
            <a:ext cx="2693046" cy="88485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lnSpc>
                <a:spcPct val="150000"/>
              </a:lnSpc>
              <a:defRPr sz="2100" i="1">
                <a:solidFill>
                  <a:srgbClr val="8B8C8C"/>
                </a:solidFill>
                <a:latin typeface="Helvetica"/>
                <a:ea typeface="Helvetica"/>
                <a:cs typeface="Helvetica"/>
                <a:sym typeface="Helvetica"/>
              </a:defRPr>
            </a:pPr>
            <a:r>
              <a:rPr lang="en-US" sz="4000" kern="0">
                <a:solidFill>
                  <a:srgbClr val="763F17"/>
                </a:solidFill>
                <a:latin typeface="Times New Roman" panose="02020603050405020304" pitchFamily="18" charset="0"/>
                <a:ea typeface="仓耳玄三M W05" panose="02020400000000000000" pitchFamily="18" charset="-122"/>
                <a:cs typeface="Times New Roman" panose="02020603050405020304" pitchFamily="18" charset="0"/>
                <a:sym typeface="Helvetica"/>
              </a:rPr>
              <a:t>Phần còn lại</a:t>
            </a:r>
            <a:endParaRPr sz="4000" b="1" kern="0" dirty="0">
              <a:solidFill>
                <a:srgbClr val="763F17"/>
              </a:solidFill>
              <a:latin typeface="Times New Roman" panose="02020603050405020304" pitchFamily="18" charset="0"/>
              <a:ea typeface="仓耳玄三M W05" panose="02020400000000000000" pitchFamily="18" charset="-122"/>
              <a:cs typeface="Times New Roman" panose="02020603050405020304" pitchFamily="18" charset="0"/>
              <a:sym typeface="Helvetica"/>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62"/>
                                        </p:tgtEl>
                                        <p:attrNameLst>
                                          <p:attrName>style.visibility</p:attrName>
                                        </p:attrNameLst>
                                      </p:cBhvr>
                                      <p:to>
                                        <p:strVal val="visible"/>
                                      </p:to>
                                    </p:set>
                                    <p:animEffect transition="in" filter="fade">
                                      <p:cBhvr>
                                        <p:cTn id="12" dur="500"/>
                                        <p:tgtEl>
                                          <p:spTgt spid="1262"/>
                                        </p:tgtEl>
                                      </p:cBhvr>
                                    </p:animEffect>
                                    <p:anim calcmode="lin" valueType="num">
                                      <p:cBhvr>
                                        <p:cTn id="13" dur="500" fill="hold"/>
                                        <p:tgtEl>
                                          <p:spTgt spid="1262"/>
                                        </p:tgtEl>
                                        <p:attrNameLst>
                                          <p:attrName>ppt_x</p:attrName>
                                        </p:attrNameLst>
                                      </p:cBhvr>
                                      <p:tavLst>
                                        <p:tav tm="0">
                                          <p:val>
                                            <p:strVal val="#ppt_x"/>
                                          </p:val>
                                        </p:tav>
                                        <p:tav tm="100000">
                                          <p:val>
                                            <p:strVal val="#ppt_x"/>
                                          </p:val>
                                        </p:tav>
                                      </p:tavLst>
                                    </p:anim>
                                    <p:anim calcmode="lin" valueType="num">
                                      <p:cBhvr>
                                        <p:cTn id="14" dur="500" fill="hold"/>
                                        <p:tgtEl>
                                          <p:spTgt spid="126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63"/>
                                        </p:tgtEl>
                                        <p:attrNameLst>
                                          <p:attrName>style.visibility</p:attrName>
                                        </p:attrNameLst>
                                      </p:cBhvr>
                                      <p:to>
                                        <p:strVal val="visible"/>
                                      </p:to>
                                    </p:set>
                                    <p:animEffect transition="in" filter="fade">
                                      <p:cBhvr>
                                        <p:cTn id="17" dur="500"/>
                                        <p:tgtEl>
                                          <p:spTgt spid="1263"/>
                                        </p:tgtEl>
                                      </p:cBhvr>
                                    </p:animEffect>
                                    <p:anim calcmode="lin" valueType="num">
                                      <p:cBhvr>
                                        <p:cTn id="18" dur="500" fill="hold"/>
                                        <p:tgtEl>
                                          <p:spTgt spid="1263"/>
                                        </p:tgtEl>
                                        <p:attrNameLst>
                                          <p:attrName>ppt_x</p:attrName>
                                        </p:attrNameLst>
                                      </p:cBhvr>
                                      <p:tavLst>
                                        <p:tav tm="0">
                                          <p:val>
                                            <p:strVal val="#ppt_x"/>
                                          </p:val>
                                        </p:tav>
                                        <p:tav tm="100000">
                                          <p:val>
                                            <p:strVal val="#ppt_x"/>
                                          </p:val>
                                        </p:tav>
                                      </p:tavLst>
                                    </p:anim>
                                    <p:anim calcmode="lin" valueType="num">
                                      <p:cBhvr>
                                        <p:cTn id="19" dur="500" fill="hold"/>
                                        <p:tgtEl>
                                          <p:spTgt spid="12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 grpId="0" animBg="1"/>
      <p:bldP spid="1263"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sp>
        <p:nvSpPr>
          <p:cNvPr id="4" name="Rectangle 3"/>
          <p:cNvSpPr/>
          <p:nvPr/>
        </p:nvSpPr>
        <p:spPr>
          <a:xfrm>
            <a:off x="247651" y="3412331"/>
            <a:ext cx="11726636" cy="2844800"/>
          </a:xfrm>
          <a:prstGeom prst="rect">
            <a:avLst/>
          </a:prstGeom>
          <a:solidFill>
            <a:schemeClr val="accent2">
              <a:lumMod val="40000"/>
              <a:lumOff val="60000"/>
            </a:schemeClr>
          </a:solidFill>
          <a:ln>
            <a:solidFill>
              <a:srgbClr val="00B05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7651" y="478971"/>
            <a:ext cx="11726636" cy="2844800"/>
          </a:xfrm>
          <a:prstGeom prst="rect">
            <a:avLst/>
          </a:prstGeom>
          <a:solidFill>
            <a:srgbClr val="66FFCC">
              <a:alpha val="4000"/>
            </a:srgbClr>
          </a:solidFill>
          <a:ln>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7650" y="134511"/>
            <a:ext cx="11620500" cy="6555641"/>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r>
              <a:rPr lang="vi-VN" sz="2100" b="1">
                <a:solidFill>
                  <a:srgbClr val="002060"/>
                </a:solidFill>
                <a:latin typeface="+mj-lt"/>
              </a:rPr>
              <a:t>Từ ngày phải nghỉ học, Cương đâm ra nhớ cái lò rèn cạnh trường. Một hôm, em ngỏ ý với mẹ:</a:t>
            </a:r>
          </a:p>
          <a:p>
            <a:pPr algn="just"/>
            <a:r>
              <a:rPr lang="en-US" sz="2100" b="1">
                <a:solidFill>
                  <a:srgbClr val="002060"/>
                </a:solidFill>
                <a:latin typeface="+mj-lt"/>
              </a:rPr>
              <a:t>	</a:t>
            </a:r>
            <a:r>
              <a:rPr lang="vi-VN" sz="2100" b="1">
                <a:solidFill>
                  <a:srgbClr val="002060"/>
                </a:solidFill>
                <a:latin typeface="+mj-lt"/>
              </a:rPr>
              <a:t>- Mẹ nói với thầy cho con đi học nghề rèn. </a:t>
            </a:r>
          </a:p>
          <a:p>
            <a:pPr algn="just"/>
            <a:r>
              <a:rPr lang="en-US" sz="2100" b="1">
                <a:solidFill>
                  <a:srgbClr val="002060"/>
                </a:solidFill>
                <a:latin typeface="+mj-lt"/>
              </a:rPr>
              <a:t>	</a:t>
            </a:r>
            <a:r>
              <a:rPr lang="vi-VN" sz="2100" b="1">
                <a:solidFill>
                  <a:srgbClr val="002060"/>
                </a:solidFill>
                <a:latin typeface="+mj-lt"/>
              </a:rPr>
              <a:t>Mẹ Cương đã nghe rõ mồn một lời con, nhưng bà vẫn hỏi lại:</a:t>
            </a:r>
          </a:p>
          <a:p>
            <a:pPr algn="just"/>
            <a:r>
              <a:rPr lang="en-US" sz="2100" b="1">
                <a:solidFill>
                  <a:srgbClr val="002060"/>
                </a:solidFill>
                <a:latin typeface="+mj-lt"/>
              </a:rPr>
              <a:t>	</a:t>
            </a:r>
            <a:r>
              <a:rPr lang="vi-VN" sz="2100" b="1">
                <a:solidFill>
                  <a:srgbClr val="002060"/>
                </a:solidFill>
                <a:latin typeface="+mj-lt"/>
              </a:rPr>
              <a:t>- Con vừa bảo gì?</a:t>
            </a:r>
          </a:p>
          <a:p>
            <a:pPr algn="just"/>
            <a:r>
              <a:rPr lang="en-US" sz="2100" b="1">
                <a:solidFill>
                  <a:srgbClr val="002060"/>
                </a:solidFill>
                <a:latin typeface="+mj-lt"/>
              </a:rPr>
              <a:t>	</a:t>
            </a:r>
            <a:r>
              <a:rPr lang="vi-VN" sz="2100" b="1">
                <a:solidFill>
                  <a:srgbClr val="002060"/>
                </a:solidFill>
                <a:latin typeface="+mj-lt"/>
              </a:rPr>
              <a:t>- Mẹ xin thầy cho con đi làm thợ rèn.</a:t>
            </a:r>
          </a:p>
          <a:p>
            <a:pPr algn="just"/>
            <a:r>
              <a:rPr lang="en-US" sz="2100" b="1">
                <a:solidFill>
                  <a:srgbClr val="002060"/>
                </a:solidFill>
                <a:latin typeface="+mj-lt"/>
              </a:rPr>
              <a:t>	</a:t>
            </a:r>
            <a:r>
              <a:rPr lang="vi-VN" sz="2100" b="1">
                <a:solidFill>
                  <a:srgbClr val="002060"/>
                </a:solidFill>
                <a:latin typeface="+mj-lt"/>
              </a:rPr>
              <a:t>- Ai xui con thế?</a:t>
            </a:r>
          </a:p>
          <a:p>
            <a:pPr algn="just"/>
            <a:r>
              <a:rPr lang="en-US" sz="2100" b="1">
                <a:solidFill>
                  <a:srgbClr val="002060"/>
                </a:solidFill>
                <a:latin typeface="+mj-lt"/>
              </a:rPr>
              <a:t>	</a:t>
            </a:r>
            <a:r>
              <a:rPr lang="vi-VN" sz="2100" b="1">
                <a:solidFill>
                  <a:srgbClr val="002060"/>
                </a:solidFill>
                <a:latin typeface="+mj-lt"/>
              </a:rPr>
              <a:t>Cương cố cắt nghĩa cho mẹ hiểu:</a:t>
            </a:r>
          </a:p>
          <a:p>
            <a:pPr algn="just"/>
            <a:r>
              <a:rPr lang="en-US" sz="2100" b="1">
                <a:solidFill>
                  <a:srgbClr val="002060"/>
                </a:solidFill>
                <a:latin typeface="+mj-lt"/>
              </a:rPr>
              <a:t>	</a:t>
            </a:r>
            <a:r>
              <a:rPr lang="vi-VN" sz="2100" b="1">
                <a:solidFill>
                  <a:srgbClr val="002060"/>
                </a:solidFill>
                <a:latin typeface="+mj-lt"/>
              </a:rPr>
              <a:t>- Thưa mẹ, tự ý con muốn thế. Con thương mẹ vất vả, đã phải nuôi bằng ấy đứa em còn phải nuôi con... Con muốn học một nghề để kiếm sống...</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2060"/>
                </a:solidFill>
                <a:latin typeface="+mj-lt"/>
              </a:rPr>
              <a:t>	</a:t>
            </a:r>
            <a:r>
              <a:rPr lang="vi-VN" sz="2100" b="1">
                <a:solidFill>
                  <a:srgbClr val="00206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206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rgbClr val="002060"/>
                </a:solidFill>
                <a:latin typeface="+mj-lt"/>
              </a:rPr>
              <a:t>Bất giác, em lại nhớ đến ba người thợ nhễ nhại mồ hôi mà vui vẻ bên tiếng bễ thổi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phì phào</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tiếng búa con, búa lớn theo nhau đập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cúc cắc</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và những tàn lửa đỏ hồng, bắn tóe lên như khi đốt cây bông.</a:t>
            </a:r>
          </a:p>
          <a:p>
            <a:pPr algn="r"/>
            <a:r>
              <a:rPr lang="vi-VN" sz="2100" i="1">
                <a:solidFill>
                  <a:srgbClr val="002060"/>
                </a:solidFill>
                <a:latin typeface="+mj-lt"/>
              </a:rPr>
              <a:t>Theo</a:t>
            </a:r>
            <a:r>
              <a:rPr lang="vi-VN" sz="2100" b="1">
                <a:solidFill>
                  <a:srgbClr val="002060"/>
                </a:solidFill>
                <a:latin typeface="+mj-lt"/>
              </a:rPr>
              <a:t> NAM CAO</a:t>
            </a:r>
          </a:p>
        </p:txBody>
      </p:sp>
    </p:spTree>
    <p:extLst>
      <p:ext uri="{BB962C8B-B14F-4D97-AF65-F5344CB8AC3E}">
        <p14:creationId xmlns:p14="http://schemas.microsoft.com/office/powerpoint/2010/main" val="292097581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sp>
        <p:nvSpPr>
          <p:cNvPr id="5" name="菱形 4">
            <a:extLst>
              <a:ext uri="{FF2B5EF4-FFF2-40B4-BE49-F238E27FC236}">
                <a16:creationId xmlns:a16="http://schemas.microsoft.com/office/drawing/2014/main" xmlns="" id="{E06DA544-ABC4-43B2-9FC1-01216D7E02E3}"/>
              </a:ext>
            </a:extLst>
          </p:cNvPr>
          <p:cNvSpPr/>
          <p:nvPr/>
        </p:nvSpPr>
        <p:spPr>
          <a:xfrm rot="18958545">
            <a:off x="713516" y="101016"/>
            <a:ext cx="6477597" cy="6477597"/>
          </a:xfrm>
          <a:prstGeom prst="diamond">
            <a:avLst/>
          </a:prstGeom>
          <a:noFill/>
          <a:ln w="57150">
            <a:solidFill>
              <a:srgbClr val="F08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ndParaRPr>
          </a:p>
        </p:txBody>
      </p:sp>
      <p:pic>
        <p:nvPicPr>
          <p:cNvPr id="4" name="图片占位符 3">
            <a:extLst>
              <a:ext uri="{FF2B5EF4-FFF2-40B4-BE49-F238E27FC236}">
                <a16:creationId xmlns:a16="http://schemas.microsoft.com/office/drawing/2014/main" xmlns="" id="{8D66F10D-7FD9-4A28-9319-CB539C67E1F2}"/>
              </a:ext>
            </a:extLst>
          </p:cNvPr>
          <p:cNvPicPr>
            <a:picLocks noGrp="1" noChangeAspect="1"/>
          </p:cNvPicPr>
          <p:nvPr>
            <p:ph type="pic" sz="half" idx="13"/>
          </p:nvPr>
        </p:nvPicPr>
        <p:blipFill rotWithShape="1">
          <a:blip r:embed="rId2" cstate="print">
            <a:extLst>
              <a:ext uri="{28A0092B-C50C-407E-A947-70E740481C1C}">
                <a14:useLocalDpi xmlns:a14="http://schemas.microsoft.com/office/drawing/2010/main" val="0"/>
              </a:ext>
            </a:extLst>
          </a:blip>
          <a:srcRect l="21875" r="26355" b="6439"/>
          <a:stretch/>
        </p:blipFill>
        <p:spPr>
          <a:xfrm>
            <a:off x="1014691" y="453166"/>
            <a:ext cx="5679193" cy="5773295"/>
          </a:xfrm>
        </p:spPr>
      </p:pic>
      <p:sp>
        <p:nvSpPr>
          <p:cNvPr id="1272" name="Shape 1272"/>
          <p:cNvSpPr/>
          <p:nvPr/>
        </p:nvSpPr>
        <p:spPr>
          <a:xfrm>
            <a:off x="6520341" y="2778486"/>
            <a:ext cx="4393832" cy="8917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nSpc>
                <a:spcPct val="80000"/>
              </a:lnSpc>
              <a:defRPr sz="8000">
                <a:solidFill>
                  <a:srgbClr val="44474F"/>
                </a:solidFill>
                <a:latin typeface="+mn-lt"/>
                <a:ea typeface="+mn-ea"/>
                <a:cs typeface="+mn-cs"/>
                <a:sym typeface="Ikaros-Regular"/>
              </a:defRPr>
            </a:lvl1pPr>
          </a:lstStyle>
          <a:p>
            <a:r>
              <a:rPr lang="en-US" sz="6600" dirty="0">
                <a:latin typeface="UVN Bai Sau Nang" panose="04030905020802020C03" pitchFamily="82" charset="0"/>
              </a:rPr>
              <a:t>LUYỆN ĐỌC</a:t>
            </a:r>
            <a:endParaRPr sz="6600" dirty="0">
              <a:latin typeface="UVN Bai Sau Nang" panose="04030905020802020C03" pitchFamily="8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272"/>
                                        </p:tgtEl>
                                        <p:attrNameLst>
                                          <p:attrName>style.visibility</p:attrName>
                                        </p:attrNameLst>
                                      </p:cBhvr>
                                      <p:to>
                                        <p:strVal val="visible"/>
                                      </p:to>
                                    </p:set>
                                    <p:anim calcmode="lin" valueType="num">
                                      <p:cBhvr additive="base">
                                        <p:cTn id="13" dur="500" fill="hold"/>
                                        <p:tgtEl>
                                          <p:spTgt spid="1272"/>
                                        </p:tgtEl>
                                        <p:attrNameLst>
                                          <p:attrName>ppt_x</p:attrName>
                                        </p:attrNameLst>
                                      </p:cBhvr>
                                      <p:tavLst>
                                        <p:tav tm="0">
                                          <p:val>
                                            <p:strVal val="1+#ppt_w/2"/>
                                          </p:val>
                                        </p:tav>
                                        <p:tav tm="100000">
                                          <p:val>
                                            <p:strVal val="#ppt_x"/>
                                          </p:val>
                                        </p:tav>
                                      </p:tavLst>
                                    </p:anim>
                                    <p:anim calcmode="lin" valueType="num">
                                      <p:cBhvr additive="base">
                                        <p:cTn id="14" dur="500" fill="hold"/>
                                        <p:tgtEl>
                                          <p:spTgt spid="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850846"/>
            <a:ext cx="17468850" cy="8756596"/>
          </a:xfrm>
          <a:prstGeom prst="rect">
            <a:avLst/>
          </a:prstGeom>
        </p:spPr>
      </p:pic>
      <p:sp>
        <p:nvSpPr>
          <p:cNvPr id="3" name="Rectangle 2"/>
          <p:cNvSpPr/>
          <p:nvPr/>
        </p:nvSpPr>
        <p:spPr>
          <a:xfrm>
            <a:off x="3530039" y="59431"/>
            <a:ext cx="5208118" cy="1200329"/>
          </a:xfrm>
          <a:prstGeom prst="rect">
            <a:avLst/>
          </a:prstGeom>
          <a:noFill/>
        </p:spPr>
        <p:txBody>
          <a:bodyPr wrap="square" lIns="91440" tIns="45720" rIns="91440" bIns="45720">
            <a:spAutoFit/>
          </a:bodyPr>
          <a:lstStyle/>
          <a:p>
            <a:pPr algn="ctr"/>
            <a:r>
              <a:rPr lang="en-US" sz="7200" b="0" u="sng" cap="none" spc="0">
                <a:ln w="0"/>
                <a:effectLst>
                  <a:outerShdw blurRad="38100" dist="19050" dir="2700000" algn="tl" rotWithShape="0">
                    <a:schemeClr val="dk1">
                      <a:alpha val="40000"/>
                    </a:schemeClr>
                  </a:outerShdw>
                  <a:reflection blurRad="6350" stA="55000" endA="300" endPos="45500" dir="5400000" sy="-100000" algn="bl" rotWithShape="0"/>
                </a:effectLst>
                <a:latin typeface="UTM Yen Tu" panose="02040603050506020204" pitchFamily="18" charset="0"/>
              </a:rPr>
              <a:t>Tập đọc</a:t>
            </a:r>
          </a:p>
        </p:txBody>
      </p:sp>
      <p:sp>
        <p:nvSpPr>
          <p:cNvPr id="4" name="Rectangle 3"/>
          <p:cNvSpPr/>
          <p:nvPr/>
        </p:nvSpPr>
        <p:spPr>
          <a:xfrm>
            <a:off x="2372491" y="1259760"/>
            <a:ext cx="7523213" cy="769441"/>
          </a:xfrm>
          <a:prstGeom prst="rect">
            <a:avLst/>
          </a:prstGeom>
          <a:noFill/>
        </p:spPr>
        <p:txBody>
          <a:bodyPr wrap="none" lIns="91440" tIns="45720" rIns="91440" bIns="45720">
            <a:spAutoFit/>
          </a:bodyPr>
          <a:lstStyle/>
          <a:p>
            <a:pPr algn="ctr"/>
            <a:r>
              <a:rPr lang="en-US" sz="4400" b="0" cap="none" spc="300">
                <a:ln w="0"/>
                <a:gradFill flip="none" rotWithShape="1">
                  <a:gsLst>
                    <a:gs pos="0">
                      <a:srgbClr val="3C33C3">
                        <a:shade val="30000"/>
                        <a:satMod val="115000"/>
                      </a:srgbClr>
                    </a:gs>
                    <a:gs pos="50000">
                      <a:srgbClr val="3C33C3">
                        <a:shade val="67500"/>
                        <a:satMod val="115000"/>
                      </a:srgbClr>
                    </a:gs>
                    <a:gs pos="100000">
                      <a:srgbClr val="3C33C3">
                        <a:shade val="100000"/>
                        <a:satMod val="115000"/>
                      </a:srgbClr>
                    </a:gs>
                  </a:gsLst>
                  <a:lin ang="5400000" scaled="1"/>
                  <a:tileRect/>
                </a:gradFill>
                <a:effectLst>
                  <a:glow rad="241300">
                    <a:schemeClr val="bg1"/>
                  </a:glow>
                </a:effectLst>
                <a:latin typeface="UTM Guanine" panose="02040603050506020204" pitchFamily="18" charset="0"/>
              </a:rPr>
              <a:t>THƯA CHUYỆN VỚI MẸ</a:t>
            </a:r>
          </a:p>
        </p:txBody>
      </p:sp>
      <p:sp>
        <p:nvSpPr>
          <p:cNvPr id="5" name="Rectangle 4"/>
          <p:cNvSpPr/>
          <p:nvPr/>
        </p:nvSpPr>
        <p:spPr>
          <a:xfrm>
            <a:off x="4938046" y="2601346"/>
            <a:ext cx="2956450" cy="830997"/>
          </a:xfrm>
          <a:prstGeom prst="rect">
            <a:avLst/>
          </a:prstGeom>
          <a:noFill/>
        </p:spPr>
        <p:txBody>
          <a:bodyPr wrap="none" lIns="91440" tIns="45720" rIns="91440" bIns="45720">
            <a:spAutoFit/>
          </a:bodyPr>
          <a:lstStyle/>
          <a:p>
            <a:pPr algn="ctr"/>
            <a:r>
              <a:rPr lang="en-US" sz="4800" cap="none" spc="0">
                <a:ln w="0"/>
                <a:solidFill>
                  <a:srgbClr val="7030A0"/>
                </a:solidFill>
                <a:latin typeface="UVN Bai Sau Nang" panose="04030905020802020C03" pitchFamily="82" charset="0"/>
              </a:rPr>
              <a:t>Luyện đọc</a:t>
            </a:r>
          </a:p>
        </p:txBody>
      </p:sp>
      <p:sp>
        <p:nvSpPr>
          <p:cNvPr id="6" name="Rectangle 5"/>
          <p:cNvSpPr/>
          <p:nvPr/>
        </p:nvSpPr>
        <p:spPr>
          <a:xfrm>
            <a:off x="2359230" y="3542823"/>
            <a:ext cx="2820003" cy="923330"/>
          </a:xfrm>
          <a:prstGeom prst="rect">
            <a:avLst/>
          </a:prstGeom>
          <a:noFill/>
        </p:spPr>
        <p:txBody>
          <a:bodyPr wrap="none" lIns="91440" tIns="45720" rIns="91440" bIns="45720">
            <a:spAutoFit/>
          </a:bodyPr>
          <a:lstStyle/>
          <a:p>
            <a:pPr algn="ctr"/>
            <a:r>
              <a:rPr lang="en-US" sz="5400" b="1" cap="none" spc="0">
                <a:ln w="0"/>
                <a:solidFill>
                  <a:srgbClr val="002060"/>
                </a:solidFill>
                <a:latin typeface="Times New Roman" panose="02020603050405020304" pitchFamily="18" charset="0"/>
                <a:cs typeface="Times New Roman" panose="02020603050405020304" pitchFamily="18" charset="0"/>
              </a:rPr>
              <a:t>mồn một</a:t>
            </a:r>
          </a:p>
        </p:txBody>
      </p:sp>
      <p:sp>
        <p:nvSpPr>
          <p:cNvPr id="8" name="Rectangle 7"/>
          <p:cNvSpPr/>
          <p:nvPr/>
        </p:nvSpPr>
        <p:spPr>
          <a:xfrm>
            <a:off x="2436174" y="4753194"/>
            <a:ext cx="2743059" cy="923330"/>
          </a:xfrm>
          <a:prstGeom prst="rect">
            <a:avLst/>
          </a:prstGeom>
          <a:noFill/>
        </p:spPr>
        <p:txBody>
          <a:bodyPr wrap="none" lIns="91440" tIns="45720" rIns="91440" bIns="45720">
            <a:spAutoFit/>
          </a:bodyPr>
          <a:lstStyle/>
          <a:p>
            <a:pPr algn="ctr"/>
            <a:r>
              <a:rPr lang="en-US" sz="5400" b="1" cap="none" spc="0">
                <a:ln w="0"/>
                <a:solidFill>
                  <a:srgbClr val="002060"/>
                </a:solidFill>
                <a:latin typeface="Times New Roman" panose="02020603050405020304" pitchFamily="18" charset="0"/>
                <a:cs typeface="Times New Roman" panose="02020603050405020304" pitchFamily="18" charset="0"/>
              </a:rPr>
              <a:t>dòng dõi</a:t>
            </a:r>
          </a:p>
        </p:txBody>
      </p:sp>
      <p:sp>
        <p:nvSpPr>
          <p:cNvPr id="9" name="Rectangle 8"/>
          <p:cNvSpPr/>
          <p:nvPr/>
        </p:nvSpPr>
        <p:spPr>
          <a:xfrm>
            <a:off x="7135795" y="3542823"/>
            <a:ext cx="3204723" cy="923330"/>
          </a:xfrm>
          <a:prstGeom prst="rect">
            <a:avLst/>
          </a:prstGeom>
          <a:noFill/>
        </p:spPr>
        <p:txBody>
          <a:bodyPr wrap="none" lIns="91440" tIns="45720" rIns="91440" bIns="45720">
            <a:spAutoFit/>
          </a:bodyPr>
          <a:lstStyle/>
          <a:p>
            <a:pPr algn="ctr"/>
            <a:r>
              <a:rPr lang="en-US" sz="5400" b="1" cap="none" spc="0">
                <a:ln w="0"/>
                <a:solidFill>
                  <a:srgbClr val="002060"/>
                </a:solidFill>
                <a:latin typeface="Times New Roman" panose="02020603050405020304" pitchFamily="18" charset="0"/>
                <a:cs typeface="Times New Roman" panose="02020603050405020304" pitchFamily="18" charset="0"/>
              </a:rPr>
              <a:t>quan sang</a:t>
            </a:r>
          </a:p>
        </p:txBody>
      </p:sp>
      <p:cxnSp>
        <p:nvCxnSpPr>
          <p:cNvPr id="14" name="Straight Connector 13"/>
          <p:cNvCxnSpPr/>
          <p:nvPr/>
        </p:nvCxnSpPr>
        <p:spPr>
          <a:xfrm>
            <a:off x="3019930" y="4291529"/>
            <a:ext cx="72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59233" y="4291529"/>
            <a:ext cx="72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75433" y="5511462"/>
            <a:ext cx="90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78780" y="4305341"/>
            <a:ext cx="133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378780" y="4701445"/>
            <a:ext cx="2589171" cy="923330"/>
          </a:xfrm>
          <a:prstGeom prst="rect">
            <a:avLst/>
          </a:prstGeom>
          <a:noFill/>
        </p:spPr>
        <p:txBody>
          <a:bodyPr wrap="none" lIns="91440" tIns="45720" rIns="91440" bIns="45720">
            <a:spAutoFit/>
          </a:bodyPr>
          <a:lstStyle/>
          <a:p>
            <a:pPr algn="ctr"/>
            <a:r>
              <a:rPr lang="en-US" sz="5400" b="1">
                <a:ln w="0"/>
                <a:solidFill>
                  <a:srgbClr val="002060"/>
                </a:solidFill>
                <a:latin typeface="Times New Roman" panose="02020603050405020304" pitchFamily="18" charset="0"/>
                <a:cs typeface="Times New Roman" panose="02020603050405020304" pitchFamily="18" charset="0"/>
              </a:rPr>
              <a:t>bất giác</a:t>
            </a:r>
            <a:endParaRPr lang="en-US" sz="5400" b="1" cap="none" spc="0">
              <a:ln w="0"/>
              <a:solidFill>
                <a:srgbClr val="002060"/>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7455665" y="5463963"/>
            <a:ext cx="108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2157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49" presetClass="entr" presetSubtype="0" decel="10000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360"/>
                                          </p:val>
                                        </p:tav>
                                        <p:tav tm="100000">
                                          <p:val>
                                            <p:fltVal val="0"/>
                                          </p:val>
                                        </p:tav>
                                      </p:tavLst>
                                    </p:anim>
                                    <p:animEffect transition="in" filter="fade">
                                      <p:cBhvr>
                                        <p:cTn id="34" dur="500"/>
                                        <p:tgtEl>
                                          <p:spTgt spid="14"/>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 calcmode="lin" valueType="num">
                                      <p:cBhvr>
                                        <p:cTn id="39" dur="500" fill="hold"/>
                                        <p:tgtEl>
                                          <p:spTgt spid="15"/>
                                        </p:tgtEl>
                                        <p:attrNameLst>
                                          <p:attrName>style.rotation</p:attrName>
                                        </p:attrNameLst>
                                      </p:cBhvr>
                                      <p:tavLst>
                                        <p:tav tm="0">
                                          <p:val>
                                            <p:fltVal val="360"/>
                                          </p:val>
                                        </p:tav>
                                        <p:tav tm="100000">
                                          <p:val>
                                            <p:fltVal val="0"/>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49" presetClass="entr" presetSubtype="0" decel="10000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 calcmode="lin" valueType="num">
                                      <p:cBhvr>
                                        <p:cTn id="54" dur="500" fill="hold"/>
                                        <p:tgtEl>
                                          <p:spTgt spid="16"/>
                                        </p:tgtEl>
                                        <p:attrNameLst>
                                          <p:attrName>style.rotation</p:attrName>
                                        </p:attrNameLst>
                                      </p:cBhvr>
                                      <p:tavLst>
                                        <p:tav tm="0">
                                          <p:val>
                                            <p:fltVal val="360"/>
                                          </p:val>
                                        </p:tav>
                                        <p:tav tm="100000">
                                          <p:val>
                                            <p:fltVal val="0"/>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900" decel="100000" fill="hold"/>
                                        <p:tgtEl>
                                          <p:spTgt spid="9"/>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49" presetClass="entr" presetSubtype="0" decel="10000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 calcmode="lin" valueType="num">
                                      <p:cBhvr>
                                        <p:cTn id="69" dur="500" fill="hold"/>
                                        <p:tgtEl>
                                          <p:spTgt spid="17"/>
                                        </p:tgtEl>
                                        <p:attrNameLst>
                                          <p:attrName>style.rotation</p:attrName>
                                        </p:attrNameLst>
                                      </p:cBhvr>
                                      <p:tavLst>
                                        <p:tav tm="0">
                                          <p:val>
                                            <p:fltVal val="360"/>
                                          </p:val>
                                        </p:tav>
                                        <p:tav tm="100000">
                                          <p:val>
                                            <p:fltVal val="0"/>
                                          </p:val>
                                        </p:tav>
                                      </p:tavLst>
                                    </p:anim>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900" decel="100000" fill="hold"/>
                                        <p:tgtEl>
                                          <p:spTgt spid="1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49" presetClass="entr" presetSubtype="0" decel="10000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 calcmode="lin" valueType="num">
                                      <p:cBhvr>
                                        <p:cTn id="84" dur="500" fill="hold"/>
                                        <p:tgtEl>
                                          <p:spTgt spid="19"/>
                                        </p:tgtEl>
                                        <p:attrNameLst>
                                          <p:attrName>style.rotation</p:attrName>
                                        </p:attrNameLst>
                                      </p:cBhvr>
                                      <p:tavLst>
                                        <p:tav tm="0">
                                          <p:val>
                                            <p:fltVal val="360"/>
                                          </p:val>
                                        </p:tav>
                                        <p:tav tm="100000">
                                          <p:val>
                                            <p:fltVal val="0"/>
                                          </p:val>
                                        </p:tav>
                                      </p:tavLst>
                                    </p:anim>
                                    <p:animEffect transition="in" filter="fade">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850846"/>
            <a:ext cx="17468850" cy="8756596"/>
          </a:xfrm>
          <a:prstGeom prst="rect">
            <a:avLst/>
          </a:prstGeom>
        </p:spPr>
      </p:pic>
      <p:sp>
        <p:nvSpPr>
          <p:cNvPr id="3" name="Rectangle 2"/>
          <p:cNvSpPr/>
          <p:nvPr/>
        </p:nvSpPr>
        <p:spPr>
          <a:xfrm>
            <a:off x="3530039" y="59431"/>
            <a:ext cx="5208118" cy="1200329"/>
          </a:xfrm>
          <a:prstGeom prst="rect">
            <a:avLst/>
          </a:prstGeom>
          <a:noFill/>
        </p:spPr>
        <p:txBody>
          <a:bodyPr wrap="square" lIns="91440" tIns="45720" rIns="91440" bIns="45720">
            <a:spAutoFit/>
          </a:bodyPr>
          <a:lstStyle/>
          <a:p>
            <a:pPr algn="ctr"/>
            <a:r>
              <a:rPr lang="en-US" sz="7200" b="0" u="sng" cap="none" spc="0">
                <a:ln w="0"/>
                <a:effectLst>
                  <a:outerShdw blurRad="38100" dist="19050" dir="2700000" algn="tl" rotWithShape="0">
                    <a:schemeClr val="dk1">
                      <a:alpha val="40000"/>
                    </a:schemeClr>
                  </a:outerShdw>
                  <a:reflection blurRad="6350" stA="55000" endA="300" endPos="45500" dir="5400000" sy="-100000" algn="bl" rotWithShape="0"/>
                </a:effectLst>
                <a:latin typeface="UTM Yen Tu" panose="02040603050506020204" pitchFamily="18" charset="0"/>
              </a:rPr>
              <a:t>Tập đọc</a:t>
            </a:r>
          </a:p>
        </p:txBody>
      </p:sp>
      <p:sp>
        <p:nvSpPr>
          <p:cNvPr id="4" name="Rectangle 3"/>
          <p:cNvSpPr/>
          <p:nvPr/>
        </p:nvSpPr>
        <p:spPr>
          <a:xfrm>
            <a:off x="2372491" y="1259760"/>
            <a:ext cx="7523213" cy="769441"/>
          </a:xfrm>
          <a:prstGeom prst="rect">
            <a:avLst/>
          </a:prstGeom>
          <a:noFill/>
        </p:spPr>
        <p:txBody>
          <a:bodyPr wrap="none" lIns="91440" tIns="45720" rIns="91440" bIns="45720">
            <a:spAutoFit/>
          </a:bodyPr>
          <a:lstStyle/>
          <a:p>
            <a:pPr algn="ctr"/>
            <a:r>
              <a:rPr lang="en-US" sz="4400" b="0" cap="none" spc="300">
                <a:ln w="0"/>
                <a:gradFill flip="none" rotWithShape="1">
                  <a:gsLst>
                    <a:gs pos="0">
                      <a:srgbClr val="3C33C3">
                        <a:shade val="30000"/>
                        <a:satMod val="115000"/>
                      </a:srgbClr>
                    </a:gs>
                    <a:gs pos="50000">
                      <a:srgbClr val="3C33C3">
                        <a:shade val="67500"/>
                        <a:satMod val="115000"/>
                      </a:srgbClr>
                    </a:gs>
                    <a:gs pos="100000">
                      <a:srgbClr val="3C33C3">
                        <a:shade val="100000"/>
                        <a:satMod val="115000"/>
                      </a:srgbClr>
                    </a:gs>
                  </a:gsLst>
                  <a:lin ang="5400000" scaled="1"/>
                  <a:tileRect/>
                </a:gradFill>
                <a:effectLst>
                  <a:glow rad="241300">
                    <a:schemeClr val="bg1"/>
                  </a:glow>
                </a:effectLst>
                <a:latin typeface="UTM Guanine" panose="02040603050506020204" pitchFamily="18" charset="0"/>
              </a:rPr>
              <a:t>THƯA CHUYỆN VỚI MẸ</a:t>
            </a:r>
          </a:p>
        </p:txBody>
      </p:sp>
      <p:sp>
        <p:nvSpPr>
          <p:cNvPr id="5" name="Rectangle 4"/>
          <p:cNvSpPr/>
          <p:nvPr/>
        </p:nvSpPr>
        <p:spPr>
          <a:xfrm>
            <a:off x="4814355" y="2094832"/>
            <a:ext cx="2956450" cy="830997"/>
          </a:xfrm>
          <a:prstGeom prst="rect">
            <a:avLst/>
          </a:prstGeom>
          <a:noFill/>
        </p:spPr>
        <p:txBody>
          <a:bodyPr wrap="none" lIns="91440" tIns="45720" rIns="91440" bIns="45720">
            <a:spAutoFit/>
          </a:bodyPr>
          <a:lstStyle/>
          <a:p>
            <a:pPr algn="ctr"/>
            <a:r>
              <a:rPr lang="en-US" sz="4800" cap="none" spc="0">
                <a:ln w="0"/>
                <a:solidFill>
                  <a:srgbClr val="7030A0"/>
                </a:solidFill>
                <a:latin typeface="UVN Bai Sau Nang" panose="04030905020802020C03" pitchFamily="82" charset="0"/>
              </a:rPr>
              <a:t>Luyện đọc</a:t>
            </a:r>
          </a:p>
        </p:txBody>
      </p:sp>
      <p:sp>
        <p:nvSpPr>
          <p:cNvPr id="6" name="Rectangle 5"/>
          <p:cNvSpPr/>
          <p:nvPr/>
        </p:nvSpPr>
        <p:spPr>
          <a:xfrm>
            <a:off x="234677" y="3064835"/>
            <a:ext cx="11798840" cy="3316742"/>
          </a:xfrm>
          <a:prstGeom prst="rect">
            <a:avLst/>
          </a:prstGeom>
          <a:noFill/>
        </p:spPr>
        <p:txBody>
          <a:bodyPr wrap="square" lIns="91440" tIns="45720" rIns="91440" bIns="45720">
            <a:spAutoFit/>
          </a:bodyPr>
          <a:lstStyle/>
          <a:p>
            <a:pPr algn="just">
              <a:lnSpc>
                <a:spcPct val="150000"/>
              </a:lnSpc>
            </a:pPr>
            <a:r>
              <a:rPr lang="vi-VN" sz="3600" b="1">
                <a:ln w="0"/>
                <a:solidFill>
                  <a:srgbClr val="002060"/>
                </a:solidFill>
                <a:latin typeface="Times New Roman" panose="02020603050405020304" pitchFamily="18" charset="0"/>
                <a:cs typeface="Times New Roman" panose="02020603050405020304" pitchFamily="18" charset="0"/>
              </a:rPr>
              <a:t>Bất giác, em lại nhớ đến ba người thợ nhễ nhại mồ hôi mà vui vẻ bên tiếng bễ thổi “phì phào”, tiếng búa con, búa lớn theo nhau đập “cúc cắc” và những tàn lửa đỏ hồng, bắn tóe lên như khi đốt cây bông.</a:t>
            </a:r>
          </a:p>
        </p:txBody>
      </p:sp>
      <p:cxnSp>
        <p:nvCxnSpPr>
          <p:cNvPr id="7" name="Straight Connector 6"/>
          <p:cNvCxnSpPr/>
          <p:nvPr/>
        </p:nvCxnSpPr>
        <p:spPr>
          <a:xfrm flipH="1">
            <a:off x="7810500" y="3229530"/>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163300" y="3229530"/>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900167" y="4128726"/>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23117" y="4928826"/>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51167" y="5777549"/>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38350" y="3229530"/>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51717" y="5777549"/>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318392" y="5777549"/>
            <a:ext cx="228600" cy="63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40633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7" presetClass="entr" presetSubtype="1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strVal val="#ppt_h"/>
                                          </p:val>
                                        </p:tav>
                                        <p:tav tm="100000">
                                          <p:val>
                                            <p:strVal val="#ppt_h"/>
                                          </p:val>
                                        </p:tav>
                                      </p:tavLst>
                                    </p:anim>
                                  </p:childTnLst>
                                </p:cTn>
                              </p:par>
                            </p:childTnLst>
                          </p:cTn>
                        </p:par>
                        <p:par>
                          <p:cTn id="30" fill="hold">
                            <p:stCondLst>
                              <p:cond delay="2000"/>
                            </p:stCondLst>
                            <p:childTnLst>
                              <p:par>
                                <p:cTn id="31" presetID="17" presetClass="entr" presetSubtype="1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strVal val="#ppt_h"/>
                                          </p:val>
                                        </p:tav>
                                        <p:tav tm="100000">
                                          <p:val>
                                            <p:strVal val="#ppt_h"/>
                                          </p:val>
                                        </p:tav>
                                      </p:tavLst>
                                    </p:anim>
                                  </p:childTnLst>
                                </p:cTn>
                              </p:par>
                            </p:childTnLst>
                          </p:cTn>
                        </p:par>
                        <p:par>
                          <p:cTn id="35" fill="hold">
                            <p:stCondLst>
                              <p:cond delay="2500"/>
                            </p:stCondLst>
                            <p:childTnLst>
                              <p:par>
                                <p:cTn id="36" presetID="17" presetClass="entr" presetSubtype="1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childTnLst>
                                </p:cTn>
                              </p:par>
                            </p:childTnLst>
                          </p:cTn>
                        </p:par>
                        <p:par>
                          <p:cTn id="40" fill="hold">
                            <p:stCondLst>
                              <p:cond delay="3000"/>
                            </p:stCondLst>
                            <p:childTnLst>
                              <p:par>
                                <p:cTn id="41" presetID="17" presetClass="entr" presetSubtype="1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850846"/>
            <a:ext cx="17468850" cy="8756596"/>
          </a:xfrm>
          <a:prstGeom prst="rect">
            <a:avLst/>
          </a:prstGeom>
        </p:spPr>
      </p:pic>
      <p:sp>
        <p:nvSpPr>
          <p:cNvPr id="3" name="Rectangle 2"/>
          <p:cNvSpPr/>
          <p:nvPr/>
        </p:nvSpPr>
        <p:spPr>
          <a:xfrm>
            <a:off x="3530039" y="59431"/>
            <a:ext cx="5208118" cy="923330"/>
          </a:xfrm>
          <a:prstGeom prst="rect">
            <a:avLst/>
          </a:prstGeom>
          <a:noFill/>
        </p:spPr>
        <p:txBody>
          <a:bodyPr wrap="square" lIns="91440" tIns="45720" rIns="91440" bIns="45720">
            <a:spAutoFit/>
          </a:bodyPr>
          <a:lstStyle/>
          <a:p>
            <a:pPr algn="ctr"/>
            <a:r>
              <a:rPr lang="en-US" sz="5400" b="0" u="sng" cap="none" spc="0">
                <a:ln w="0"/>
                <a:effectLst>
                  <a:outerShdw blurRad="38100" dist="19050" dir="2700000" algn="tl" rotWithShape="0">
                    <a:schemeClr val="dk1">
                      <a:alpha val="40000"/>
                    </a:schemeClr>
                  </a:outerShdw>
                  <a:reflection blurRad="6350" stA="55000" endA="300" endPos="45500" dir="5400000" sy="-100000" algn="bl" rotWithShape="0"/>
                </a:effectLst>
                <a:latin typeface="UTM Yen Tu" panose="02040603050506020204" pitchFamily="18" charset="0"/>
              </a:rPr>
              <a:t>Tập đọc</a:t>
            </a:r>
          </a:p>
        </p:txBody>
      </p:sp>
      <p:sp>
        <p:nvSpPr>
          <p:cNvPr id="4" name="Rectangle 3"/>
          <p:cNvSpPr/>
          <p:nvPr/>
        </p:nvSpPr>
        <p:spPr>
          <a:xfrm>
            <a:off x="3276585" y="982761"/>
            <a:ext cx="5715026" cy="584775"/>
          </a:xfrm>
          <a:prstGeom prst="rect">
            <a:avLst/>
          </a:prstGeom>
          <a:noFill/>
        </p:spPr>
        <p:txBody>
          <a:bodyPr wrap="none" lIns="91440" tIns="45720" rIns="91440" bIns="45720">
            <a:spAutoFit/>
          </a:bodyPr>
          <a:lstStyle/>
          <a:p>
            <a:pPr algn="ctr"/>
            <a:r>
              <a:rPr lang="en-US" sz="3200" b="0" cap="none" spc="300">
                <a:ln w="0"/>
                <a:gradFill flip="none" rotWithShape="1">
                  <a:gsLst>
                    <a:gs pos="0">
                      <a:srgbClr val="3C33C3">
                        <a:shade val="30000"/>
                        <a:satMod val="115000"/>
                      </a:srgbClr>
                    </a:gs>
                    <a:gs pos="50000">
                      <a:srgbClr val="3C33C3">
                        <a:shade val="67500"/>
                        <a:satMod val="115000"/>
                      </a:srgbClr>
                    </a:gs>
                    <a:gs pos="100000">
                      <a:srgbClr val="3C33C3">
                        <a:shade val="100000"/>
                        <a:satMod val="115000"/>
                      </a:srgbClr>
                    </a:gs>
                  </a:gsLst>
                  <a:lin ang="5400000" scaled="1"/>
                  <a:tileRect/>
                </a:gradFill>
                <a:effectLst>
                  <a:glow rad="241300">
                    <a:schemeClr val="bg1"/>
                  </a:glow>
                </a:effectLst>
                <a:latin typeface="UTM Guanine" panose="02040603050506020204" pitchFamily="18" charset="0"/>
              </a:rPr>
              <a:t>THƯA CHUYỆN VỚI MẸ</a:t>
            </a:r>
          </a:p>
        </p:txBody>
      </p:sp>
      <p:sp>
        <p:nvSpPr>
          <p:cNvPr id="5" name="Rectangle 4"/>
          <p:cNvSpPr/>
          <p:nvPr/>
        </p:nvSpPr>
        <p:spPr>
          <a:xfrm>
            <a:off x="4710173" y="1591269"/>
            <a:ext cx="3252814" cy="707886"/>
          </a:xfrm>
          <a:prstGeom prst="rect">
            <a:avLst/>
          </a:prstGeom>
          <a:noFill/>
        </p:spPr>
        <p:txBody>
          <a:bodyPr wrap="none" lIns="91440" tIns="45720" rIns="91440" bIns="45720">
            <a:spAutoFit/>
          </a:bodyPr>
          <a:lstStyle/>
          <a:p>
            <a:pPr algn="ctr"/>
            <a:r>
              <a:rPr lang="en-US" sz="4000" cap="none" spc="0">
                <a:ln w="0"/>
                <a:solidFill>
                  <a:srgbClr val="7030A0"/>
                </a:solidFill>
                <a:latin typeface="UVN Bai Sau Nang" panose="04030905020802020C03" pitchFamily="82" charset="0"/>
              </a:rPr>
              <a:t>Giải nghĩa từ</a:t>
            </a:r>
          </a:p>
        </p:txBody>
      </p:sp>
      <p:sp>
        <p:nvSpPr>
          <p:cNvPr id="2" name="Rectangle 1"/>
          <p:cNvSpPr/>
          <p:nvPr/>
        </p:nvSpPr>
        <p:spPr>
          <a:xfrm>
            <a:off x="958985" y="2115966"/>
            <a:ext cx="4301177" cy="646331"/>
          </a:xfrm>
          <a:prstGeom prst="rect">
            <a:avLst/>
          </a:prstGeom>
          <a:noFill/>
        </p:spPr>
        <p:txBody>
          <a:bodyPr wrap="none" lIns="91440" tIns="45720" rIns="91440" bIns="45720">
            <a:spAutoFit/>
          </a:bodyPr>
          <a:lstStyle/>
          <a:p>
            <a:pPr algn="ctr"/>
            <a:r>
              <a:rPr lang="en-US" sz="3600" b="1" cap="none" spc="0">
                <a:ln w="0"/>
                <a:solidFill>
                  <a:srgbClr val="FF0000"/>
                </a:solidFill>
                <a:latin typeface="Times New Roman" panose="02020603050405020304" pitchFamily="18" charset="0"/>
                <a:cs typeface="Times New Roman" panose="02020603050405020304" pitchFamily="18" charset="0"/>
              </a:rPr>
              <a:t>Thầy</a:t>
            </a:r>
            <a:r>
              <a:rPr lang="en-US" sz="3600" b="1" cap="none" spc="0">
                <a:ln w="0"/>
                <a:solidFill>
                  <a:schemeClr val="tx1"/>
                </a:solidFill>
                <a:latin typeface="Times New Roman" panose="02020603050405020304" pitchFamily="18" charset="0"/>
                <a:cs typeface="Times New Roman" panose="02020603050405020304" pitchFamily="18" charset="0"/>
              </a:rPr>
              <a:t>: bố, cha, ba, …</a:t>
            </a:r>
          </a:p>
        </p:txBody>
      </p:sp>
      <p:sp>
        <p:nvSpPr>
          <p:cNvPr id="13" name="Rectangle 12"/>
          <p:cNvSpPr/>
          <p:nvPr/>
        </p:nvSpPr>
        <p:spPr>
          <a:xfrm>
            <a:off x="958985" y="2786037"/>
            <a:ext cx="9333003" cy="1200329"/>
          </a:xfrm>
          <a:prstGeom prst="rect">
            <a:avLst/>
          </a:prstGeom>
          <a:noFill/>
        </p:spPr>
        <p:txBody>
          <a:bodyPr wrap="none" lIns="91440" tIns="45720" rIns="91440" bIns="45720">
            <a:spAutoFit/>
          </a:bodyPr>
          <a:lstStyle/>
          <a:p>
            <a:pPr algn="ctr"/>
            <a:r>
              <a:rPr lang="en-US" sz="3600" b="1" cap="none" spc="0">
                <a:ln w="0"/>
                <a:solidFill>
                  <a:srgbClr val="FF0000"/>
                </a:solidFill>
                <a:latin typeface="Times New Roman" panose="02020603050405020304" pitchFamily="18" charset="0"/>
                <a:cs typeface="Times New Roman" panose="02020603050405020304" pitchFamily="18" charset="0"/>
              </a:rPr>
              <a:t>Dòng dõi quan sang</a:t>
            </a:r>
            <a:r>
              <a:rPr lang="en-US" sz="3600" b="1" cap="none" spc="0">
                <a:ln w="0"/>
                <a:solidFill>
                  <a:schemeClr val="tx1"/>
                </a:solidFill>
                <a:latin typeface="Times New Roman" panose="02020603050405020304" pitchFamily="18" charset="0"/>
                <a:cs typeface="Times New Roman" panose="02020603050405020304" pitchFamily="18" charset="0"/>
              </a:rPr>
              <a:t>: từ đời này sang đời khác </a:t>
            </a:r>
          </a:p>
          <a:p>
            <a:pPr algn="ctr"/>
            <a:r>
              <a:rPr lang="en-US" sz="3600" b="1" cap="none" spc="0">
                <a:ln w="0"/>
                <a:solidFill>
                  <a:schemeClr val="tx1"/>
                </a:solidFill>
                <a:latin typeface="Times New Roman" panose="02020603050405020304" pitchFamily="18" charset="0"/>
                <a:cs typeface="Times New Roman" panose="02020603050405020304" pitchFamily="18" charset="0"/>
              </a:rPr>
              <a:t>đều có người làm quan.</a:t>
            </a:r>
          </a:p>
        </p:txBody>
      </p:sp>
      <p:sp>
        <p:nvSpPr>
          <p:cNvPr id="18" name="Rectangle 17"/>
          <p:cNvSpPr/>
          <p:nvPr/>
        </p:nvSpPr>
        <p:spPr>
          <a:xfrm>
            <a:off x="865842" y="3986366"/>
            <a:ext cx="11117146" cy="1200329"/>
          </a:xfrm>
          <a:prstGeom prst="rect">
            <a:avLst/>
          </a:prstGeom>
          <a:noFill/>
        </p:spPr>
        <p:txBody>
          <a:bodyPr wrap="none" lIns="91440" tIns="45720" rIns="91440" bIns="45720">
            <a:spAutoFit/>
          </a:bodyPr>
          <a:lstStyle/>
          <a:p>
            <a:pPr algn="ctr"/>
            <a:r>
              <a:rPr lang="en-US" sz="3600" b="1" cap="none" spc="0">
                <a:ln w="0"/>
                <a:solidFill>
                  <a:srgbClr val="FF0000"/>
                </a:solidFill>
                <a:latin typeface="Times New Roman" panose="02020603050405020304" pitchFamily="18" charset="0"/>
                <a:cs typeface="Times New Roman" panose="02020603050405020304" pitchFamily="18" charset="0"/>
              </a:rPr>
              <a:t>Bất giác</a:t>
            </a:r>
            <a:r>
              <a:rPr lang="en-US" sz="3600" b="1" cap="none" spc="0">
                <a:ln w="0"/>
                <a:solidFill>
                  <a:schemeClr val="tx1"/>
                </a:solidFill>
                <a:latin typeface="Times New Roman" panose="02020603050405020304" pitchFamily="18" charset="0"/>
                <a:cs typeface="Times New Roman" panose="02020603050405020304" pitchFamily="18" charset="0"/>
              </a:rPr>
              <a:t>: (cử chỉ, hành động, cảm xúc, ý nghĩ chợt đến) </a:t>
            </a:r>
          </a:p>
          <a:p>
            <a:pPr algn="ctr"/>
            <a:r>
              <a:rPr lang="en-US" sz="3600" b="1" cap="none" spc="0">
                <a:ln w="0"/>
                <a:solidFill>
                  <a:schemeClr val="tx1"/>
                </a:solidFill>
                <a:latin typeface="Times New Roman" panose="02020603050405020304" pitchFamily="18" charset="0"/>
                <a:cs typeface="Times New Roman" panose="02020603050405020304" pitchFamily="18" charset="0"/>
              </a:rPr>
              <a:t>thình lình, ngoài chủ định.</a:t>
            </a:r>
          </a:p>
        </p:txBody>
      </p:sp>
      <p:sp>
        <p:nvSpPr>
          <p:cNvPr id="19" name="Rectangle 18"/>
          <p:cNvSpPr/>
          <p:nvPr/>
        </p:nvSpPr>
        <p:spPr>
          <a:xfrm>
            <a:off x="291327" y="5156438"/>
            <a:ext cx="11291073" cy="1200329"/>
          </a:xfrm>
          <a:prstGeom prst="rect">
            <a:avLst/>
          </a:prstGeom>
          <a:noFill/>
        </p:spPr>
        <p:txBody>
          <a:bodyPr wrap="square" lIns="91440" tIns="45720" rIns="91440" bIns="45720">
            <a:spAutoFit/>
          </a:bodyPr>
          <a:lstStyle/>
          <a:p>
            <a:pPr algn="ctr"/>
            <a:r>
              <a:rPr lang="en-US" sz="3600" b="1" cap="none" spc="0">
                <a:ln w="0"/>
                <a:solidFill>
                  <a:srgbClr val="FF0000"/>
                </a:solidFill>
                <a:latin typeface="Times New Roman" panose="02020603050405020304" pitchFamily="18" charset="0"/>
                <a:cs typeface="Times New Roman" panose="02020603050405020304" pitchFamily="18" charset="0"/>
              </a:rPr>
              <a:t>Cây bông</a:t>
            </a:r>
            <a:r>
              <a:rPr lang="en-US" sz="3600" b="1" cap="none" spc="0">
                <a:ln w="0"/>
                <a:solidFill>
                  <a:schemeClr val="tx1"/>
                </a:solidFill>
                <a:latin typeface="Times New Roman" panose="02020603050405020304" pitchFamily="18" charset="0"/>
                <a:cs typeface="Times New Roman" panose="02020603050405020304" pitchFamily="18" charset="0"/>
              </a:rPr>
              <a:t>: pháo hoa buộc trên cột cao, khi đốt xòe </a:t>
            </a:r>
          </a:p>
          <a:p>
            <a:pPr algn="ctr"/>
            <a:r>
              <a:rPr lang="en-US" sz="3600" b="1" cap="none" spc="0">
                <a:ln w="0"/>
                <a:solidFill>
                  <a:schemeClr val="tx1"/>
                </a:solidFill>
                <a:latin typeface="Times New Roman" panose="02020603050405020304" pitchFamily="18" charset="0"/>
                <a:cs typeface="Times New Roman" panose="02020603050405020304" pitchFamily="18" charset="0"/>
              </a:rPr>
              <a:t>thành nhiều màu.</a:t>
            </a:r>
          </a:p>
        </p:txBody>
      </p:sp>
    </p:spTree>
    <p:extLst>
      <p:ext uri="{BB962C8B-B14F-4D97-AF65-F5344CB8AC3E}">
        <p14:creationId xmlns:p14="http://schemas.microsoft.com/office/powerpoint/2010/main" val="325508803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ppt_w+.3"/>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iterate type="wd">
                                    <p:tmPct val="10000"/>
                                  </p:iterate>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strVal val="#ppt_w+.3"/>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iterate type="wd">
                                    <p:tmPct val="10000"/>
                                  </p:iterate>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strVal val="#ppt_w+.3"/>
                                          </p:val>
                                        </p:tav>
                                        <p:tav tm="100000">
                                          <p:val>
                                            <p:strVal val="#ppt_w"/>
                                          </p:val>
                                        </p:tav>
                                      </p:tavLst>
                                    </p:anim>
                                    <p:anim calcmode="lin" valueType="num">
                                      <p:cBhvr>
                                        <p:cTn id="34" dur="500" fill="hold"/>
                                        <p:tgtEl>
                                          <p:spTgt spid="19"/>
                                        </p:tgtEl>
                                        <p:attrNameLst>
                                          <p:attrName>ppt_h</p:attrName>
                                        </p:attrNameLst>
                                      </p:cBhvr>
                                      <p:tavLst>
                                        <p:tav tm="0">
                                          <p:val>
                                            <p:strVal val="#ppt_h"/>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3"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2751"/>
          <a:stretch/>
        </p:blipFill>
        <p:spPr>
          <a:xfrm rot="16200000">
            <a:off x="165342" y="4165077"/>
            <a:ext cx="2145814" cy="3240031"/>
          </a:xfrm>
          <a:prstGeom prst="rect">
            <a:avLst/>
          </a:prstGeom>
        </p:spPr>
      </p:pic>
      <p:sp>
        <p:nvSpPr>
          <p:cNvPr id="3" name="Text Box 5">
            <a:extLst>
              <a:ext uri="{FF2B5EF4-FFF2-40B4-BE49-F238E27FC236}">
                <a16:creationId xmlns:a16="http://schemas.microsoft.com/office/drawing/2014/main" xmlns="" id="{0CA9C80D-134E-4343-9132-24B5CB6DE25C}"/>
              </a:ext>
            </a:extLst>
          </p:cNvPr>
          <p:cNvSpPr txBox="1">
            <a:spLocks noChangeArrowheads="1"/>
          </p:cNvSpPr>
          <p:nvPr/>
        </p:nvSpPr>
        <p:spPr bwMode="auto">
          <a:xfrm>
            <a:off x="1790700" y="5462292"/>
            <a:ext cx="9067800" cy="1261884"/>
          </a:xfrm>
          <a:prstGeom prst="rect">
            <a:avLst/>
          </a:prstGeom>
          <a:noFill/>
          <a:ln>
            <a:noFill/>
          </a:ln>
        </p:spPr>
        <p:txBody>
          <a:bodyPr wrap="squar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GB" altLang="vi-VN" b="1" dirty="0" err="1">
                <a:solidFill>
                  <a:srgbClr val="FF0000"/>
                </a:solidFill>
                <a:latin typeface="Times New Roman" panose="02020603050405020304" pitchFamily="18" charset="0"/>
                <a:cs typeface="Times New Roman" panose="02020603050405020304" pitchFamily="18" charset="0"/>
              </a:rPr>
              <a:t>Lò</a:t>
            </a:r>
            <a:r>
              <a:rPr lang="en-GB" altLang="vi-VN" b="1" dirty="0">
                <a:solidFill>
                  <a:srgbClr val="FF0000"/>
                </a:solidFill>
                <a:latin typeface="Times New Roman" panose="02020603050405020304" pitchFamily="18" charset="0"/>
                <a:cs typeface="Times New Roman" panose="02020603050405020304" pitchFamily="18" charset="0"/>
              </a:rPr>
              <a:t> </a:t>
            </a:r>
            <a:r>
              <a:rPr lang="en-GB" altLang="vi-VN" b="1" err="1">
                <a:solidFill>
                  <a:srgbClr val="FF0000"/>
                </a:solidFill>
                <a:latin typeface="Times New Roman" panose="02020603050405020304" pitchFamily="18" charset="0"/>
                <a:cs typeface="Times New Roman" panose="02020603050405020304" pitchFamily="18" charset="0"/>
              </a:rPr>
              <a:t>rèn</a:t>
            </a:r>
            <a:r>
              <a:rPr lang="en-GB" altLang="vi-VN" b="1">
                <a:solidFill>
                  <a:srgbClr val="002060"/>
                </a:solidFill>
                <a:latin typeface="Times New Roman" panose="02020603050405020304" pitchFamily="18" charset="0"/>
                <a:cs typeface="Times New Roman" panose="02020603050405020304" pitchFamily="18" charset="0"/>
              </a:rPr>
              <a:t>: </a:t>
            </a:r>
            <a:r>
              <a:rPr lang="vi-VN" altLang="en-US" b="1">
                <a:solidFill>
                  <a:srgbClr val="002060"/>
                </a:solidFill>
                <a:latin typeface="Times New Roman" panose="02020603050405020304" pitchFamily="18" charset="0"/>
                <a:cs typeface="Times New Roman" panose="02020603050405020304" pitchFamily="18" charset="0"/>
              </a:rPr>
              <a:t>Nơi </a:t>
            </a:r>
            <a:r>
              <a:rPr lang="vi-VN" altLang="en-US" b="1" dirty="0">
                <a:solidFill>
                  <a:srgbClr val="002060"/>
                </a:solidFill>
                <a:latin typeface="Times New Roman" panose="02020603050405020304" pitchFamily="18" charset="0"/>
                <a:cs typeface="Times New Roman" panose="02020603050405020304" pitchFamily="18" charset="0"/>
              </a:rPr>
              <a:t>chế tạo bằng thủ công những vật dụng bằng kim loại như dao, liềm</a:t>
            </a:r>
            <a:r>
              <a:rPr lang="vi-VN" altLang="en-US" b="1">
                <a:solidFill>
                  <a:srgbClr val="002060"/>
                </a:solidFill>
                <a:latin typeface="Times New Roman" panose="02020603050405020304" pitchFamily="18" charset="0"/>
                <a:cs typeface="Times New Roman" panose="02020603050405020304" pitchFamily="18" charset="0"/>
              </a:rPr>
              <a:t>, cuốc,</a:t>
            </a:r>
            <a:r>
              <a:rPr lang="en-US" altLang="en-US" b="1">
                <a:solidFill>
                  <a:srgbClr val="002060"/>
                </a:solidFill>
                <a:latin typeface="Times New Roman" panose="02020603050405020304" pitchFamily="18" charset="0"/>
                <a:cs typeface="Times New Roman" panose="02020603050405020304" pitchFamily="18" charset="0"/>
              </a:rPr>
              <a:t>…</a:t>
            </a:r>
            <a:r>
              <a:rPr lang="en-GB" altLang="vi-VN" sz="4000" b="1">
                <a:solidFill>
                  <a:srgbClr val="002060"/>
                </a:solidFill>
                <a:latin typeface="Times New Roman" panose="02020603050405020304" pitchFamily="18" charset="0"/>
                <a:cs typeface="Times New Roman" panose="02020603050405020304" pitchFamily="18" charset="0"/>
              </a:rPr>
              <a:t>  </a:t>
            </a:r>
            <a:endParaRPr lang="en-GB" altLang="vi-VN" sz="40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17467"/>
            <a:ext cx="7162800" cy="4769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42117" y="924284"/>
            <a:ext cx="5760732" cy="324003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2751"/>
          <a:stretch/>
        </p:blipFill>
        <p:spPr>
          <a:xfrm rot="5400000" flipH="1">
            <a:off x="9995143" y="4165077"/>
            <a:ext cx="2145814" cy="32400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8187684" y="924284"/>
            <a:ext cx="5760732" cy="3240031"/>
          </a:xfrm>
          <a:prstGeom prst="rect">
            <a:avLst/>
          </a:prstGeom>
        </p:spPr>
      </p:pic>
    </p:spTree>
    <p:extLst>
      <p:ext uri="{BB962C8B-B14F-4D97-AF65-F5344CB8AC3E}">
        <p14:creationId xmlns:p14="http://schemas.microsoft.com/office/powerpoint/2010/main" val="204104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sp>
        <p:nvSpPr>
          <p:cNvPr id="3" name="Rectangle 2"/>
          <p:cNvSpPr/>
          <p:nvPr/>
        </p:nvSpPr>
        <p:spPr>
          <a:xfrm>
            <a:off x="5981700" y="457361"/>
            <a:ext cx="4686300" cy="5909310"/>
          </a:xfrm>
          <a:prstGeom prst="rect">
            <a:avLst/>
          </a:prstGeom>
        </p:spPr>
        <p:txBody>
          <a:bodyPr wrap="square">
            <a:spAutoFit/>
          </a:bodyPr>
          <a:lstStyle/>
          <a:p>
            <a:pPr algn="just">
              <a:lnSpc>
                <a:spcPct val="150000"/>
              </a:lnSpc>
            </a:pPr>
            <a:r>
              <a:rPr lang="vi-VN" sz="3600" b="1">
                <a:solidFill>
                  <a:srgbClr val="FF0000"/>
                </a:solidFill>
                <a:latin typeface="+mj-lt"/>
              </a:rPr>
              <a:t>Nghề thợ rèn</a:t>
            </a:r>
            <a:r>
              <a:rPr lang="vi-VN" sz="3600" b="1">
                <a:solidFill>
                  <a:srgbClr val="002060"/>
                </a:solidFill>
                <a:latin typeface="+mj-lt"/>
              </a:rPr>
              <a:t>: Là nghề mà những người thợ dùng tài khéo léo và sức lực của đôi tay để rèn sắt (kim loại) thành các dụng cụ như: dao, cuốc,</a:t>
            </a:r>
            <a:r>
              <a:rPr lang="en-US" sz="3600" b="1">
                <a:solidFill>
                  <a:srgbClr val="002060"/>
                </a:solidFill>
                <a:latin typeface="+mj-lt"/>
              </a:rPr>
              <a:t> </a:t>
            </a:r>
            <a:r>
              <a:rPr lang="en-US" sz="3600" b="1">
                <a:solidFill>
                  <a:srgbClr val="002060"/>
                </a:solidFill>
                <a:latin typeface="Times New Roman" panose="02020603050405020304" pitchFamily="18" charset="0"/>
                <a:cs typeface="Times New Roman" panose="02020603050405020304" pitchFamily="18" charset="0"/>
              </a:rPr>
              <a:t>…</a:t>
            </a:r>
            <a:endParaRPr lang="vi-VN" sz="3600" b="1">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49" y="552611"/>
            <a:ext cx="4648202" cy="590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2751"/>
          <a:stretch/>
        </p:blipFill>
        <p:spPr>
          <a:xfrm rot="16200000">
            <a:off x="165342" y="4165077"/>
            <a:ext cx="2145814" cy="32400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42117" y="924284"/>
            <a:ext cx="5760732" cy="32400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2751"/>
          <a:stretch/>
        </p:blipFill>
        <p:spPr>
          <a:xfrm rot="5400000" flipH="1">
            <a:off x="9995143" y="4165077"/>
            <a:ext cx="2145814" cy="32400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8187684" y="924284"/>
            <a:ext cx="5760732" cy="3240031"/>
          </a:xfrm>
          <a:prstGeom prst="rect">
            <a:avLst/>
          </a:prstGeom>
        </p:spPr>
      </p:pic>
    </p:spTree>
    <p:extLst>
      <p:ext uri="{BB962C8B-B14F-4D97-AF65-F5344CB8AC3E}">
        <p14:creationId xmlns:p14="http://schemas.microsoft.com/office/powerpoint/2010/main" val="1534623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66"/>
          <a:stretch/>
        </p:blipFill>
        <p:spPr>
          <a:xfrm>
            <a:off x="1598880" y="640980"/>
            <a:ext cx="3924954" cy="4895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298" y="1276350"/>
            <a:ext cx="5415326" cy="381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2818790" y="5874201"/>
            <a:ext cx="1731564" cy="646331"/>
          </a:xfrm>
          <a:prstGeom prst="rect">
            <a:avLst/>
          </a:prstGeom>
        </p:spPr>
        <p:txBody>
          <a:bodyPr wrap="none">
            <a:spAutoFit/>
          </a:bodyPr>
          <a:lstStyle/>
          <a:p>
            <a:r>
              <a:rPr lang="en-GB" altLang="vi-VN" sz="3600" b="1">
                <a:solidFill>
                  <a:srgbClr val="FF0000"/>
                </a:solidFill>
                <a:latin typeface="Times New Roman" panose="02020603050405020304" pitchFamily="18" charset="0"/>
                <a:cs typeface="Times New Roman" panose="02020603050405020304" pitchFamily="18" charset="0"/>
              </a:rPr>
              <a:t>Tàn lửa</a:t>
            </a:r>
            <a:endParaRPr lang="en-US" sz="3600"/>
          </a:p>
        </p:txBody>
      </p:sp>
      <p:sp>
        <p:nvSpPr>
          <p:cNvPr id="7" name="Rectangle 6"/>
          <p:cNvSpPr/>
          <p:nvPr/>
        </p:nvSpPr>
        <p:spPr>
          <a:xfrm>
            <a:off x="7378236" y="5874201"/>
            <a:ext cx="2069797" cy="646331"/>
          </a:xfrm>
          <a:prstGeom prst="rect">
            <a:avLst/>
          </a:prstGeom>
        </p:spPr>
        <p:txBody>
          <a:bodyPr wrap="none">
            <a:spAutoFit/>
          </a:bodyPr>
          <a:lstStyle/>
          <a:p>
            <a:r>
              <a:rPr lang="en-GB" altLang="vi-VN" sz="3600" b="1">
                <a:solidFill>
                  <a:srgbClr val="FF0000"/>
                </a:solidFill>
                <a:latin typeface="Times New Roman" panose="02020603050405020304" pitchFamily="18" charset="0"/>
                <a:cs typeface="Times New Roman" panose="02020603050405020304" pitchFamily="18" charset="0"/>
              </a:rPr>
              <a:t>Cây bông</a:t>
            </a:r>
            <a:endParaRPr lang="en-US" sz="360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2751"/>
          <a:stretch/>
        </p:blipFill>
        <p:spPr>
          <a:xfrm rot="5400000" flipH="1">
            <a:off x="9995143" y="4165077"/>
            <a:ext cx="2145814" cy="324003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2751"/>
          <a:stretch/>
        </p:blipFill>
        <p:spPr>
          <a:xfrm rot="16200000">
            <a:off x="165341" y="4165077"/>
            <a:ext cx="2145814" cy="32400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42118" y="924284"/>
            <a:ext cx="5760732" cy="324003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8187683" y="924284"/>
            <a:ext cx="5760732" cy="3240031"/>
          </a:xfrm>
          <a:prstGeom prst="rect">
            <a:avLst/>
          </a:prstGeom>
        </p:spPr>
      </p:pic>
    </p:spTree>
    <p:extLst>
      <p:ext uri="{BB962C8B-B14F-4D97-AF65-F5344CB8AC3E}">
        <p14:creationId xmlns:p14="http://schemas.microsoft.com/office/powerpoint/2010/main" val="4100117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06" y="294517"/>
            <a:ext cx="8194885" cy="5490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5280115" y="6030955"/>
            <a:ext cx="811441" cy="769441"/>
          </a:xfrm>
          <a:prstGeom prst="rect">
            <a:avLst/>
          </a:prstGeom>
        </p:spPr>
        <p:txBody>
          <a:bodyPr wrap="none">
            <a:spAutoFit/>
          </a:bodyPr>
          <a:lstStyle/>
          <a:p>
            <a:r>
              <a:rPr lang="en-GB" altLang="vi-VN" sz="4400" b="1">
                <a:solidFill>
                  <a:srgbClr val="FF0000"/>
                </a:solidFill>
                <a:latin typeface="Times New Roman" panose="02020603050405020304" pitchFamily="18" charset="0"/>
                <a:cs typeface="Times New Roman" panose="02020603050405020304" pitchFamily="18" charset="0"/>
              </a:rPr>
              <a:t>Bễ</a:t>
            </a:r>
            <a:endParaRPr lang="en-US" sz="440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2751"/>
          <a:stretch/>
        </p:blipFill>
        <p:spPr>
          <a:xfrm rot="5400000" flipH="1">
            <a:off x="9995143" y="4165077"/>
            <a:ext cx="2145814" cy="324003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2751"/>
          <a:stretch/>
        </p:blipFill>
        <p:spPr>
          <a:xfrm rot="16200000">
            <a:off x="165341" y="4165077"/>
            <a:ext cx="2145814" cy="32400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42118" y="924284"/>
            <a:ext cx="5760732" cy="32400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8187683" y="883336"/>
            <a:ext cx="5760732" cy="3240031"/>
          </a:xfrm>
          <a:prstGeom prst="rect">
            <a:avLst/>
          </a:prstGeom>
        </p:spPr>
      </p:pic>
    </p:spTree>
    <p:extLst>
      <p:ext uri="{BB962C8B-B14F-4D97-AF65-F5344CB8AC3E}">
        <p14:creationId xmlns:p14="http://schemas.microsoft.com/office/powerpoint/2010/main" val="3481055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5" name="菱形 4">
            <a:extLst>
              <a:ext uri="{FF2B5EF4-FFF2-40B4-BE49-F238E27FC236}">
                <a16:creationId xmlns:a16="http://schemas.microsoft.com/office/drawing/2014/main" xmlns="" id="{E06DA544-ABC4-43B2-9FC1-01216D7E02E3}"/>
              </a:ext>
            </a:extLst>
          </p:cNvPr>
          <p:cNvSpPr/>
          <p:nvPr/>
        </p:nvSpPr>
        <p:spPr>
          <a:xfrm rot="18958545">
            <a:off x="713516" y="101016"/>
            <a:ext cx="6477597" cy="6477597"/>
          </a:xfrm>
          <a:prstGeom prst="diamond">
            <a:avLst/>
          </a:prstGeom>
          <a:noFill/>
          <a:ln w="57150">
            <a:solidFill>
              <a:srgbClr val="F08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ndParaRPr>
          </a:p>
        </p:txBody>
      </p:sp>
      <p:pic>
        <p:nvPicPr>
          <p:cNvPr id="4" name="图片占位符 3">
            <a:extLst>
              <a:ext uri="{FF2B5EF4-FFF2-40B4-BE49-F238E27FC236}">
                <a16:creationId xmlns:a16="http://schemas.microsoft.com/office/drawing/2014/main" xmlns="" id="{8D66F10D-7FD9-4A28-9319-CB539C67E1F2}"/>
              </a:ext>
            </a:extLst>
          </p:cNvPr>
          <p:cNvPicPr>
            <a:picLocks noGrp="1" noChangeAspect="1"/>
          </p:cNvPicPr>
          <p:nvPr>
            <p:ph type="pic" sz="half" idx="13"/>
          </p:nvPr>
        </p:nvPicPr>
        <p:blipFill rotWithShape="1">
          <a:blip r:embed="rId3" cstate="print">
            <a:extLst>
              <a:ext uri="{28A0092B-C50C-407E-A947-70E740481C1C}">
                <a14:useLocalDpi xmlns:a14="http://schemas.microsoft.com/office/drawing/2010/main" val="0"/>
              </a:ext>
            </a:extLst>
          </a:blip>
          <a:srcRect l="21875" r="26355" b="6439"/>
          <a:stretch/>
        </p:blipFill>
        <p:spPr>
          <a:xfrm>
            <a:off x="1014691" y="453166"/>
            <a:ext cx="5679193" cy="5773295"/>
          </a:xfrm>
        </p:spPr>
      </p:pic>
      <p:sp>
        <p:nvSpPr>
          <p:cNvPr id="1272" name="Shape 1272"/>
          <p:cNvSpPr/>
          <p:nvPr/>
        </p:nvSpPr>
        <p:spPr>
          <a:xfrm>
            <a:off x="7225736" y="2713171"/>
            <a:ext cx="4749698" cy="8917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nSpc>
                <a:spcPct val="80000"/>
              </a:lnSpc>
              <a:defRPr sz="8000">
                <a:solidFill>
                  <a:srgbClr val="44474F"/>
                </a:solidFill>
                <a:latin typeface="+mn-lt"/>
                <a:ea typeface="+mn-ea"/>
                <a:cs typeface="+mn-cs"/>
                <a:sym typeface="Ikaros-Regular"/>
              </a:defRPr>
            </a:lvl1pPr>
          </a:lstStyle>
          <a:p>
            <a:r>
              <a:rPr lang="en-US" sz="6600">
                <a:latin typeface="UVN Bai Sau Nang" panose="04030905020802020C03" pitchFamily="82" charset="0"/>
              </a:rPr>
              <a:t>KHỞI ĐỘNG</a:t>
            </a:r>
            <a:endParaRPr sz="6600" dirty="0">
              <a:latin typeface="UVN Bai Sau Nang" panose="04030905020802020C03" pitchFamily="82" charset="0"/>
            </a:endParaRPr>
          </a:p>
        </p:txBody>
      </p:sp>
    </p:spTree>
    <p:extLst>
      <p:ext uri="{BB962C8B-B14F-4D97-AF65-F5344CB8AC3E}">
        <p14:creationId xmlns:p14="http://schemas.microsoft.com/office/powerpoint/2010/main" val="759668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272"/>
                                        </p:tgtEl>
                                        <p:attrNameLst>
                                          <p:attrName>style.visibility</p:attrName>
                                        </p:attrNameLst>
                                      </p:cBhvr>
                                      <p:to>
                                        <p:strVal val="visible"/>
                                      </p:to>
                                    </p:set>
                                    <p:anim calcmode="lin" valueType="num">
                                      <p:cBhvr additive="base">
                                        <p:cTn id="13" dur="500" fill="hold"/>
                                        <p:tgtEl>
                                          <p:spTgt spid="1272"/>
                                        </p:tgtEl>
                                        <p:attrNameLst>
                                          <p:attrName>ppt_x</p:attrName>
                                        </p:attrNameLst>
                                      </p:cBhvr>
                                      <p:tavLst>
                                        <p:tav tm="0">
                                          <p:val>
                                            <p:strVal val="1+#ppt_w/2"/>
                                          </p:val>
                                        </p:tav>
                                        <p:tav tm="100000">
                                          <p:val>
                                            <p:strVal val="#ppt_x"/>
                                          </p:val>
                                        </p:tav>
                                      </p:tavLst>
                                    </p:anim>
                                    <p:anim calcmode="lin" valueType="num">
                                      <p:cBhvr additive="base">
                                        <p:cTn id="14" dur="500" fill="hold"/>
                                        <p:tgtEl>
                                          <p:spTgt spid="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6555641"/>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r>
              <a:rPr lang="vi-VN" sz="2100" b="1">
                <a:solidFill>
                  <a:srgbClr val="002060"/>
                </a:solidFill>
                <a:latin typeface="+mj-lt"/>
              </a:rPr>
              <a:t>Từ ngày phải nghỉ học, Cương đâm ra nhớ cái lò rèn cạnh trường. Một hôm, em ngỏ ý với mẹ:</a:t>
            </a:r>
          </a:p>
          <a:p>
            <a:pPr algn="just"/>
            <a:r>
              <a:rPr lang="en-US" sz="2100" b="1">
                <a:solidFill>
                  <a:srgbClr val="002060"/>
                </a:solidFill>
                <a:latin typeface="+mj-lt"/>
              </a:rPr>
              <a:t>	</a:t>
            </a:r>
            <a:r>
              <a:rPr lang="vi-VN" sz="2100" b="1">
                <a:solidFill>
                  <a:srgbClr val="002060"/>
                </a:solidFill>
                <a:latin typeface="+mj-lt"/>
              </a:rPr>
              <a:t>- Mẹ nói với thầy cho con đi học nghề rèn. </a:t>
            </a:r>
          </a:p>
          <a:p>
            <a:pPr algn="just"/>
            <a:r>
              <a:rPr lang="en-US" sz="2100" b="1">
                <a:solidFill>
                  <a:srgbClr val="002060"/>
                </a:solidFill>
                <a:latin typeface="+mj-lt"/>
              </a:rPr>
              <a:t>	</a:t>
            </a:r>
            <a:r>
              <a:rPr lang="vi-VN" sz="2100" b="1">
                <a:solidFill>
                  <a:srgbClr val="002060"/>
                </a:solidFill>
                <a:latin typeface="+mj-lt"/>
              </a:rPr>
              <a:t>Mẹ Cương đã nghe rõ mồn một lời con, nhưng bà vẫn hỏi lại:</a:t>
            </a:r>
          </a:p>
          <a:p>
            <a:pPr algn="just"/>
            <a:r>
              <a:rPr lang="en-US" sz="2100" b="1">
                <a:solidFill>
                  <a:srgbClr val="002060"/>
                </a:solidFill>
                <a:latin typeface="+mj-lt"/>
              </a:rPr>
              <a:t>	</a:t>
            </a:r>
            <a:r>
              <a:rPr lang="vi-VN" sz="2100" b="1">
                <a:solidFill>
                  <a:srgbClr val="00B050"/>
                </a:solidFill>
                <a:latin typeface="+mj-lt"/>
              </a:rPr>
              <a:t>- Con vừa bảo gì?</a:t>
            </a:r>
          </a:p>
          <a:p>
            <a:pPr algn="just"/>
            <a:r>
              <a:rPr lang="en-US" sz="2100" b="1">
                <a:solidFill>
                  <a:srgbClr val="002060"/>
                </a:solidFill>
                <a:latin typeface="+mj-lt"/>
              </a:rPr>
              <a:t>	</a:t>
            </a:r>
            <a:r>
              <a:rPr lang="vi-VN" sz="2100" b="1">
                <a:solidFill>
                  <a:srgbClr val="002060"/>
                </a:solidFill>
                <a:latin typeface="+mj-lt"/>
              </a:rPr>
              <a:t>- Mẹ xin thầy cho con đi làm thợ rèn.</a:t>
            </a:r>
          </a:p>
          <a:p>
            <a:pPr algn="just"/>
            <a:r>
              <a:rPr lang="en-US" sz="2100" b="1">
                <a:solidFill>
                  <a:srgbClr val="002060"/>
                </a:solidFill>
                <a:latin typeface="+mj-lt"/>
              </a:rPr>
              <a:t>	</a:t>
            </a:r>
            <a:r>
              <a:rPr lang="vi-VN" sz="2100" b="1">
                <a:solidFill>
                  <a:srgbClr val="00B050"/>
                </a:solidFill>
                <a:latin typeface="+mj-lt"/>
              </a:rPr>
              <a:t>- Ai xui con thế?</a:t>
            </a:r>
          </a:p>
          <a:p>
            <a:pPr algn="just"/>
            <a:r>
              <a:rPr lang="en-US" sz="2100" b="1">
                <a:solidFill>
                  <a:srgbClr val="002060"/>
                </a:solidFill>
                <a:latin typeface="+mj-lt"/>
              </a:rPr>
              <a:t>	</a:t>
            </a:r>
            <a:r>
              <a:rPr lang="vi-VN" sz="2100" b="1">
                <a:solidFill>
                  <a:srgbClr val="002060"/>
                </a:solidFill>
                <a:latin typeface="+mj-lt"/>
              </a:rPr>
              <a:t>Cương cố cắt nghĩa cho mẹ hiểu:</a:t>
            </a:r>
          </a:p>
          <a:p>
            <a:pPr algn="just"/>
            <a:r>
              <a:rPr lang="en-US" sz="2100" b="1">
                <a:solidFill>
                  <a:srgbClr val="002060"/>
                </a:solidFill>
                <a:latin typeface="+mj-lt"/>
              </a:rPr>
              <a:t>	</a:t>
            </a:r>
            <a:r>
              <a:rPr lang="vi-VN" sz="2100" b="1">
                <a:solidFill>
                  <a:srgbClr val="00B050"/>
                </a:solidFill>
                <a:latin typeface="+mj-lt"/>
              </a:rPr>
              <a:t>- Thưa mẹ, tự ý con muốn thế. Con thương mẹ vất vả, đã phải nuôi bằng ấy đứa em còn phải nuôi con... Con muốn học một nghề để kiếm sống...</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B050"/>
                </a:solidFill>
                <a:latin typeface="+mj-lt"/>
              </a:rPr>
              <a:t>	</a:t>
            </a:r>
            <a:r>
              <a:rPr lang="vi-VN" sz="2100" b="1">
                <a:solidFill>
                  <a:srgbClr val="00B05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B05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chemeClr val="accent6">
                    <a:lumMod val="75000"/>
                  </a:schemeClr>
                </a:solidFill>
                <a:latin typeface="+mj-lt"/>
              </a:rPr>
              <a:t>Bất giác, em lại nhớ đến ba người thợ nhễ nhại mồ hôi mà vui vẻ bên tiếng bễ thổi </a:t>
            </a:r>
            <a:r>
              <a:rPr lang="en-US" sz="2100" b="1">
                <a:solidFill>
                  <a:schemeClr val="accent6">
                    <a:lumMod val="75000"/>
                  </a:schemeClr>
                </a:solidFill>
                <a:latin typeface="Times New Roman" panose="02020603050405020304" pitchFamily="18" charset="0"/>
                <a:cs typeface="Times New Roman" panose="02020603050405020304" pitchFamily="18" charset="0"/>
              </a:rPr>
              <a:t>“</a:t>
            </a:r>
            <a:r>
              <a:rPr lang="vi-VN" sz="2100" b="1">
                <a:solidFill>
                  <a:schemeClr val="accent6">
                    <a:lumMod val="75000"/>
                  </a:schemeClr>
                </a:solidFill>
                <a:latin typeface="+mj-lt"/>
              </a:rPr>
              <a:t>phì phào</a:t>
            </a:r>
            <a:r>
              <a:rPr lang="en-US" sz="2100" b="1">
                <a:solidFill>
                  <a:schemeClr val="accent6">
                    <a:lumMod val="75000"/>
                  </a:schemeClr>
                </a:solidFill>
                <a:latin typeface="Times New Roman" panose="02020603050405020304" pitchFamily="18" charset="0"/>
                <a:cs typeface="Times New Roman" panose="02020603050405020304" pitchFamily="18" charset="0"/>
              </a:rPr>
              <a:t>”</a:t>
            </a:r>
            <a:r>
              <a:rPr lang="vi-VN" sz="2100" b="1">
                <a:solidFill>
                  <a:schemeClr val="accent6">
                    <a:lumMod val="75000"/>
                  </a:schemeClr>
                </a:solidFill>
                <a:latin typeface="+mj-lt"/>
              </a:rPr>
              <a:t>, tiếng búa con, búa lớn theo nhau đập </a:t>
            </a:r>
            <a:r>
              <a:rPr lang="en-US" sz="2100" b="1">
                <a:solidFill>
                  <a:schemeClr val="accent6">
                    <a:lumMod val="75000"/>
                  </a:schemeClr>
                </a:solidFill>
                <a:latin typeface="Times New Roman" panose="02020603050405020304" pitchFamily="18" charset="0"/>
                <a:cs typeface="Times New Roman" panose="02020603050405020304" pitchFamily="18" charset="0"/>
              </a:rPr>
              <a:t>“</a:t>
            </a:r>
            <a:r>
              <a:rPr lang="vi-VN" sz="2100" b="1">
                <a:solidFill>
                  <a:schemeClr val="accent6">
                    <a:lumMod val="75000"/>
                  </a:schemeClr>
                </a:solidFill>
                <a:latin typeface="+mj-lt"/>
              </a:rPr>
              <a:t>cúc cắc</a:t>
            </a:r>
            <a:r>
              <a:rPr lang="en-US" sz="2100" b="1">
                <a:solidFill>
                  <a:schemeClr val="accent6">
                    <a:lumMod val="75000"/>
                  </a:schemeClr>
                </a:solidFill>
                <a:latin typeface="Times New Roman" panose="02020603050405020304" pitchFamily="18" charset="0"/>
                <a:cs typeface="Times New Roman" panose="02020603050405020304" pitchFamily="18" charset="0"/>
              </a:rPr>
              <a:t>”</a:t>
            </a:r>
            <a:r>
              <a:rPr lang="vi-VN" sz="2100" b="1">
                <a:solidFill>
                  <a:schemeClr val="accent6">
                    <a:lumMod val="75000"/>
                  </a:schemeClr>
                </a:solidFill>
                <a:latin typeface="+mj-lt"/>
              </a:rPr>
              <a:t> và những tàn lửa đỏ hồng, bắn tóe lên như khi đốt cây bông.</a:t>
            </a:r>
          </a:p>
          <a:p>
            <a:pPr algn="r"/>
            <a:r>
              <a:rPr lang="vi-VN" sz="2100" i="1">
                <a:solidFill>
                  <a:srgbClr val="002060"/>
                </a:solidFill>
                <a:latin typeface="+mj-lt"/>
              </a:rPr>
              <a:t>Theo</a:t>
            </a:r>
            <a:r>
              <a:rPr lang="vi-VN" sz="2100" b="1">
                <a:solidFill>
                  <a:srgbClr val="002060"/>
                </a:solidFill>
                <a:latin typeface="+mj-lt"/>
              </a:rPr>
              <a:t> NAM CAO</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865"/>
          <a:stretch/>
        </p:blipFill>
        <p:spPr>
          <a:xfrm>
            <a:off x="11352679" y="2233681"/>
            <a:ext cx="832240" cy="1273972"/>
          </a:xfrm>
          <a:prstGeom prst="rect">
            <a:avLst/>
          </a:prstGeom>
        </p:spPr>
      </p:pic>
      <p:sp>
        <p:nvSpPr>
          <p:cNvPr id="8" name="Oval Callout 7"/>
          <p:cNvSpPr/>
          <p:nvPr/>
        </p:nvSpPr>
        <p:spPr>
          <a:xfrm>
            <a:off x="7805686" y="1092454"/>
            <a:ext cx="3877988" cy="1582057"/>
          </a:xfrm>
          <a:prstGeom prst="wedgeEllipseCallout">
            <a:avLst>
              <a:gd name="adj1" fmla="val 50553"/>
              <a:gd name="adj2" fmla="val 60596"/>
            </a:avLst>
          </a:prstGeom>
          <a:solidFill>
            <a:schemeClr val="bg1">
              <a:alpha val="4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FF0000"/>
                </a:solidFill>
                <a:latin typeface="Times New Roman" panose="02020603050405020304" pitchFamily="18" charset="0"/>
                <a:cs typeface="Times New Roman" panose="02020603050405020304" pitchFamily="18" charset="0"/>
              </a:rPr>
              <a:t>Đọc giọng khẩn khoản, lễ phép, thiết tha</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49" r="47436"/>
          <a:stretch/>
        </p:blipFill>
        <p:spPr>
          <a:xfrm>
            <a:off x="256168" y="1265064"/>
            <a:ext cx="578758" cy="801408"/>
          </a:xfrm>
          <a:prstGeom prst="rect">
            <a:avLst/>
          </a:prstGeom>
        </p:spPr>
      </p:pic>
      <p:sp>
        <p:nvSpPr>
          <p:cNvPr id="10" name="Oval Callout 9"/>
          <p:cNvSpPr/>
          <p:nvPr/>
        </p:nvSpPr>
        <p:spPr>
          <a:xfrm>
            <a:off x="5585386" y="1369786"/>
            <a:ext cx="2396456" cy="1393371"/>
          </a:xfrm>
          <a:prstGeom prst="wedgeEllipseCallout">
            <a:avLst>
              <a:gd name="adj1" fmla="val -161592"/>
              <a:gd name="adj2" fmla="val -31667"/>
            </a:avLst>
          </a:prstGeom>
          <a:solidFill>
            <a:schemeClr val="bg1">
              <a:alpha val="4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FF0000"/>
                </a:solidFill>
                <a:latin typeface="Times New Roman" panose="02020603050405020304" pitchFamily="18" charset="0"/>
                <a:cs typeface="Times New Roman" panose="02020603050405020304" pitchFamily="18" charset="0"/>
              </a:rPr>
              <a:t>Đọc giọng ngạc nhiên</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49" r="47436"/>
          <a:stretch/>
        </p:blipFill>
        <p:spPr>
          <a:xfrm>
            <a:off x="247650" y="3310731"/>
            <a:ext cx="578758" cy="801408"/>
          </a:xfrm>
          <a:prstGeom prst="rect">
            <a:avLst/>
          </a:prstGeom>
        </p:spPr>
      </p:pic>
      <p:sp>
        <p:nvSpPr>
          <p:cNvPr id="12" name="Oval Callout 11"/>
          <p:cNvSpPr/>
          <p:nvPr/>
        </p:nvSpPr>
        <p:spPr>
          <a:xfrm>
            <a:off x="5883729" y="5713352"/>
            <a:ext cx="3521528" cy="1393371"/>
          </a:xfrm>
          <a:prstGeom prst="wedgeEllipseCallout">
            <a:avLst>
              <a:gd name="adj1" fmla="val -146451"/>
              <a:gd name="adj2" fmla="val -157709"/>
            </a:avLst>
          </a:prstGeom>
          <a:solidFill>
            <a:schemeClr val="bg1">
              <a:alpha val="4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FF0000"/>
                </a:solidFill>
                <a:latin typeface="Times New Roman" panose="02020603050405020304" pitchFamily="18" charset="0"/>
                <a:cs typeface="Times New Roman" panose="02020603050405020304" pitchFamily="18" charset="0"/>
              </a:rPr>
              <a:t>Đọc giọng cảm động, dịu dàng</a:t>
            </a:r>
          </a:p>
        </p:txBody>
      </p:sp>
      <p:sp>
        <p:nvSpPr>
          <p:cNvPr id="13" name="Oval Callout 12"/>
          <p:cNvSpPr/>
          <p:nvPr/>
        </p:nvSpPr>
        <p:spPr>
          <a:xfrm>
            <a:off x="2730502" y="6120042"/>
            <a:ext cx="2320470" cy="554662"/>
          </a:xfrm>
          <a:prstGeom prst="wedgeEllipseCallout">
            <a:avLst>
              <a:gd name="adj1" fmla="val -84215"/>
              <a:gd name="adj2" fmla="val -70209"/>
            </a:avLst>
          </a:prstGeom>
          <a:solidFill>
            <a:schemeClr val="bg1">
              <a:alpha val="4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FF0000"/>
                </a:solidFill>
                <a:latin typeface="Times New Roman" panose="02020603050405020304" pitchFamily="18" charset="0"/>
                <a:cs typeface="Times New Roman" panose="02020603050405020304" pitchFamily="18" charset="0"/>
              </a:rPr>
              <a:t>Đọc chậm</a:t>
            </a:r>
          </a:p>
        </p:txBody>
      </p:sp>
      <p:sp>
        <p:nvSpPr>
          <p:cNvPr id="14" name="Flowchart: Process 13"/>
          <p:cNvSpPr/>
          <p:nvPr/>
        </p:nvSpPr>
        <p:spPr>
          <a:xfrm>
            <a:off x="6057900" y="649764"/>
            <a:ext cx="5514521" cy="606902"/>
          </a:xfrm>
          <a:prstGeom prst="flowChartProcess">
            <a:avLst/>
          </a:prstGeom>
          <a:solidFill>
            <a:schemeClr val="bg1">
              <a:alpha val="4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FF0000"/>
                </a:solidFill>
                <a:latin typeface="Times New Roman" panose="02020603050405020304" pitchFamily="18" charset="0"/>
                <a:cs typeface="Times New Roman" panose="02020603050405020304" pitchFamily="18" charset="0"/>
              </a:rPr>
              <a:t>Dẫn chuyện giọng thân mật, nhẹ nhàng</a:t>
            </a:r>
          </a:p>
        </p:txBody>
      </p:sp>
    </p:spTree>
    <p:extLst>
      <p:ext uri="{BB962C8B-B14F-4D97-AF65-F5344CB8AC3E}">
        <p14:creationId xmlns:p14="http://schemas.microsoft.com/office/powerpoint/2010/main" val="4213274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14"/>
                                        </p:tgtEl>
                                      </p:cBhvr>
                                    </p:animEffect>
                                    <p:anim calcmode="lin" valueType="num">
                                      <p:cBhvr>
                                        <p:cTn id="53" dur="1000"/>
                                        <p:tgtEl>
                                          <p:spTgt spid="14"/>
                                        </p:tgtEl>
                                        <p:attrNameLst>
                                          <p:attrName>ppt_x</p:attrName>
                                        </p:attrNameLst>
                                      </p:cBhvr>
                                      <p:tavLst>
                                        <p:tav tm="0">
                                          <p:val>
                                            <p:strVal val="ppt_x"/>
                                          </p:val>
                                        </p:tav>
                                        <p:tav tm="100000">
                                          <p:val>
                                            <p:strVal val="ppt_x"/>
                                          </p:val>
                                        </p:tav>
                                      </p:tavLst>
                                    </p:anim>
                                    <p:anim calcmode="lin" valueType="num">
                                      <p:cBhvr>
                                        <p:cTn id="54" dur="1000"/>
                                        <p:tgtEl>
                                          <p:spTgt spid="14"/>
                                        </p:tgtEl>
                                        <p:attrNameLst>
                                          <p:attrName>ppt_y</p:attrName>
                                        </p:attrNameLst>
                                      </p:cBhvr>
                                      <p:tavLst>
                                        <p:tav tm="0">
                                          <p:val>
                                            <p:strVal val="ppt_y"/>
                                          </p:val>
                                        </p:tav>
                                        <p:tav tm="100000">
                                          <p:val>
                                            <p:strVal val="ppt_y+.1"/>
                                          </p:val>
                                        </p:tav>
                                      </p:tavLst>
                                    </p:anim>
                                    <p:set>
                                      <p:cBhvr>
                                        <p:cTn id="55" dur="1" fill="hold">
                                          <p:stCondLst>
                                            <p:cond delay="999"/>
                                          </p:stCondLst>
                                        </p:cTn>
                                        <p:tgtEl>
                                          <p:spTgt spid="14"/>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par>
                                <p:cTn id="61" presetID="42" presetClass="exit" presetSubtype="0" fill="hold" grpId="1" nodeType="with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par>
                                <p:cTn id="66" presetID="42" presetClass="exit" presetSubtype="0" fill="hold" nodeType="with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8"/>
                                        </p:tgtEl>
                                      </p:cBhvr>
                                    </p:animEffect>
                                    <p:anim calcmode="lin" valueType="num">
                                      <p:cBhvr>
                                        <p:cTn id="73" dur="1000"/>
                                        <p:tgtEl>
                                          <p:spTgt spid="8"/>
                                        </p:tgtEl>
                                        <p:attrNameLst>
                                          <p:attrName>ppt_x</p:attrName>
                                        </p:attrNameLst>
                                      </p:cBhvr>
                                      <p:tavLst>
                                        <p:tav tm="0">
                                          <p:val>
                                            <p:strVal val="ppt_x"/>
                                          </p:val>
                                        </p:tav>
                                        <p:tav tm="100000">
                                          <p:val>
                                            <p:strVal val="ppt_x"/>
                                          </p:val>
                                        </p:tav>
                                      </p:tavLst>
                                    </p:anim>
                                    <p:anim calcmode="lin" valueType="num">
                                      <p:cBhvr>
                                        <p:cTn id="74" dur="1000"/>
                                        <p:tgtEl>
                                          <p:spTgt spid="8"/>
                                        </p:tgtEl>
                                        <p:attrNameLst>
                                          <p:attrName>ppt_y</p:attrName>
                                        </p:attrNameLst>
                                      </p:cBhvr>
                                      <p:tavLst>
                                        <p:tav tm="0">
                                          <p:val>
                                            <p:strVal val="ppt_y"/>
                                          </p:val>
                                        </p:tav>
                                        <p:tav tm="100000">
                                          <p:val>
                                            <p:strVal val="ppt_y+.1"/>
                                          </p:val>
                                        </p:tav>
                                      </p:tavLst>
                                    </p:anim>
                                    <p:set>
                                      <p:cBhvr>
                                        <p:cTn id="75" dur="1" fill="hold">
                                          <p:stCondLst>
                                            <p:cond delay="999"/>
                                          </p:stCondLst>
                                        </p:cTn>
                                        <p:tgtEl>
                                          <p:spTgt spid="8"/>
                                        </p:tgtEl>
                                        <p:attrNameLst>
                                          <p:attrName>style.visibility</p:attrName>
                                        </p:attrNameLst>
                                      </p:cBhvr>
                                      <p:to>
                                        <p:strVal val="hidden"/>
                                      </p:to>
                                    </p:set>
                                  </p:childTnLst>
                                </p:cTn>
                              </p:par>
                              <p:par>
                                <p:cTn id="76" presetID="42" presetClass="exit" presetSubtype="0" fill="hold" nodeType="withEffect">
                                  <p:stCondLst>
                                    <p:cond delay="0"/>
                                  </p:stCondLst>
                                  <p:childTnLst>
                                    <p:animEffect transition="out" filter="fade">
                                      <p:cBhvr>
                                        <p:cTn id="77" dur="1000"/>
                                        <p:tgtEl>
                                          <p:spTgt spid="11"/>
                                        </p:tgtEl>
                                      </p:cBhvr>
                                    </p:animEffect>
                                    <p:anim calcmode="lin" valueType="num">
                                      <p:cBhvr>
                                        <p:cTn id="78" dur="1000"/>
                                        <p:tgtEl>
                                          <p:spTgt spid="11"/>
                                        </p:tgtEl>
                                        <p:attrNameLst>
                                          <p:attrName>ppt_x</p:attrName>
                                        </p:attrNameLst>
                                      </p:cBhvr>
                                      <p:tavLst>
                                        <p:tav tm="0">
                                          <p:val>
                                            <p:strVal val="ppt_x"/>
                                          </p:val>
                                        </p:tav>
                                        <p:tav tm="100000">
                                          <p:val>
                                            <p:strVal val="ppt_x"/>
                                          </p:val>
                                        </p:tav>
                                      </p:tavLst>
                                    </p:anim>
                                    <p:anim calcmode="lin" valueType="num">
                                      <p:cBhvr>
                                        <p:cTn id="79" dur="1000"/>
                                        <p:tgtEl>
                                          <p:spTgt spid="11"/>
                                        </p:tgtEl>
                                        <p:attrNameLst>
                                          <p:attrName>ppt_y</p:attrName>
                                        </p:attrNameLst>
                                      </p:cBhvr>
                                      <p:tavLst>
                                        <p:tav tm="0">
                                          <p:val>
                                            <p:strVal val="ppt_y"/>
                                          </p:val>
                                        </p:tav>
                                        <p:tav tm="100000">
                                          <p:val>
                                            <p:strVal val="ppt_y+.1"/>
                                          </p:val>
                                        </p:tav>
                                      </p:tavLst>
                                    </p:anim>
                                    <p:set>
                                      <p:cBhvr>
                                        <p:cTn id="80" dur="1" fill="hold">
                                          <p:stCondLst>
                                            <p:cond delay="999"/>
                                          </p:stCondLst>
                                        </p:cTn>
                                        <p:tgtEl>
                                          <p:spTgt spid="11"/>
                                        </p:tgtEl>
                                        <p:attrNameLst>
                                          <p:attrName>style.visibility</p:attrName>
                                        </p:attrNameLst>
                                      </p:cBhvr>
                                      <p:to>
                                        <p:strVal val="hidden"/>
                                      </p:to>
                                    </p:set>
                                  </p:childTnLst>
                                </p:cTn>
                              </p:par>
                              <p:par>
                                <p:cTn id="81" presetID="42" presetClass="exit" presetSubtype="0" fill="hold" grpId="1" nodeType="withEffect">
                                  <p:stCondLst>
                                    <p:cond delay="0"/>
                                  </p:stCondLst>
                                  <p:childTnLst>
                                    <p:animEffect transition="out" filter="fade">
                                      <p:cBhvr>
                                        <p:cTn id="82" dur="1000"/>
                                        <p:tgtEl>
                                          <p:spTgt spid="12"/>
                                        </p:tgtEl>
                                      </p:cBhvr>
                                    </p:animEffect>
                                    <p:anim calcmode="lin" valueType="num">
                                      <p:cBhvr>
                                        <p:cTn id="83" dur="1000"/>
                                        <p:tgtEl>
                                          <p:spTgt spid="12"/>
                                        </p:tgtEl>
                                        <p:attrNameLst>
                                          <p:attrName>ppt_x</p:attrName>
                                        </p:attrNameLst>
                                      </p:cBhvr>
                                      <p:tavLst>
                                        <p:tav tm="0">
                                          <p:val>
                                            <p:strVal val="ppt_x"/>
                                          </p:val>
                                        </p:tav>
                                        <p:tav tm="100000">
                                          <p:val>
                                            <p:strVal val="ppt_x"/>
                                          </p:val>
                                        </p:tav>
                                      </p:tavLst>
                                    </p:anim>
                                    <p:anim calcmode="lin" valueType="num">
                                      <p:cBhvr>
                                        <p:cTn id="84" dur="1000"/>
                                        <p:tgtEl>
                                          <p:spTgt spid="12"/>
                                        </p:tgtEl>
                                        <p:attrNameLst>
                                          <p:attrName>ppt_y</p:attrName>
                                        </p:attrNameLst>
                                      </p:cBhvr>
                                      <p:tavLst>
                                        <p:tav tm="0">
                                          <p:val>
                                            <p:strVal val="ppt_y"/>
                                          </p:val>
                                        </p:tav>
                                        <p:tav tm="100000">
                                          <p:val>
                                            <p:strVal val="ppt_y+.1"/>
                                          </p:val>
                                        </p:tav>
                                      </p:tavLst>
                                    </p:anim>
                                    <p:set>
                                      <p:cBhvr>
                                        <p:cTn id="85" dur="1" fill="hold">
                                          <p:stCondLst>
                                            <p:cond delay="999"/>
                                          </p:stCondLst>
                                        </p:cTn>
                                        <p:tgtEl>
                                          <p:spTgt spid="12"/>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3"/>
                                        </p:tgtEl>
                                      </p:cBhvr>
                                    </p:animEffect>
                                    <p:anim calcmode="lin" valueType="num">
                                      <p:cBhvr>
                                        <p:cTn id="88" dur="1000"/>
                                        <p:tgtEl>
                                          <p:spTgt spid="13"/>
                                        </p:tgtEl>
                                        <p:attrNameLst>
                                          <p:attrName>ppt_x</p:attrName>
                                        </p:attrNameLst>
                                      </p:cBhvr>
                                      <p:tavLst>
                                        <p:tav tm="0">
                                          <p:val>
                                            <p:strVal val="ppt_x"/>
                                          </p:val>
                                        </p:tav>
                                        <p:tav tm="100000">
                                          <p:val>
                                            <p:strVal val="ppt_x"/>
                                          </p:val>
                                        </p:tav>
                                      </p:tavLst>
                                    </p:anim>
                                    <p:anim calcmode="lin" valueType="num">
                                      <p:cBhvr>
                                        <p:cTn id="89" dur="1000"/>
                                        <p:tgtEl>
                                          <p:spTgt spid="13"/>
                                        </p:tgtEl>
                                        <p:attrNameLst>
                                          <p:attrName>ppt_y</p:attrName>
                                        </p:attrNameLst>
                                      </p:cBhvr>
                                      <p:tavLst>
                                        <p:tav tm="0">
                                          <p:val>
                                            <p:strVal val="ppt_y"/>
                                          </p:val>
                                        </p:tav>
                                        <p:tav tm="100000">
                                          <p:val>
                                            <p:strVal val="ppt_y+.1"/>
                                          </p:val>
                                        </p:tav>
                                      </p:tavLst>
                                    </p:anim>
                                    <p:set>
                                      <p:cBhvr>
                                        <p:cTn id="9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P spid="12" grpId="1" animBg="1"/>
      <p:bldP spid="13" grpId="0" animBg="1"/>
      <p:bldP spid="13"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5" name="菱形 4">
            <a:extLst>
              <a:ext uri="{FF2B5EF4-FFF2-40B4-BE49-F238E27FC236}">
                <a16:creationId xmlns:a16="http://schemas.microsoft.com/office/drawing/2014/main" xmlns="" id="{E06DA544-ABC4-43B2-9FC1-01216D7E02E3}"/>
              </a:ext>
            </a:extLst>
          </p:cNvPr>
          <p:cNvSpPr/>
          <p:nvPr/>
        </p:nvSpPr>
        <p:spPr>
          <a:xfrm rot="18958545">
            <a:off x="713516" y="101016"/>
            <a:ext cx="6477597" cy="6477597"/>
          </a:xfrm>
          <a:prstGeom prst="diamond">
            <a:avLst/>
          </a:prstGeom>
          <a:noFill/>
          <a:ln w="57150">
            <a:solidFill>
              <a:srgbClr val="F08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ndParaRPr>
          </a:p>
        </p:txBody>
      </p:sp>
      <p:pic>
        <p:nvPicPr>
          <p:cNvPr id="4" name="图片占位符 3">
            <a:extLst>
              <a:ext uri="{FF2B5EF4-FFF2-40B4-BE49-F238E27FC236}">
                <a16:creationId xmlns:a16="http://schemas.microsoft.com/office/drawing/2014/main" xmlns="" id="{8D66F10D-7FD9-4A28-9319-CB539C67E1F2}"/>
              </a:ext>
            </a:extLst>
          </p:cNvPr>
          <p:cNvPicPr>
            <a:picLocks noGrp="1" noChangeAspect="1"/>
          </p:cNvPicPr>
          <p:nvPr>
            <p:ph type="pic" sz="half" idx="13"/>
          </p:nvPr>
        </p:nvPicPr>
        <p:blipFill rotWithShape="1">
          <a:blip r:embed="rId3" cstate="print">
            <a:extLst>
              <a:ext uri="{28A0092B-C50C-407E-A947-70E740481C1C}">
                <a14:useLocalDpi xmlns:a14="http://schemas.microsoft.com/office/drawing/2010/main" val="0"/>
              </a:ext>
            </a:extLst>
          </a:blip>
          <a:srcRect l="21875" r="26355" b="6439"/>
          <a:stretch/>
        </p:blipFill>
        <p:spPr>
          <a:xfrm>
            <a:off x="1014691" y="453166"/>
            <a:ext cx="5679193" cy="5773295"/>
          </a:xfrm>
        </p:spPr>
      </p:pic>
      <p:sp>
        <p:nvSpPr>
          <p:cNvPr id="1272" name="Shape 1272"/>
          <p:cNvSpPr/>
          <p:nvPr/>
        </p:nvSpPr>
        <p:spPr>
          <a:xfrm>
            <a:off x="6895877" y="2673187"/>
            <a:ext cx="5110374" cy="88466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nSpc>
                <a:spcPct val="80000"/>
              </a:lnSpc>
              <a:defRPr sz="8000">
                <a:solidFill>
                  <a:srgbClr val="44474F"/>
                </a:solidFill>
                <a:latin typeface="+mn-lt"/>
                <a:ea typeface="+mn-ea"/>
                <a:cs typeface="+mn-cs"/>
                <a:sym typeface="Ikaros-Regular"/>
              </a:defRPr>
            </a:lvl1pPr>
          </a:lstStyle>
          <a:p>
            <a:r>
              <a:rPr lang="en-US" sz="6600">
                <a:latin typeface="UVN Bai Sau Nang" panose="04030905020802020C03" pitchFamily="82" charset="0"/>
              </a:rPr>
              <a:t>TÌM HIỂU BÀI</a:t>
            </a:r>
            <a:endParaRPr sz="6600" dirty="0">
              <a:latin typeface="UVN Bai Sau Nang" panose="04030905020802020C03" pitchFamily="82" charset="0"/>
            </a:endParaRPr>
          </a:p>
        </p:txBody>
      </p:sp>
    </p:spTree>
    <p:extLst>
      <p:ext uri="{BB962C8B-B14F-4D97-AF65-F5344CB8AC3E}">
        <p14:creationId xmlns:p14="http://schemas.microsoft.com/office/powerpoint/2010/main" val="316503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272"/>
                                        </p:tgtEl>
                                        <p:attrNameLst>
                                          <p:attrName>style.visibility</p:attrName>
                                        </p:attrNameLst>
                                      </p:cBhvr>
                                      <p:to>
                                        <p:strVal val="visible"/>
                                      </p:to>
                                    </p:set>
                                    <p:anim calcmode="lin" valueType="num">
                                      <p:cBhvr additive="base">
                                        <p:cTn id="13" dur="500" fill="hold"/>
                                        <p:tgtEl>
                                          <p:spTgt spid="1272"/>
                                        </p:tgtEl>
                                        <p:attrNameLst>
                                          <p:attrName>ppt_x</p:attrName>
                                        </p:attrNameLst>
                                      </p:cBhvr>
                                      <p:tavLst>
                                        <p:tav tm="0">
                                          <p:val>
                                            <p:strVal val="1+#ppt_w/2"/>
                                          </p:val>
                                        </p:tav>
                                        <p:tav tm="100000">
                                          <p:val>
                                            <p:strVal val="#ppt_x"/>
                                          </p:val>
                                        </p:tav>
                                      </p:tavLst>
                                    </p:anim>
                                    <p:anim calcmode="lin" valueType="num">
                                      <p:cBhvr additive="base">
                                        <p:cTn id="14" dur="500" fill="hold"/>
                                        <p:tgtEl>
                                          <p:spTgt spid="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3647152"/>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r>
              <a:rPr lang="vi-VN" sz="2100" b="1">
                <a:solidFill>
                  <a:srgbClr val="002060"/>
                </a:solidFill>
                <a:latin typeface="+mj-lt"/>
              </a:rPr>
              <a:t>Từ ngày phải nghỉ học, Cương đâm ra nhớ cái lò rèn cạnh trường. Một hôm, em ngỏ ý với mẹ:</a:t>
            </a:r>
          </a:p>
          <a:p>
            <a:pPr algn="just"/>
            <a:r>
              <a:rPr lang="en-US" sz="2100" b="1">
                <a:solidFill>
                  <a:srgbClr val="002060"/>
                </a:solidFill>
                <a:latin typeface="+mj-lt"/>
              </a:rPr>
              <a:t>	</a:t>
            </a:r>
            <a:r>
              <a:rPr lang="vi-VN" sz="2100" b="1">
                <a:solidFill>
                  <a:srgbClr val="002060"/>
                </a:solidFill>
                <a:latin typeface="+mj-lt"/>
              </a:rPr>
              <a:t>- Mẹ nói với thầy cho con đi học nghề rèn. </a:t>
            </a:r>
          </a:p>
          <a:p>
            <a:pPr algn="just"/>
            <a:r>
              <a:rPr lang="en-US" sz="2100" b="1">
                <a:solidFill>
                  <a:srgbClr val="002060"/>
                </a:solidFill>
                <a:latin typeface="+mj-lt"/>
              </a:rPr>
              <a:t>	</a:t>
            </a:r>
            <a:r>
              <a:rPr lang="vi-VN" sz="2100" b="1">
                <a:solidFill>
                  <a:srgbClr val="002060"/>
                </a:solidFill>
                <a:latin typeface="+mj-lt"/>
              </a:rPr>
              <a:t>Mẹ Cương đã nghe rõ mồn một lời con, nhưng bà vẫn hỏi lại:</a:t>
            </a:r>
          </a:p>
          <a:p>
            <a:pPr algn="just"/>
            <a:r>
              <a:rPr lang="en-US" sz="2100" b="1">
                <a:solidFill>
                  <a:srgbClr val="002060"/>
                </a:solidFill>
                <a:latin typeface="+mj-lt"/>
              </a:rPr>
              <a:t>	</a:t>
            </a:r>
            <a:r>
              <a:rPr lang="vi-VN" sz="2100" b="1">
                <a:solidFill>
                  <a:srgbClr val="002060"/>
                </a:solidFill>
                <a:latin typeface="+mj-lt"/>
              </a:rPr>
              <a:t>- Con vừa bảo gì?</a:t>
            </a:r>
          </a:p>
          <a:p>
            <a:pPr algn="just"/>
            <a:r>
              <a:rPr lang="en-US" sz="2100" b="1">
                <a:solidFill>
                  <a:srgbClr val="002060"/>
                </a:solidFill>
                <a:latin typeface="+mj-lt"/>
              </a:rPr>
              <a:t>	</a:t>
            </a:r>
            <a:r>
              <a:rPr lang="vi-VN" sz="2100" b="1">
                <a:solidFill>
                  <a:srgbClr val="002060"/>
                </a:solidFill>
                <a:latin typeface="+mj-lt"/>
              </a:rPr>
              <a:t>- Mẹ xin thầy cho con đi làm thợ rèn.</a:t>
            </a:r>
          </a:p>
          <a:p>
            <a:pPr algn="just"/>
            <a:r>
              <a:rPr lang="en-US" sz="2100" b="1">
                <a:solidFill>
                  <a:srgbClr val="002060"/>
                </a:solidFill>
                <a:latin typeface="+mj-lt"/>
              </a:rPr>
              <a:t>	</a:t>
            </a:r>
            <a:r>
              <a:rPr lang="vi-VN" sz="2100" b="1">
                <a:solidFill>
                  <a:srgbClr val="002060"/>
                </a:solidFill>
                <a:latin typeface="+mj-lt"/>
              </a:rPr>
              <a:t>- Ai xui con thế?</a:t>
            </a:r>
          </a:p>
          <a:p>
            <a:pPr algn="just"/>
            <a:r>
              <a:rPr lang="en-US" sz="2100" b="1">
                <a:solidFill>
                  <a:srgbClr val="002060"/>
                </a:solidFill>
                <a:latin typeface="+mj-lt"/>
              </a:rPr>
              <a:t>	</a:t>
            </a:r>
            <a:r>
              <a:rPr lang="vi-VN" sz="2100" b="1">
                <a:solidFill>
                  <a:srgbClr val="002060"/>
                </a:solidFill>
                <a:latin typeface="+mj-lt"/>
              </a:rPr>
              <a:t>Cương cố cắt nghĩa cho mẹ hiểu:</a:t>
            </a:r>
          </a:p>
          <a:p>
            <a:pPr algn="just"/>
            <a:r>
              <a:rPr lang="en-US" sz="2100" b="1">
                <a:solidFill>
                  <a:srgbClr val="002060"/>
                </a:solidFill>
                <a:latin typeface="+mj-lt"/>
              </a:rPr>
              <a:t>	</a:t>
            </a:r>
            <a:r>
              <a:rPr lang="vi-VN" sz="2100" b="1">
                <a:solidFill>
                  <a:srgbClr val="002060"/>
                </a:solidFill>
                <a:latin typeface="+mj-lt"/>
              </a:rPr>
              <a:t>- Thưa mẹ, tự ý con muốn thế. Con thương mẹ vất vả, đã phải nuôi bằng ấy đứa em còn phải nuôi con... Con muốn học một nghề để kiếm sống...</a:t>
            </a:r>
          </a:p>
          <a:p>
            <a:pPr algn="just"/>
            <a:r>
              <a:rPr lang="en-US" sz="2100" b="1">
                <a:solidFill>
                  <a:srgbClr val="002060"/>
                </a:solidFill>
                <a:latin typeface="+mj-lt"/>
              </a:rPr>
              <a:t>	</a:t>
            </a:r>
            <a:endParaRPr lang="vi-VN" sz="2100" b="1">
              <a:solidFill>
                <a:srgbClr val="002060"/>
              </a:solidFill>
              <a:latin typeface="+mj-lt"/>
            </a:endParaRPr>
          </a:p>
        </p:txBody>
      </p:sp>
      <p:sp>
        <p:nvSpPr>
          <p:cNvPr id="2" name="Rectangle 1"/>
          <p:cNvSpPr/>
          <p:nvPr/>
        </p:nvSpPr>
        <p:spPr>
          <a:xfrm>
            <a:off x="921656" y="4266090"/>
            <a:ext cx="8316686" cy="2062103"/>
          </a:xfrm>
          <a:prstGeom prst="rect">
            <a:avLst/>
          </a:prstGeom>
        </p:spPr>
        <p:txBody>
          <a:bodyPr wrap="square">
            <a:spAutoFit/>
          </a:bodyPr>
          <a:lstStyle/>
          <a:p>
            <a:r>
              <a:rPr lang="vi-VN" sz="3200" b="1">
                <a:solidFill>
                  <a:srgbClr val="002060"/>
                </a:solidFill>
                <a:latin typeface="+mj-lt"/>
              </a:rPr>
              <a:t>Câu 1</a:t>
            </a:r>
            <a:r>
              <a:rPr lang="en-US" sz="3200" b="1">
                <a:solidFill>
                  <a:srgbClr val="002060"/>
                </a:solidFill>
                <a:latin typeface="+mj-lt"/>
              </a:rPr>
              <a:t>. </a:t>
            </a:r>
            <a:r>
              <a:rPr lang="vi-VN" sz="3200" b="1">
                <a:solidFill>
                  <a:srgbClr val="002060"/>
                </a:solidFill>
                <a:latin typeface="+mj-lt"/>
              </a:rPr>
              <a:t>Cương xin</a:t>
            </a:r>
            <a:r>
              <a:rPr lang="en-US" sz="3200" b="1">
                <a:solidFill>
                  <a:srgbClr val="002060"/>
                </a:solidFill>
                <a:latin typeface="+mj-lt"/>
              </a:rPr>
              <a:t> </a:t>
            </a:r>
            <a:r>
              <a:rPr lang="en-US" sz="3200" b="1">
                <a:solidFill>
                  <a:srgbClr val="002060"/>
                </a:solidFill>
                <a:latin typeface="Times New Roman" panose="02020603050405020304" pitchFamily="18" charset="0"/>
                <a:cs typeface="Times New Roman" panose="02020603050405020304" pitchFamily="18" charset="0"/>
              </a:rPr>
              <a:t>mẹ</a:t>
            </a:r>
            <a:r>
              <a:rPr lang="vi-VN" sz="3200" b="1">
                <a:solidFill>
                  <a:srgbClr val="002060"/>
                </a:solidFill>
                <a:latin typeface="+mj-lt"/>
              </a:rPr>
              <a:t> học nghề rèn để làm gì?</a:t>
            </a: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p:txBody>
      </p:sp>
      <p:sp>
        <p:nvSpPr>
          <p:cNvPr id="4" name="Rectangle 3"/>
          <p:cNvSpPr/>
          <p:nvPr/>
        </p:nvSpPr>
        <p:spPr>
          <a:xfrm>
            <a:off x="247650" y="2743200"/>
            <a:ext cx="11620500" cy="667657"/>
          </a:xfrm>
          <a:prstGeom prst="rect">
            <a:avLst/>
          </a:prstGeom>
          <a:noFill/>
          <a:ln>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7370" y="5050921"/>
            <a:ext cx="9405259" cy="2554545"/>
          </a:xfrm>
          <a:prstGeom prst="rect">
            <a:avLst/>
          </a:prstGeom>
        </p:spPr>
        <p:txBody>
          <a:bodyPr wrap="square">
            <a:spAutoFit/>
          </a:bodyPr>
          <a:lstStyle/>
          <a:p>
            <a:pPr algn="just"/>
            <a:r>
              <a:rPr lang="vi-VN" sz="3200" b="1">
                <a:solidFill>
                  <a:srgbClr val="FF0000"/>
                </a:solidFill>
                <a:latin typeface="+mj-lt"/>
              </a:rPr>
              <a:t>Cương xin mẹ học nghề rèn để kiếm sống cũng là đỡ đần cho mẹ vì thương mẹ quá vất vả.</a:t>
            </a:r>
          </a:p>
          <a:p>
            <a:pPr algn="just"/>
            <a:endParaRPr lang="vi-VN" sz="3200" b="1">
              <a:solidFill>
                <a:srgbClr val="FF0000"/>
              </a:solidFill>
              <a:latin typeface="+mj-lt"/>
            </a:endParaRPr>
          </a:p>
          <a:p>
            <a:pPr algn="just"/>
            <a:endParaRPr lang="vi-VN" sz="3200" b="1">
              <a:solidFill>
                <a:srgbClr val="FF0000"/>
              </a:solidFill>
              <a:latin typeface="+mj-lt"/>
            </a:endParaRPr>
          </a:p>
          <a:p>
            <a:pPr algn="just"/>
            <a:endParaRPr lang="vi-VN" sz="3200" b="1">
              <a:solidFill>
                <a:srgbClr val="FF0000"/>
              </a:solidFill>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106" y="4298954"/>
            <a:ext cx="2559046" cy="2559046"/>
          </a:xfrm>
          <a:prstGeom prst="rect">
            <a:avLst/>
          </a:prstGeom>
        </p:spPr>
      </p:pic>
    </p:spTree>
    <p:extLst>
      <p:ext uri="{BB962C8B-B14F-4D97-AF65-F5344CB8AC3E}">
        <p14:creationId xmlns:p14="http://schemas.microsoft.com/office/powerpoint/2010/main" val="3266471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3647152"/>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2060"/>
                </a:solidFill>
                <a:latin typeface="+mj-lt"/>
              </a:rPr>
              <a:t>	</a:t>
            </a:r>
            <a:r>
              <a:rPr lang="vi-VN" sz="2100" b="1">
                <a:solidFill>
                  <a:srgbClr val="00206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206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rgbClr val="002060"/>
                </a:solidFill>
                <a:latin typeface="+mj-lt"/>
              </a:rPr>
              <a:t>Bất giác, em lại nhớ đến ba người thợ nhễ nhại mồ hôi mà vui vẻ bên tiếng bễ thổi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phì phào</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tiếng búa con, búa lớn theo nhau đập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cúc cắc</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và những tàn lửa đỏ hồng, bắn tóe lên như khi đốt cây bông.</a:t>
            </a:r>
          </a:p>
        </p:txBody>
      </p:sp>
      <p:sp>
        <p:nvSpPr>
          <p:cNvPr id="4" name="Rectangle 3"/>
          <p:cNvSpPr/>
          <p:nvPr/>
        </p:nvSpPr>
        <p:spPr>
          <a:xfrm>
            <a:off x="247650" y="1117600"/>
            <a:ext cx="11620500" cy="667657"/>
          </a:xfrm>
          <a:prstGeom prst="rect">
            <a:avLst/>
          </a:prstGeom>
          <a:noFill/>
          <a:ln>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8036" y="3781663"/>
            <a:ext cx="9260114" cy="3046988"/>
          </a:xfrm>
          <a:prstGeom prst="rect">
            <a:avLst/>
          </a:prstGeom>
        </p:spPr>
        <p:txBody>
          <a:bodyPr wrap="square">
            <a:spAutoFit/>
          </a:bodyPr>
          <a:lstStyle/>
          <a:p>
            <a:r>
              <a:rPr lang="vi-VN" sz="3200" b="1">
                <a:solidFill>
                  <a:srgbClr val="002060"/>
                </a:solidFill>
                <a:latin typeface="+mj-lt"/>
              </a:rPr>
              <a:t>Câu 2</a:t>
            </a:r>
            <a:r>
              <a:rPr lang="en-US" sz="3200" b="1">
                <a:solidFill>
                  <a:srgbClr val="002060"/>
                </a:solidFill>
                <a:latin typeface="+mj-lt"/>
              </a:rPr>
              <a:t>. </a:t>
            </a:r>
            <a:r>
              <a:rPr lang="vi-VN" sz="3200" b="1">
                <a:solidFill>
                  <a:srgbClr val="002060"/>
                </a:solidFill>
                <a:latin typeface="+mj-lt"/>
              </a:rPr>
              <a:t>Mẹ Cương nêu lí do phản đối như thế nào?</a:t>
            </a: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p:txBody>
      </p:sp>
      <p:sp>
        <p:nvSpPr>
          <p:cNvPr id="6" name="Rectangle 5"/>
          <p:cNvSpPr/>
          <p:nvPr/>
        </p:nvSpPr>
        <p:spPr>
          <a:xfrm>
            <a:off x="2936551" y="4478348"/>
            <a:ext cx="9095791" cy="2554545"/>
          </a:xfrm>
          <a:prstGeom prst="rect">
            <a:avLst/>
          </a:prstGeom>
        </p:spPr>
        <p:txBody>
          <a:bodyPr wrap="square">
            <a:spAutoFit/>
          </a:bodyPr>
          <a:lstStyle/>
          <a:p>
            <a:pPr algn="just"/>
            <a:r>
              <a:rPr lang="vi-VN" sz="3200" b="1">
                <a:solidFill>
                  <a:srgbClr val="FF0000"/>
                </a:solidFill>
                <a:latin typeface="+mj-lt"/>
              </a:rPr>
              <a:t>Mẹ Cương phản đối. Bà cho là Cương bị ai xui. Bà bảo nhà </a:t>
            </a:r>
            <a:r>
              <a:rPr lang="en-US" sz="3200" b="1">
                <a:solidFill>
                  <a:srgbClr val="FF0000"/>
                </a:solidFill>
                <a:latin typeface="Times New Roman" panose="02020603050405020304" pitchFamily="18" charset="0"/>
                <a:cs typeface="Times New Roman" panose="02020603050405020304" pitchFamily="18" charset="0"/>
              </a:rPr>
              <a:t>Cương </a:t>
            </a:r>
            <a:r>
              <a:rPr lang="vi-VN" sz="3200" b="1">
                <a:solidFill>
                  <a:srgbClr val="FF0000"/>
                </a:solidFill>
                <a:latin typeface="+mj-lt"/>
              </a:rPr>
              <a:t>tuy nghèo nhưng dòng dõi quan sang, không thể đi làm thợ rèn được, </a:t>
            </a:r>
            <a:r>
              <a:rPr lang="en-US" sz="3200" b="1">
                <a:solidFill>
                  <a:srgbClr val="FF0000"/>
                </a:solidFill>
                <a:latin typeface="Times New Roman" panose="02020603050405020304" pitchFamily="18" charset="0"/>
                <a:cs typeface="Times New Roman" panose="02020603050405020304" pitchFamily="18" charset="0"/>
              </a:rPr>
              <a:t>sợ</a:t>
            </a:r>
            <a:r>
              <a:rPr lang="vi-VN"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mj-lt"/>
              </a:rPr>
              <a:t>gia đình mất thể diện.</a:t>
            </a:r>
          </a:p>
          <a:p>
            <a:pPr algn="just"/>
            <a:endParaRPr lang="vi-VN" sz="3200" b="1">
              <a:solidFill>
                <a:srgbClr val="FF0000"/>
              </a:solidFill>
              <a:latin typeface="+mj-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05" y="3910908"/>
            <a:ext cx="2563846" cy="2563846"/>
          </a:xfrm>
          <a:prstGeom prst="rect">
            <a:avLst/>
          </a:prstGeom>
        </p:spPr>
      </p:pic>
    </p:spTree>
    <p:extLst>
      <p:ext uri="{BB962C8B-B14F-4D97-AF65-F5344CB8AC3E}">
        <p14:creationId xmlns:p14="http://schemas.microsoft.com/office/powerpoint/2010/main" val="4289786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iterate type="wd">
                                    <p:tmPct val="10000"/>
                                  </p:iterate>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iterate type="wd">
                                    <p:tmPct val="1000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iterate type="wd">
                                    <p:tmPct val="10000"/>
                                  </p:iterate>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3647152"/>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2060"/>
                </a:solidFill>
                <a:latin typeface="+mj-lt"/>
              </a:rPr>
              <a:t>	</a:t>
            </a:r>
            <a:r>
              <a:rPr lang="vi-VN" sz="2100" b="1">
                <a:solidFill>
                  <a:srgbClr val="00206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206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rgbClr val="002060"/>
                </a:solidFill>
                <a:latin typeface="+mj-lt"/>
              </a:rPr>
              <a:t>Bất giác, em lại nhớ đến ba người thợ nhễ nhại mồ hôi mà vui vẻ bên tiếng bễ thổi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phì phào</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tiếng búa con, búa lớn theo nhau đập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cúc cắc</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và những tàn lửa đỏ hồng, bắn tóe lên như khi đốt cây bông.</a:t>
            </a:r>
          </a:p>
        </p:txBody>
      </p:sp>
      <p:sp>
        <p:nvSpPr>
          <p:cNvPr id="5" name="Rectangle 4"/>
          <p:cNvSpPr/>
          <p:nvPr/>
        </p:nvSpPr>
        <p:spPr>
          <a:xfrm>
            <a:off x="798286" y="3767430"/>
            <a:ext cx="9260114" cy="2554545"/>
          </a:xfrm>
          <a:prstGeom prst="rect">
            <a:avLst/>
          </a:prstGeom>
        </p:spPr>
        <p:txBody>
          <a:bodyPr wrap="square">
            <a:spAutoFit/>
          </a:bodyPr>
          <a:lstStyle/>
          <a:p>
            <a:r>
              <a:rPr lang="vi-VN" sz="3200" b="1">
                <a:solidFill>
                  <a:srgbClr val="002060"/>
                </a:solidFill>
                <a:latin typeface="+mj-lt"/>
              </a:rPr>
              <a:t>Câu 3</a:t>
            </a:r>
            <a:r>
              <a:rPr lang="en-US" sz="3200" b="1">
                <a:solidFill>
                  <a:srgbClr val="002060"/>
                </a:solidFill>
                <a:latin typeface="+mj-lt"/>
              </a:rPr>
              <a:t>. </a:t>
            </a:r>
            <a:r>
              <a:rPr lang="vi-VN" sz="3200" b="1">
                <a:solidFill>
                  <a:srgbClr val="002060"/>
                </a:solidFill>
                <a:latin typeface="+mj-lt"/>
              </a:rPr>
              <a:t>Cương thuyết phục mẹ bằng cách nào?</a:t>
            </a: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a:p>
            <a:endParaRPr lang="vi-VN" sz="3200" b="1">
              <a:solidFill>
                <a:srgbClr val="002060"/>
              </a:solidFill>
              <a:latin typeface="+mj-lt"/>
            </a:endParaRPr>
          </a:p>
        </p:txBody>
      </p:sp>
      <p:sp>
        <p:nvSpPr>
          <p:cNvPr id="6" name="Rectangle 5"/>
          <p:cNvSpPr/>
          <p:nvPr/>
        </p:nvSpPr>
        <p:spPr>
          <a:xfrm>
            <a:off x="915306" y="4367628"/>
            <a:ext cx="8228694" cy="2062103"/>
          </a:xfrm>
          <a:prstGeom prst="rect">
            <a:avLst/>
          </a:prstGeom>
        </p:spPr>
        <p:txBody>
          <a:bodyPr wrap="square">
            <a:spAutoFit/>
          </a:bodyPr>
          <a:lstStyle/>
          <a:p>
            <a:pPr algn="just"/>
            <a:r>
              <a:rPr lang="vi-VN" sz="3200" b="1">
                <a:solidFill>
                  <a:srgbClr val="FF0000"/>
                </a:solidFill>
                <a:latin typeface="+mj-lt"/>
              </a:rPr>
              <a:t>Cương đã thuyết phục được mẹ. Cương nắm tay mẹ khẩn khoản nói với mẹ những lời tha thiết: nghề nào cũng đáng trọng, chỉ những ai trộm cắp hay ăn bám mới đáng bị coi thường.</a:t>
            </a:r>
          </a:p>
        </p:txBody>
      </p:sp>
      <p:sp>
        <p:nvSpPr>
          <p:cNvPr id="7" name="Rectangle 6"/>
          <p:cNvSpPr/>
          <p:nvPr/>
        </p:nvSpPr>
        <p:spPr>
          <a:xfrm>
            <a:off x="247650" y="2100689"/>
            <a:ext cx="11620500" cy="667657"/>
          </a:xfrm>
          <a:prstGeom prst="rect">
            <a:avLst/>
          </a:prstGeom>
          <a:noFill/>
          <a:ln>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3688140"/>
            <a:ext cx="3048000" cy="3048000"/>
          </a:xfrm>
          <a:prstGeom prst="rect">
            <a:avLst/>
          </a:prstGeom>
        </p:spPr>
      </p:pic>
    </p:spTree>
    <p:extLst>
      <p:ext uri="{BB962C8B-B14F-4D97-AF65-F5344CB8AC3E}">
        <p14:creationId xmlns:p14="http://schemas.microsoft.com/office/powerpoint/2010/main" val="3908452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6555641"/>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r>
              <a:rPr lang="vi-VN" sz="2100" b="1">
                <a:solidFill>
                  <a:srgbClr val="002060"/>
                </a:solidFill>
                <a:latin typeface="+mj-lt"/>
              </a:rPr>
              <a:t>Từ ngày phải nghỉ học, Cương đâm ra nhớ cái lò rèn cạnh trường. Một hôm, em ngỏ ý với mẹ:</a:t>
            </a:r>
          </a:p>
          <a:p>
            <a:pPr algn="just"/>
            <a:r>
              <a:rPr lang="en-US" sz="2100" b="1">
                <a:solidFill>
                  <a:srgbClr val="002060"/>
                </a:solidFill>
                <a:latin typeface="+mj-lt"/>
              </a:rPr>
              <a:t>	</a:t>
            </a:r>
            <a:r>
              <a:rPr lang="vi-VN" sz="2100" b="1">
                <a:solidFill>
                  <a:srgbClr val="002060"/>
                </a:solidFill>
                <a:latin typeface="+mj-lt"/>
              </a:rPr>
              <a:t>- Mẹ nói với thầy cho con đi học nghề rèn. </a:t>
            </a:r>
          </a:p>
          <a:p>
            <a:pPr algn="just"/>
            <a:r>
              <a:rPr lang="en-US" sz="2100" b="1">
                <a:solidFill>
                  <a:srgbClr val="002060"/>
                </a:solidFill>
                <a:latin typeface="+mj-lt"/>
              </a:rPr>
              <a:t>	</a:t>
            </a:r>
            <a:r>
              <a:rPr lang="vi-VN" sz="2100" b="1">
                <a:solidFill>
                  <a:srgbClr val="002060"/>
                </a:solidFill>
                <a:latin typeface="+mj-lt"/>
              </a:rPr>
              <a:t>Mẹ Cương đã nghe rõ mồn một lời con, nhưng bà vẫn hỏi lại:</a:t>
            </a:r>
          </a:p>
          <a:p>
            <a:pPr algn="just"/>
            <a:r>
              <a:rPr lang="en-US" sz="2100" b="1">
                <a:solidFill>
                  <a:srgbClr val="002060"/>
                </a:solidFill>
                <a:latin typeface="+mj-lt"/>
              </a:rPr>
              <a:t>	</a:t>
            </a:r>
            <a:r>
              <a:rPr lang="vi-VN" sz="2100" b="1">
                <a:solidFill>
                  <a:srgbClr val="002060"/>
                </a:solidFill>
                <a:latin typeface="+mj-lt"/>
              </a:rPr>
              <a:t>- Con vừa bảo gì?</a:t>
            </a:r>
          </a:p>
          <a:p>
            <a:pPr algn="just"/>
            <a:r>
              <a:rPr lang="en-US" sz="2100" b="1">
                <a:solidFill>
                  <a:srgbClr val="002060"/>
                </a:solidFill>
                <a:latin typeface="+mj-lt"/>
              </a:rPr>
              <a:t>	</a:t>
            </a:r>
            <a:r>
              <a:rPr lang="vi-VN" sz="2100" b="1">
                <a:solidFill>
                  <a:srgbClr val="002060"/>
                </a:solidFill>
                <a:latin typeface="+mj-lt"/>
              </a:rPr>
              <a:t>- Mẹ xin thầy cho con đi làm thợ rèn.</a:t>
            </a:r>
          </a:p>
          <a:p>
            <a:pPr algn="just"/>
            <a:r>
              <a:rPr lang="en-US" sz="2100" b="1">
                <a:solidFill>
                  <a:srgbClr val="002060"/>
                </a:solidFill>
                <a:latin typeface="+mj-lt"/>
              </a:rPr>
              <a:t>	</a:t>
            </a:r>
            <a:r>
              <a:rPr lang="vi-VN" sz="2100" b="1">
                <a:solidFill>
                  <a:srgbClr val="002060"/>
                </a:solidFill>
                <a:latin typeface="+mj-lt"/>
              </a:rPr>
              <a:t>- Ai xui con thế?</a:t>
            </a:r>
          </a:p>
          <a:p>
            <a:pPr algn="just"/>
            <a:r>
              <a:rPr lang="en-US" sz="2100" b="1">
                <a:solidFill>
                  <a:srgbClr val="002060"/>
                </a:solidFill>
                <a:latin typeface="+mj-lt"/>
              </a:rPr>
              <a:t>	</a:t>
            </a:r>
            <a:r>
              <a:rPr lang="vi-VN" sz="2100" b="1">
                <a:solidFill>
                  <a:srgbClr val="002060"/>
                </a:solidFill>
                <a:latin typeface="+mj-lt"/>
              </a:rPr>
              <a:t>Cương cố cắt nghĩa cho mẹ hiểu:</a:t>
            </a:r>
          </a:p>
          <a:p>
            <a:pPr algn="just"/>
            <a:r>
              <a:rPr lang="en-US" sz="2100" b="1">
                <a:solidFill>
                  <a:srgbClr val="002060"/>
                </a:solidFill>
                <a:latin typeface="+mj-lt"/>
              </a:rPr>
              <a:t>	</a:t>
            </a:r>
            <a:r>
              <a:rPr lang="vi-VN" sz="2100" b="1">
                <a:solidFill>
                  <a:srgbClr val="002060"/>
                </a:solidFill>
                <a:latin typeface="+mj-lt"/>
              </a:rPr>
              <a:t>- Thưa mẹ, tự ý con muốn thế. Con thương mẹ vất vả, đã phải nuôi bằng ấy đứa em còn phải nuôi con... Con muốn học một nghề để kiếm sống...</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2060"/>
                </a:solidFill>
                <a:latin typeface="+mj-lt"/>
              </a:rPr>
              <a:t>	</a:t>
            </a:r>
            <a:r>
              <a:rPr lang="vi-VN" sz="2100" b="1">
                <a:solidFill>
                  <a:srgbClr val="00206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206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rgbClr val="002060"/>
                </a:solidFill>
                <a:latin typeface="+mj-lt"/>
              </a:rPr>
              <a:t>Bất giác, em lại nhớ đến ba người thợ nhễ nhại mồ hôi mà vui vẻ bên tiếng bễ thổi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phì phào</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tiếng búa con, búa lớn theo nhau đập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cúc cắc</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và những tàn lửa đỏ hồng, bắn tóe lên như khi đốt cây bông.</a:t>
            </a:r>
          </a:p>
          <a:p>
            <a:pPr algn="r"/>
            <a:r>
              <a:rPr lang="vi-VN" sz="2100" i="1">
                <a:solidFill>
                  <a:srgbClr val="002060"/>
                </a:solidFill>
                <a:latin typeface="+mj-lt"/>
              </a:rPr>
              <a:t>Theo</a:t>
            </a:r>
            <a:r>
              <a:rPr lang="vi-VN" sz="2100" b="1">
                <a:solidFill>
                  <a:srgbClr val="002060"/>
                </a:solidFill>
                <a:latin typeface="+mj-lt"/>
              </a:rPr>
              <a:t> NAM CAO</a:t>
            </a:r>
          </a:p>
        </p:txBody>
      </p:sp>
    </p:spTree>
    <p:extLst>
      <p:ext uri="{BB962C8B-B14F-4D97-AF65-F5344CB8AC3E}">
        <p14:creationId xmlns:p14="http://schemas.microsoft.com/office/powerpoint/2010/main" val="2549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sp>
        <p:nvSpPr>
          <p:cNvPr id="3" name="Rectangle 2"/>
          <p:cNvSpPr/>
          <p:nvPr/>
        </p:nvSpPr>
        <p:spPr>
          <a:xfrm>
            <a:off x="306614" y="159675"/>
            <a:ext cx="11480800" cy="2862322"/>
          </a:xfrm>
          <a:prstGeom prst="rect">
            <a:avLst/>
          </a:prstGeom>
        </p:spPr>
        <p:txBody>
          <a:bodyPr wrap="square">
            <a:spAutoFit/>
          </a:bodyPr>
          <a:lstStyle/>
          <a:p>
            <a:r>
              <a:rPr lang="en-US" sz="3600" b="1">
                <a:solidFill>
                  <a:srgbClr val="002060"/>
                </a:solidFill>
                <a:latin typeface="Times New Roman" panose="02020603050405020304" pitchFamily="18" charset="0"/>
                <a:cs typeface="Times New Roman" panose="02020603050405020304" pitchFamily="18" charset="0"/>
              </a:rPr>
              <a:t>Câu 4. Nhận xét cách trò chuyện của hai mẹ con.</a:t>
            </a:r>
          </a:p>
          <a:p>
            <a:r>
              <a:rPr lang="vi-VN" sz="3600" b="1">
                <a:solidFill>
                  <a:srgbClr val="002060"/>
                </a:solidFill>
                <a:latin typeface="Times New Roman" panose="02020603050405020304" pitchFamily="18" charset="0"/>
                <a:cs typeface="Times New Roman" panose="02020603050405020304" pitchFamily="18" charset="0"/>
              </a:rPr>
              <a:t>a) Cách xưng hô.</a:t>
            </a:r>
          </a:p>
          <a:p>
            <a:r>
              <a:rPr lang="vi-VN" sz="3600" b="1">
                <a:solidFill>
                  <a:srgbClr val="002060"/>
                </a:solidFill>
                <a:latin typeface="Times New Roman" panose="02020603050405020304" pitchFamily="18" charset="0"/>
                <a:cs typeface="Times New Roman" panose="02020603050405020304" pitchFamily="18" charset="0"/>
              </a:rPr>
              <a:t>b) Cử chỉ trong lúc trò chuyện.</a:t>
            </a:r>
          </a:p>
          <a:p>
            <a:endParaRPr lang="en-US" sz="3600" b="1">
              <a:solidFill>
                <a:srgbClr val="002060"/>
              </a:solidFill>
              <a:latin typeface="Times New Roman" panose="02020603050405020304" pitchFamily="18" charset="0"/>
              <a:cs typeface="Times New Roman" panose="02020603050405020304" pitchFamily="18" charset="0"/>
            </a:endParaRPr>
          </a:p>
          <a:p>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5144" y="1941799"/>
            <a:ext cx="12599306" cy="5078313"/>
          </a:xfrm>
          <a:prstGeom prst="rect">
            <a:avLst/>
          </a:prstGeom>
        </p:spPr>
        <p:txBody>
          <a:bodyPr wrap="square">
            <a:spAutoFit/>
          </a:bodyPr>
          <a:lstStyle/>
          <a:p>
            <a:pPr algn="ctr"/>
            <a:r>
              <a:rPr lang="vi-VN" sz="3600" b="1">
                <a:solidFill>
                  <a:srgbClr val="FF0000"/>
                </a:solidFill>
                <a:latin typeface="+mj-lt"/>
              </a:rPr>
              <a:t>Nhận xét cách trò chuyện của hai mẹ con</a:t>
            </a:r>
          </a:p>
          <a:p>
            <a:r>
              <a:rPr lang="vi-VN" sz="3600" b="1">
                <a:solidFill>
                  <a:srgbClr val="FF0000"/>
                </a:solidFill>
                <a:latin typeface="+mj-lt"/>
              </a:rPr>
              <a:t>a) Cách xưng hô: đầy tình cảm thân ái.</a:t>
            </a:r>
          </a:p>
          <a:p>
            <a:r>
              <a:rPr lang="vi-VN" sz="3600" b="1">
                <a:solidFill>
                  <a:srgbClr val="FF0000"/>
                </a:solidFill>
                <a:latin typeface="+mj-lt"/>
              </a:rPr>
              <a:t>Cương xưng hô với mẹ lễ phép, kính yêu. Mẹ Cương trao đổi</a:t>
            </a:r>
            <a:r>
              <a:rPr lang="en-US" sz="3600" b="1">
                <a:solidFill>
                  <a:srgbClr val="FF0000"/>
                </a:solidFill>
                <a:latin typeface="+mj-lt"/>
              </a:rPr>
              <a:t> </a:t>
            </a:r>
            <a:r>
              <a:rPr lang="vi-VN" sz="3600" b="1">
                <a:solidFill>
                  <a:srgbClr val="FF0000"/>
                </a:solidFill>
                <a:latin typeface="+mj-lt"/>
              </a:rPr>
              <a:t>chuyện trò với con dịu dàng, âu yếm.</a:t>
            </a:r>
            <a:endParaRPr lang="en-US" sz="3600" b="1">
              <a:solidFill>
                <a:srgbClr val="FF0000"/>
              </a:solidFill>
              <a:latin typeface="+mj-lt"/>
            </a:endParaRPr>
          </a:p>
          <a:p>
            <a:endParaRPr lang="vi-VN" sz="3600" b="1">
              <a:solidFill>
                <a:srgbClr val="FF0000"/>
              </a:solidFill>
              <a:latin typeface="+mj-lt"/>
            </a:endParaRPr>
          </a:p>
          <a:p>
            <a:r>
              <a:rPr lang="vi-VN" sz="3600" b="1">
                <a:solidFill>
                  <a:srgbClr val="FF0000"/>
                </a:solidFill>
                <a:latin typeface="+mj-lt"/>
              </a:rPr>
              <a:t>b) Cử chỉ trong lúc trò chuyện: đầy tình cảm, thân ái.</a:t>
            </a:r>
          </a:p>
          <a:p>
            <a:r>
              <a:rPr lang="vi-VN" sz="3600" b="1">
                <a:solidFill>
                  <a:srgbClr val="FF0000"/>
                </a:solidFill>
                <a:latin typeface="+mj-lt"/>
              </a:rPr>
              <a:t>Cử chỉ của mẹ Cương: Bà cảm động xoa đầu Cương và bảo</a:t>
            </a:r>
            <a:r>
              <a:rPr lang="vi-VN" sz="3600" b="1">
                <a:solidFill>
                  <a:srgbClr val="FF0000"/>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r>
              <a:rPr lang="vi-VN" sz="3600" b="1">
                <a:solidFill>
                  <a:srgbClr val="FF0000"/>
                </a:solidFill>
                <a:latin typeface="Times New Roman" panose="02020603050405020304" pitchFamily="18" charset="0"/>
                <a:cs typeface="Times New Roman" panose="02020603050405020304" pitchFamily="18" charset="0"/>
              </a:rPr>
              <a:t>.</a:t>
            </a:r>
          </a:p>
          <a:p>
            <a:r>
              <a:rPr lang="vi-VN" sz="3600" b="1">
                <a:solidFill>
                  <a:srgbClr val="FF0000"/>
                </a:solidFill>
                <a:latin typeface="+mj-lt"/>
              </a:rPr>
              <a:t>Cử chỉ của Cương: Em nắm lấy tay mẹ thiết tha.</a:t>
            </a:r>
          </a:p>
          <a:p>
            <a:endParaRPr lang="vi-VN" sz="3600" b="1">
              <a:solidFill>
                <a:srgbClr val="FF0000"/>
              </a:solidFill>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0598" y="16594"/>
            <a:ext cx="2068286" cy="2068286"/>
          </a:xfrm>
          <a:prstGeom prst="rect">
            <a:avLst/>
          </a:prstGeom>
        </p:spPr>
      </p:pic>
    </p:spTree>
    <p:extLst>
      <p:ext uri="{BB962C8B-B14F-4D97-AF65-F5344CB8AC3E}">
        <p14:creationId xmlns:p14="http://schemas.microsoft.com/office/powerpoint/2010/main" val="1084997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pic>
        <p:nvPicPr>
          <p:cNvPr id="6" name="图片占位符 7" descr="图片包含 玩偶, 玩具&#10;&#10;描述已自动生成">
            <a:extLst>
              <a:ext uri="{FF2B5EF4-FFF2-40B4-BE49-F238E27FC236}">
                <a16:creationId xmlns:a16="http://schemas.microsoft.com/office/drawing/2014/main" xmlns="" id="{82CEAD5A-6842-4025-870B-5085A43C9F9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l="12083" r="12083"/>
          <a:stretch>
            <a:fillRect/>
          </a:stretch>
        </p:blipFill>
        <p:spPr>
          <a:xfrm>
            <a:off x="1162970" y="557240"/>
            <a:ext cx="7953802" cy="5826877"/>
          </a:xfrm>
          <a:prstGeom prst="rect">
            <a:avLst/>
          </a:prstGeom>
          <a:ln>
            <a:noFill/>
          </a:ln>
          <a:effectLst>
            <a:softEdge rad="112500"/>
          </a:effectLst>
        </p:spPr>
      </p:pic>
      <p:sp>
        <p:nvSpPr>
          <p:cNvPr id="4" name="Rectangle 3"/>
          <p:cNvSpPr/>
          <p:nvPr/>
        </p:nvSpPr>
        <p:spPr>
          <a:xfrm>
            <a:off x="6545942" y="557240"/>
            <a:ext cx="4146549" cy="707886"/>
          </a:xfrm>
          <a:prstGeom prst="rect">
            <a:avLst/>
          </a:prstGeom>
        </p:spPr>
        <p:txBody>
          <a:bodyPr wrap="square">
            <a:spAutoFit/>
          </a:bodyPr>
          <a:lstStyle/>
          <a:p>
            <a:pPr algn="ctr"/>
            <a:r>
              <a:rPr lang="en-US" sz="4000" b="1">
                <a:solidFill>
                  <a:srgbClr val="C00000"/>
                </a:solidFill>
                <a:latin typeface="UVN Bai Sau Nang" panose="04030905020802020C03" pitchFamily="82" charset="0"/>
              </a:rPr>
              <a:t>NỘI DUNG</a:t>
            </a:r>
            <a:endParaRPr lang="vi-VN" sz="4000" b="1">
              <a:solidFill>
                <a:srgbClr val="002060"/>
              </a:solidFill>
              <a:latin typeface="+mj-lt"/>
            </a:endParaRPr>
          </a:p>
        </p:txBody>
      </p:sp>
      <p:sp>
        <p:nvSpPr>
          <p:cNvPr id="5" name="Rounded Rectangle 4"/>
          <p:cNvSpPr/>
          <p:nvPr/>
        </p:nvSpPr>
        <p:spPr>
          <a:xfrm>
            <a:off x="5899135" y="1730431"/>
            <a:ext cx="5646058" cy="4188381"/>
          </a:xfrm>
          <a:prstGeom prst="roundRect">
            <a:avLst/>
          </a:prstGeom>
          <a:noFill/>
        </p:spPr>
        <p:txBody>
          <a:bodyPr wrap="square">
            <a:spAutoFit/>
          </a:bodyPr>
          <a:lstStyle/>
          <a:p>
            <a:pPr algn="just"/>
            <a:r>
              <a:rPr lang="vi-VN" sz="4000" b="1">
                <a:solidFill>
                  <a:srgbClr val="C00000"/>
                </a:solidFill>
                <a:latin typeface="+mj-lt"/>
              </a:rPr>
              <a:t>Cương ước trở thành thợ rèn để kiếm sống giúp </a:t>
            </a:r>
            <a:r>
              <a:rPr lang="vi-VN" sz="4000" b="1">
                <a:solidFill>
                  <a:srgbClr val="C00000"/>
                </a:solidFill>
                <a:latin typeface="Times New Roman" panose="02020603050405020304" pitchFamily="18" charset="0"/>
                <a:cs typeface="Times New Roman" panose="02020603050405020304" pitchFamily="18" charset="0"/>
              </a:rPr>
              <a:t>mẹ nên em </a:t>
            </a:r>
            <a:r>
              <a:rPr lang="vi-VN" sz="4000" b="1">
                <a:solidFill>
                  <a:srgbClr val="C00000"/>
                </a:solidFill>
                <a:latin typeface="+mj-lt"/>
              </a:rPr>
              <a:t>đã thuyết phục mẹ </a:t>
            </a:r>
            <a:r>
              <a:rPr lang="en-US" sz="4000" b="1">
                <a:solidFill>
                  <a:srgbClr val="C00000"/>
                </a:solidFill>
                <a:latin typeface="Times New Roman" panose="02020603050405020304" pitchFamily="18" charset="0"/>
                <a:cs typeface="Times New Roman" panose="02020603050405020304" pitchFamily="18" charset="0"/>
              </a:rPr>
              <a:t>để mẹ thấy nghề nghiệp nào </a:t>
            </a:r>
            <a:r>
              <a:rPr lang="vi-VN" sz="4000" b="1">
                <a:solidFill>
                  <a:srgbClr val="C00000"/>
                </a:solidFill>
                <a:latin typeface="+mj-lt"/>
              </a:rPr>
              <a:t>cũng đáng quý.</a:t>
            </a:r>
          </a:p>
        </p:txBody>
      </p:sp>
      <p:pic>
        <p:nvPicPr>
          <p:cNvPr id="8" name="图片占位符 7" descr="图片包含 玩偶, 玩具&#10;&#10;描述已自动生成">
            <a:extLst>
              <a:ext uri="{FF2B5EF4-FFF2-40B4-BE49-F238E27FC236}">
                <a16:creationId xmlns:a16="http://schemas.microsoft.com/office/drawing/2014/main" xmlns="" id="{82CEAD5A-6842-4025-870B-5085A43C9F95}"/>
              </a:ext>
            </a:extLst>
          </p:cNvPr>
          <p:cNvPicPr>
            <a:picLocks noChangeAspect="1"/>
          </p:cNvPicPr>
          <p:nvPr/>
        </p:nvPicPr>
        <p:blipFill>
          <a:blip r:embed="rId3" cstate="print">
            <a:extLst>
              <a:ext uri="{28A0092B-C50C-407E-A947-70E740481C1C}">
                <a14:useLocalDpi xmlns:a14="http://schemas.microsoft.com/office/drawing/2010/main" val="0"/>
              </a:ext>
            </a:extLst>
          </a:blip>
          <a:srcRect l="12083" r="12083"/>
          <a:stretch>
            <a:fillRect/>
          </a:stretch>
        </p:blipFill>
        <p:spPr>
          <a:xfrm>
            <a:off x="845483" y="2442417"/>
            <a:ext cx="4673574" cy="3423814"/>
          </a:xfrm>
          <a:prstGeom prst="rect">
            <a:avLst/>
          </a:prstGeom>
          <a:ln>
            <a:noFill/>
          </a:ln>
          <a:effectLst>
            <a:softEdge rad="112500"/>
          </a:effectLst>
        </p:spPr>
      </p:pic>
    </p:spTree>
    <p:extLst>
      <p:ext uri="{BB962C8B-B14F-4D97-AF65-F5344CB8AC3E}">
        <p14:creationId xmlns:p14="http://schemas.microsoft.com/office/powerpoint/2010/main" val="2502734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Effect transition="in" filter="wipe(down)">
                                      <p:cBhvr>
                                        <p:cTn id="23" dur="290">
                                          <p:stCondLst>
                                            <p:cond delay="0"/>
                                          </p:stCondLst>
                                        </p:cTn>
                                        <p:tgtEl>
                                          <p:spTgt spid="5"/>
                                        </p:tgtEl>
                                      </p:cBhvr>
                                    </p:animEffect>
                                    <p:anim calcmode="lin" valueType="num">
                                      <p:cBhvr>
                                        <p:cTn id="24"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9" dur="13">
                                          <p:stCondLst>
                                            <p:cond delay="325"/>
                                          </p:stCondLst>
                                        </p:cTn>
                                        <p:tgtEl>
                                          <p:spTgt spid="5"/>
                                        </p:tgtEl>
                                      </p:cBhvr>
                                      <p:to x="100000" y="60000"/>
                                    </p:animScale>
                                    <p:animScale>
                                      <p:cBhvr>
                                        <p:cTn id="30" dur="83" decel="50000">
                                          <p:stCondLst>
                                            <p:cond delay="338"/>
                                          </p:stCondLst>
                                        </p:cTn>
                                        <p:tgtEl>
                                          <p:spTgt spid="5"/>
                                        </p:tgtEl>
                                      </p:cBhvr>
                                      <p:to x="100000" y="100000"/>
                                    </p:animScale>
                                    <p:animScale>
                                      <p:cBhvr>
                                        <p:cTn id="31" dur="13">
                                          <p:stCondLst>
                                            <p:cond delay="656"/>
                                          </p:stCondLst>
                                        </p:cTn>
                                        <p:tgtEl>
                                          <p:spTgt spid="5"/>
                                        </p:tgtEl>
                                      </p:cBhvr>
                                      <p:to x="100000" y="80000"/>
                                    </p:animScale>
                                    <p:animScale>
                                      <p:cBhvr>
                                        <p:cTn id="32" dur="83" decel="50000">
                                          <p:stCondLst>
                                            <p:cond delay="669"/>
                                          </p:stCondLst>
                                        </p:cTn>
                                        <p:tgtEl>
                                          <p:spTgt spid="5"/>
                                        </p:tgtEl>
                                      </p:cBhvr>
                                      <p:to x="100000" y="100000"/>
                                    </p:animScale>
                                    <p:animScale>
                                      <p:cBhvr>
                                        <p:cTn id="33" dur="13">
                                          <p:stCondLst>
                                            <p:cond delay="821"/>
                                          </p:stCondLst>
                                        </p:cTn>
                                        <p:tgtEl>
                                          <p:spTgt spid="5"/>
                                        </p:tgtEl>
                                      </p:cBhvr>
                                      <p:to x="100000" y="90000"/>
                                    </p:animScale>
                                    <p:animScale>
                                      <p:cBhvr>
                                        <p:cTn id="34" dur="83" decel="50000">
                                          <p:stCondLst>
                                            <p:cond delay="834"/>
                                          </p:stCondLst>
                                        </p:cTn>
                                        <p:tgtEl>
                                          <p:spTgt spid="5"/>
                                        </p:tgtEl>
                                      </p:cBhvr>
                                      <p:to x="100000" y="100000"/>
                                    </p:animScale>
                                    <p:animScale>
                                      <p:cBhvr>
                                        <p:cTn id="35" dur="13">
                                          <p:stCondLst>
                                            <p:cond delay="904"/>
                                          </p:stCondLst>
                                        </p:cTn>
                                        <p:tgtEl>
                                          <p:spTgt spid="5"/>
                                        </p:tgtEl>
                                      </p:cBhvr>
                                      <p:to x="100000" y="95000"/>
                                    </p:animScale>
                                    <p:animScale>
                                      <p:cBhvr>
                                        <p:cTn id="36"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39E"/>
        </a:solidFill>
        <a:effectLst/>
      </p:bgPr>
    </p:bg>
    <p:spTree>
      <p:nvGrpSpPr>
        <p:cNvPr id="1" name=""/>
        <p:cNvGrpSpPr/>
        <p:nvPr/>
      </p:nvGrpSpPr>
      <p:grpSpPr>
        <a:xfrm>
          <a:off x="0" y="0"/>
          <a:ext cx="0" cy="0"/>
          <a:chOff x="0" y="0"/>
          <a:chExt cx="0" cy="0"/>
        </a:xfrm>
      </p:grpSpPr>
      <p:sp>
        <p:nvSpPr>
          <p:cNvPr id="5" name="菱形 4">
            <a:extLst>
              <a:ext uri="{FF2B5EF4-FFF2-40B4-BE49-F238E27FC236}">
                <a16:creationId xmlns:a16="http://schemas.microsoft.com/office/drawing/2014/main" xmlns="" id="{E06DA544-ABC4-43B2-9FC1-01216D7E02E3}"/>
              </a:ext>
            </a:extLst>
          </p:cNvPr>
          <p:cNvSpPr/>
          <p:nvPr/>
        </p:nvSpPr>
        <p:spPr>
          <a:xfrm rot="18958545">
            <a:off x="-296134" y="101014"/>
            <a:ext cx="6477597" cy="6477597"/>
          </a:xfrm>
          <a:prstGeom prst="diamond">
            <a:avLst/>
          </a:prstGeom>
          <a:noFill/>
          <a:ln w="57150">
            <a:solidFill>
              <a:srgbClr val="F08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ndParaRPr>
          </a:p>
        </p:txBody>
      </p:sp>
      <p:pic>
        <p:nvPicPr>
          <p:cNvPr id="4" name="图片占位符 3">
            <a:extLst>
              <a:ext uri="{FF2B5EF4-FFF2-40B4-BE49-F238E27FC236}">
                <a16:creationId xmlns:a16="http://schemas.microsoft.com/office/drawing/2014/main" xmlns="" id="{8D66F10D-7FD9-4A28-9319-CB539C67E1F2}"/>
              </a:ext>
            </a:extLst>
          </p:cNvPr>
          <p:cNvPicPr>
            <a:picLocks noGrp="1" noChangeAspect="1"/>
          </p:cNvPicPr>
          <p:nvPr>
            <p:ph type="pic" sz="half" idx="13"/>
          </p:nvPr>
        </p:nvPicPr>
        <p:blipFill rotWithShape="1">
          <a:blip r:embed="rId2" cstate="print">
            <a:extLst>
              <a:ext uri="{28A0092B-C50C-407E-A947-70E740481C1C}">
                <a14:useLocalDpi xmlns:a14="http://schemas.microsoft.com/office/drawing/2010/main" val="0"/>
              </a:ext>
            </a:extLst>
          </a:blip>
          <a:srcRect l="21875" r="26355" b="6439"/>
          <a:stretch/>
        </p:blipFill>
        <p:spPr>
          <a:xfrm>
            <a:off x="0" y="453164"/>
            <a:ext cx="5679193" cy="5773295"/>
          </a:xfrm>
        </p:spPr>
      </p:pic>
      <p:sp>
        <p:nvSpPr>
          <p:cNvPr id="1272" name="Shape 1272"/>
          <p:cNvSpPr/>
          <p:nvPr/>
        </p:nvSpPr>
        <p:spPr>
          <a:xfrm>
            <a:off x="5913436" y="2763901"/>
            <a:ext cx="5745164" cy="88466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nSpc>
                <a:spcPct val="80000"/>
              </a:lnSpc>
              <a:defRPr sz="8000">
                <a:solidFill>
                  <a:srgbClr val="44474F"/>
                </a:solidFill>
                <a:latin typeface="+mn-lt"/>
                <a:ea typeface="+mn-ea"/>
                <a:cs typeface="+mn-cs"/>
                <a:sym typeface="Ikaros-Regular"/>
              </a:defRPr>
            </a:lvl1pPr>
          </a:lstStyle>
          <a:p>
            <a:r>
              <a:rPr lang="en-US" sz="6600">
                <a:latin typeface="UVN Bai Sau Nang" panose="04030905020802020C03" pitchFamily="82" charset="0"/>
              </a:rPr>
              <a:t>ĐỌC DIỄN CẢM</a:t>
            </a:r>
            <a:endParaRPr sz="6600" dirty="0">
              <a:latin typeface="UVN Bai Sau Nang" panose="04030905020802020C03" pitchFamily="82" charset="0"/>
            </a:endParaRPr>
          </a:p>
        </p:txBody>
      </p:sp>
    </p:spTree>
    <p:extLst>
      <p:ext uri="{BB962C8B-B14F-4D97-AF65-F5344CB8AC3E}">
        <p14:creationId xmlns:p14="http://schemas.microsoft.com/office/powerpoint/2010/main" val="3617427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272"/>
                                        </p:tgtEl>
                                        <p:attrNameLst>
                                          <p:attrName>style.visibility</p:attrName>
                                        </p:attrNameLst>
                                      </p:cBhvr>
                                      <p:to>
                                        <p:strVal val="visible"/>
                                      </p:to>
                                    </p:set>
                                    <p:anim calcmode="lin" valueType="num">
                                      <p:cBhvr additive="base">
                                        <p:cTn id="13" dur="500" fill="hold"/>
                                        <p:tgtEl>
                                          <p:spTgt spid="1272"/>
                                        </p:tgtEl>
                                        <p:attrNameLst>
                                          <p:attrName>ppt_x</p:attrName>
                                        </p:attrNameLst>
                                      </p:cBhvr>
                                      <p:tavLst>
                                        <p:tav tm="0">
                                          <p:val>
                                            <p:strVal val="1+#ppt_w/2"/>
                                          </p:val>
                                        </p:tav>
                                        <p:tav tm="100000">
                                          <p:val>
                                            <p:strVal val="#ppt_x"/>
                                          </p:val>
                                        </p:tav>
                                      </p:tavLst>
                                    </p:anim>
                                    <p:anim calcmode="lin" valueType="num">
                                      <p:cBhvr additive="base">
                                        <p:cTn id="14" dur="500" fill="hold"/>
                                        <p:tgtEl>
                                          <p:spTgt spid="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E39E"/>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684" y="-686567"/>
            <a:ext cx="5760732" cy="324003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59590"/>
          <a:stretch/>
        </p:blipFill>
        <p:spPr>
          <a:xfrm>
            <a:off x="9864084" y="-686567"/>
            <a:ext cx="2327916" cy="324003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6" y="-686566"/>
            <a:ext cx="5760732" cy="3240031"/>
          </a:xfrm>
          <a:prstGeom prst="rect">
            <a:avLst/>
          </a:prstGeom>
        </p:spPr>
      </p:pic>
      <p:sp>
        <p:nvSpPr>
          <p:cNvPr id="3" name="Rectangle 2"/>
          <p:cNvSpPr/>
          <p:nvPr/>
        </p:nvSpPr>
        <p:spPr>
          <a:xfrm>
            <a:off x="285750" y="856357"/>
            <a:ext cx="11620500" cy="6001643"/>
          </a:xfrm>
          <a:prstGeom prst="rect">
            <a:avLst/>
          </a:prstGeom>
        </p:spPr>
        <p:txBody>
          <a:bodyPr wrap="square">
            <a:spAutoFit/>
          </a:bodyPr>
          <a:lstStyle/>
          <a:p>
            <a:pPr algn="ctr"/>
            <a:endParaRPr lang="en-US" sz="3200" b="1">
              <a:solidFill>
                <a:srgbClr val="A1403A"/>
              </a:solidFill>
              <a:latin typeface="+mj-lt"/>
            </a:endParaRPr>
          </a:p>
          <a:p>
            <a:pPr algn="ctr"/>
            <a:r>
              <a:rPr lang="vi-VN" sz="3200" b="1">
                <a:solidFill>
                  <a:srgbClr val="A1403A"/>
                </a:solidFill>
                <a:latin typeface="+mj-lt"/>
              </a:rPr>
              <a:t>THƯA CHUYỆN VỚI MẸ</a:t>
            </a:r>
          </a:p>
          <a:p>
            <a:pPr algn="just"/>
            <a:r>
              <a:rPr lang="en-US" sz="3200" b="1">
                <a:solidFill>
                  <a:srgbClr val="002060"/>
                </a:solidFill>
                <a:latin typeface="Times New Roman" panose="02020603050405020304" pitchFamily="18" charset="0"/>
                <a:cs typeface="Times New Roman" panose="02020603050405020304" pitchFamily="18" charset="0"/>
              </a:rPr>
              <a:t>	…	</a:t>
            </a:r>
          </a:p>
          <a:p>
            <a:pPr algn="just"/>
            <a:r>
              <a:rPr lang="en-US" sz="3200" b="1">
                <a:solidFill>
                  <a:srgbClr val="002060"/>
                </a:solidFill>
                <a:latin typeface="+mj-lt"/>
              </a:rPr>
              <a:t>	</a:t>
            </a:r>
            <a:r>
              <a:rPr lang="vi-VN" sz="3200" b="1">
                <a:solidFill>
                  <a:srgbClr val="002060"/>
                </a:solidFill>
                <a:latin typeface="+mj-lt"/>
              </a:rPr>
              <a:t>Cương thấy </a:t>
            </a:r>
            <a:r>
              <a:rPr lang="vi-VN" sz="3200" b="1">
                <a:solidFill>
                  <a:srgbClr val="FF0000"/>
                </a:solidFill>
                <a:latin typeface="+mj-lt"/>
              </a:rPr>
              <a:t>nghèn nghẹn </a:t>
            </a:r>
            <a:r>
              <a:rPr lang="vi-VN" sz="3200" b="1">
                <a:solidFill>
                  <a:srgbClr val="002060"/>
                </a:solidFill>
                <a:latin typeface="+mj-lt"/>
              </a:rPr>
              <a:t>ở cổ. Em nắm lấy tay mẹ, </a:t>
            </a:r>
            <a:r>
              <a:rPr lang="vi-VN" sz="3200" b="1">
                <a:solidFill>
                  <a:srgbClr val="FF0000"/>
                </a:solidFill>
                <a:latin typeface="+mj-lt"/>
              </a:rPr>
              <a:t>thiết tha</a:t>
            </a:r>
            <a:r>
              <a:rPr lang="vi-VN" sz="3200" b="1">
                <a:solidFill>
                  <a:srgbClr val="002060"/>
                </a:solidFill>
                <a:latin typeface="+mj-lt"/>
              </a:rPr>
              <a:t>:</a:t>
            </a:r>
          </a:p>
          <a:p>
            <a:pPr algn="just"/>
            <a:r>
              <a:rPr lang="en-US" sz="3200" b="1">
                <a:solidFill>
                  <a:srgbClr val="002060"/>
                </a:solidFill>
                <a:latin typeface="+mj-lt"/>
              </a:rPr>
              <a:t>	</a:t>
            </a:r>
            <a:r>
              <a:rPr lang="vi-VN" sz="3200" b="1">
                <a:solidFill>
                  <a:srgbClr val="002060"/>
                </a:solidFill>
                <a:latin typeface="+mj-lt"/>
              </a:rPr>
              <a:t>- Mẹ ơi! Người ta ai cũng phải có một nghề. Làm ruộng hay buôn bán, làm thầy hay làm thợ đều </a:t>
            </a:r>
            <a:r>
              <a:rPr lang="vi-VN" sz="3200" b="1">
                <a:solidFill>
                  <a:srgbClr val="FF0000"/>
                </a:solidFill>
                <a:latin typeface="+mj-lt"/>
              </a:rPr>
              <a:t>đáng trọng </a:t>
            </a:r>
            <a:r>
              <a:rPr lang="vi-VN" sz="3200" b="1">
                <a:solidFill>
                  <a:srgbClr val="002060"/>
                </a:solidFill>
                <a:latin typeface="+mj-lt"/>
              </a:rPr>
              <a:t>như nhau. Chỉ những ai </a:t>
            </a:r>
            <a:r>
              <a:rPr lang="vi-VN" sz="3200" b="1">
                <a:solidFill>
                  <a:srgbClr val="FF0000"/>
                </a:solidFill>
                <a:latin typeface="+mj-lt"/>
              </a:rPr>
              <a:t>trộm cắp </a:t>
            </a:r>
            <a:r>
              <a:rPr lang="vi-VN" sz="3200" b="1">
                <a:solidFill>
                  <a:srgbClr val="002060"/>
                </a:solidFill>
                <a:latin typeface="+mj-lt"/>
              </a:rPr>
              <a:t>hay </a:t>
            </a:r>
            <a:r>
              <a:rPr lang="vi-VN" sz="3200" b="1">
                <a:solidFill>
                  <a:srgbClr val="FF0000"/>
                </a:solidFill>
                <a:latin typeface="+mj-lt"/>
              </a:rPr>
              <a:t>ăn bám </a:t>
            </a:r>
            <a:r>
              <a:rPr lang="vi-VN" sz="3200" b="1">
                <a:solidFill>
                  <a:srgbClr val="002060"/>
                </a:solidFill>
                <a:latin typeface="+mj-lt"/>
              </a:rPr>
              <a:t>mới đáng bị coi thường.</a:t>
            </a:r>
          </a:p>
          <a:p>
            <a:pPr algn="just"/>
            <a:r>
              <a:rPr lang="en-US" sz="3200" b="1">
                <a:solidFill>
                  <a:srgbClr val="002060"/>
                </a:solidFill>
                <a:latin typeface="+mj-lt"/>
              </a:rPr>
              <a:t>	</a:t>
            </a:r>
            <a:r>
              <a:rPr lang="vi-VN" sz="3200" b="1">
                <a:solidFill>
                  <a:srgbClr val="002060"/>
                </a:solidFill>
                <a:latin typeface="+mj-lt"/>
              </a:rPr>
              <a:t>Bất giác, em lại nhớ đến ba người thợ </a:t>
            </a:r>
            <a:r>
              <a:rPr lang="vi-VN" sz="3200" b="1">
                <a:solidFill>
                  <a:srgbClr val="FF0000"/>
                </a:solidFill>
                <a:latin typeface="+mj-lt"/>
              </a:rPr>
              <a:t>nhễ nhại </a:t>
            </a:r>
            <a:r>
              <a:rPr lang="vi-VN" sz="3200" b="1">
                <a:solidFill>
                  <a:srgbClr val="002060"/>
                </a:solidFill>
                <a:latin typeface="+mj-lt"/>
              </a:rPr>
              <a:t>mồ hôi mà vui vẻ bên tiếng bễ thổi </a:t>
            </a:r>
            <a:r>
              <a:rPr lang="en-US" sz="3200" b="1">
                <a:solidFill>
                  <a:srgbClr val="002060"/>
                </a:solidFill>
                <a:latin typeface="Times New Roman" panose="02020603050405020304" pitchFamily="18" charset="0"/>
                <a:cs typeface="Times New Roman" panose="02020603050405020304" pitchFamily="18" charset="0"/>
              </a:rPr>
              <a:t>“</a:t>
            </a:r>
            <a:r>
              <a:rPr lang="vi-VN" sz="3200" b="1">
                <a:solidFill>
                  <a:srgbClr val="FF0000"/>
                </a:solidFill>
                <a:latin typeface="+mj-lt"/>
              </a:rPr>
              <a:t>phì phào</a:t>
            </a:r>
            <a:r>
              <a:rPr lang="en-US" sz="3200" b="1">
                <a:solidFill>
                  <a:srgbClr val="002060"/>
                </a:solidFill>
                <a:latin typeface="Times New Roman" panose="02020603050405020304" pitchFamily="18" charset="0"/>
                <a:cs typeface="Times New Roman" panose="02020603050405020304" pitchFamily="18" charset="0"/>
              </a:rPr>
              <a:t>”</a:t>
            </a:r>
            <a:r>
              <a:rPr lang="vi-VN" sz="3200" b="1">
                <a:solidFill>
                  <a:srgbClr val="002060"/>
                </a:solidFill>
                <a:latin typeface="+mj-lt"/>
              </a:rPr>
              <a:t>, tiếng búa con, búa lớn theo nhau đập </a:t>
            </a:r>
            <a:r>
              <a:rPr lang="en-US" sz="3200" b="1">
                <a:solidFill>
                  <a:srgbClr val="002060"/>
                </a:solidFill>
                <a:latin typeface="Times New Roman" panose="02020603050405020304" pitchFamily="18" charset="0"/>
                <a:cs typeface="Times New Roman" panose="02020603050405020304" pitchFamily="18" charset="0"/>
              </a:rPr>
              <a:t>“</a:t>
            </a:r>
            <a:r>
              <a:rPr lang="vi-VN" sz="3200" b="1">
                <a:solidFill>
                  <a:srgbClr val="FF0000"/>
                </a:solidFill>
                <a:latin typeface="+mj-lt"/>
              </a:rPr>
              <a:t>cúc cắc</a:t>
            </a:r>
            <a:r>
              <a:rPr lang="en-US" sz="3200" b="1">
                <a:solidFill>
                  <a:srgbClr val="002060"/>
                </a:solidFill>
                <a:latin typeface="Times New Roman" panose="02020603050405020304" pitchFamily="18" charset="0"/>
                <a:cs typeface="Times New Roman" panose="02020603050405020304" pitchFamily="18" charset="0"/>
              </a:rPr>
              <a:t>”</a:t>
            </a:r>
            <a:r>
              <a:rPr lang="vi-VN" sz="3200" b="1">
                <a:solidFill>
                  <a:srgbClr val="002060"/>
                </a:solidFill>
                <a:latin typeface="+mj-lt"/>
              </a:rPr>
              <a:t> và những tàn lửa đỏ hồng, </a:t>
            </a:r>
            <a:r>
              <a:rPr lang="vi-VN" sz="3200" b="1">
                <a:solidFill>
                  <a:srgbClr val="FF0000"/>
                </a:solidFill>
                <a:latin typeface="+mj-lt"/>
              </a:rPr>
              <a:t>bắn tóe </a:t>
            </a:r>
            <a:r>
              <a:rPr lang="vi-VN" sz="3200" b="1">
                <a:solidFill>
                  <a:srgbClr val="002060"/>
                </a:solidFill>
                <a:latin typeface="+mj-lt"/>
              </a:rPr>
              <a:t>lên như khi đốt cây bông.</a:t>
            </a:r>
          </a:p>
          <a:p>
            <a:pPr algn="r"/>
            <a:r>
              <a:rPr lang="vi-VN" sz="3200" i="1">
                <a:solidFill>
                  <a:srgbClr val="002060"/>
                </a:solidFill>
                <a:latin typeface="+mj-lt"/>
              </a:rPr>
              <a:t>Theo</a:t>
            </a:r>
            <a:r>
              <a:rPr lang="vi-VN" sz="3200" b="1">
                <a:solidFill>
                  <a:srgbClr val="002060"/>
                </a:solidFill>
                <a:latin typeface="+mj-lt"/>
              </a:rPr>
              <a:t> NAM CAO</a:t>
            </a:r>
          </a:p>
        </p:txBody>
      </p:sp>
    </p:spTree>
    <p:extLst>
      <p:ext uri="{BB962C8B-B14F-4D97-AF65-F5344CB8AC3E}">
        <p14:creationId xmlns:p14="http://schemas.microsoft.com/office/powerpoint/2010/main" val="85959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413" y="577715"/>
            <a:ext cx="6088510" cy="6088510"/>
          </a:xfrm>
          <a:prstGeom prst="rect">
            <a:avLst/>
          </a:prstGeom>
        </p:spPr>
      </p:pic>
      <p:sp>
        <p:nvSpPr>
          <p:cNvPr id="7" name="Rectangle 6"/>
          <p:cNvSpPr/>
          <p:nvPr/>
        </p:nvSpPr>
        <p:spPr>
          <a:xfrm>
            <a:off x="1647888" y="116050"/>
            <a:ext cx="9040488" cy="923330"/>
          </a:xfrm>
          <a:prstGeom prst="rect">
            <a:avLst/>
          </a:prstGeom>
          <a:noFill/>
        </p:spPr>
        <p:txBody>
          <a:bodyPr wrap="none" lIns="91440" tIns="45720" rIns="91440" bIns="45720">
            <a:spAutoFit/>
          </a:bodyPr>
          <a:lstStyle/>
          <a:p>
            <a:pPr algn="ctr"/>
            <a:r>
              <a:rPr lang="en-US" sz="5400" b="1" spc="300">
                <a:ln w="0"/>
                <a:solidFill>
                  <a:srgbClr val="DA3423"/>
                </a:solidFill>
                <a:effectLst>
                  <a:outerShdw blurRad="38100" dist="19050" dir="2700000" algn="tl" rotWithShape="0">
                    <a:schemeClr val="dk1">
                      <a:alpha val="40000"/>
                    </a:schemeClr>
                  </a:outerShdw>
                </a:effectLst>
                <a:latin typeface="UVN Binh Duong" pitchFamily="2" charset="0"/>
              </a:rPr>
              <a:t>ĐỐ VUI VỀ</a:t>
            </a:r>
            <a:r>
              <a:rPr lang="en-US" sz="5400" b="1" cap="none" spc="300">
                <a:ln w="0"/>
                <a:solidFill>
                  <a:srgbClr val="DA3423"/>
                </a:solidFill>
                <a:effectLst>
                  <a:outerShdw blurRad="38100" dist="19050" dir="2700000" algn="tl" rotWithShape="0">
                    <a:schemeClr val="dk1">
                      <a:alpha val="40000"/>
                    </a:schemeClr>
                  </a:outerShdw>
                </a:effectLst>
                <a:latin typeface="UVN Binh Duong" pitchFamily="2" charset="0"/>
              </a:rPr>
              <a:t> NGHỀ NGHIỆP</a:t>
            </a:r>
          </a:p>
        </p:txBody>
      </p:sp>
      <p:sp>
        <p:nvSpPr>
          <p:cNvPr id="8" name="Rectangle 7"/>
          <p:cNvSpPr/>
          <p:nvPr/>
        </p:nvSpPr>
        <p:spPr>
          <a:xfrm>
            <a:off x="6131784" y="4588297"/>
            <a:ext cx="5596725" cy="923330"/>
          </a:xfrm>
          <a:prstGeom prst="rect">
            <a:avLst/>
          </a:prstGeom>
          <a:noFill/>
        </p:spPr>
        <p:txBody>
          <a:bodyPr wrap="none" lIns="91440" tIns="45720" rIns="91440" bIns="45720">
            <a:spAutoFit/>
          </a:bodyPr>
          <a:lstStyle/>
          <a:p>
            <a:pPr algn="ctr"/>
            <a:r>
              <a:rPr lang="en-US" sz="5400" b="1" cap="none" spc="0">
                <a:ln w="0"/>
                <a:solidFill>
                  <a:srgbClr val="244E9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NGHỀ THỢ XÂY</a:t>
            </a:r>
          </a:p>
        </p:txBody>
      </p:sp>
      <p:sp>
        <p:nvSpPr>
          <p:cNvPr id="9" name="Rectangle 8"/>
          <p:cNvSpPr/>
          <p:nvPr/>
        </p:nvSpPr>
        <p:spPr>
          <a:xfrm>
            <a:off x="6604001" y="1536566"/>
            <a:ext cx="5152572" cy="2554545"/>
          </a:xfrm>
          <a:prstGeom prst="rect">
            <a:avLst/>
          </a:prstGeom>
        </p:spPr>
        <p:txBody>
          <a:bodyPr wrap="square">
            <a:spAutoFit/>
          </a:bodyPr>
          <a:lstStyle/>
          <a:p>
            <a:r>
              <a:rPr lang="en-US" sz="4000" b="1" i="1">
                <a:solidFill>
                  <a:srgbClr val="D12626"/>
                </a:solidFill>
                <a:latin typeface="Times New Roman" panose="02020603050405020304" pitchFamily="18" charset="0"/>
                <a:cs typeface="Times New Roman" panose="02020603050405020304" pitchFamily="18" charset="0"/>
              </a:rPr>
              <a:t>Nghề gì vất vả</a:t>
            </a:r>
          </a:p>
          <a:p>
            <a:r>
              <a:rPr lang="en-US" sz="4000" b="1" i="1">
                <a:solidFill>
                  <a:srgbClr val="D12626"/>
                </a:solidFill>
                <a:latin typeface="Times New Roman" panose="02020603050405020304" pitchFamily="18" charset="0"/>
                <a:cs typeface="Times New Roman" panose="02020603050405020304" pitchFamily="18" charset="0"/>
              </a:rPr>
              <a:t>Xô, xẻng, dao, bay</a:t>
            </a:r>
          </a:p>
          <a:p>
            <a:r>
              <a:rPr lang="en-US" sz="4000" b="1" i="1">
                <a:solidFill>
                  <a:srgbClr val="D12626"/>
                </a:solidFill>
                <a:latin typeface="Times New Roman" panose="02020603050405020304" pitchFamily="18" charset="0"/>
                <a:cs typeface="Times New Roman" panose="02020603050405020304" pitchFamily="18" charset="0"/>
              </a:rPr>
              <a:t>Gạch xếp thẳng hàng</a:t>
            </a:r>
          </a:p>
          <a:p>
            <a:r>
              <a:rPr lang="en-US" sz="4000" b="1" i="1">
                <a:solidFill>
                  <a:srgbClr val="D12626"/>
                </a:solidFill>
                <a:latin typeface="Times New Roman" panose="02020603050405020304" pitchFamily="18" charset="0"/>
                <a:cs typeface="Times New Roman" panose="02020603050405020304" pitchFamily="18" charset="0"/>
              </a:rPr>
              <a:t>Xây thành nhà cửa?</a:t>
            </a:r>
          </a:p>
        </p:txBody>
      </p:sp>
    </p:spTree>
    <p:extLst>
      <p:ext uri="{BB962C8B-B14F-4D97-AF65-F5344CB8AC3E}">
        <p14:creationId xmlns:p14="http://schemas.microsoft.com/office/powerpoint/2010/main" val="130953282"/>
      </p:ext>
    </p:extLst>
  </p:cSld>
  <p:clrMapOvr>
    <a:masterClrMapping/>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700"/>
                            </p:stCondLst>
                            <p:childTnLst>
                              <p:par>
                                <p:cTn id="12" presetID="14" presetClass="entr" presetSubtype="10" fill="hold" grpId="0" nodeType="after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descr="图片包含 室内, 就坐, 家具&#10;&#10;描述已自动生成">
            <a:extLst>
              <a:ext uri="{FF2B5EF4-FFF2-40B4-BE49-F238E27FC236}">
                <a16:creationId xmlns:a16="http://schemas.microsoft.com/office/drawing/2014/main" xmlns="" id="{39314076-729F-4045-91A2-B1599CD39C3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204" r="17204"/>
          <a:stretch>
            <a:fillRect/>
          </a:stretch>
        </p:blipFill>
        <p:spPr>
          <a:xfrm>
            <a:off x="7660214" y="-1"/>
            <a:ext cx="4531786" cy="3884388"/>
          </a:xfrm>
        </p:spPr>
      </p:pic>
      <p:pic>
        <p:nvPicPr>
          <p:cNvPr id="6" name="图片占位符 5">
            <a:extLst>
              <a:ext uri="{FF2B5EF4-FFF2-40B4-BE49-F238E27FC236}">
                <a16:creationId xmlns:a16="http://schemas.microsoft.com/office/drawing/2014/main" xmlns="" id="{F08F0058-96D8-4C33-91A4-F7324E3EACB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7188" r="17188"/>
          <a:stretch>
            <a:fillRect/>
          </a:stretch>
        </p:blipFill>
        <p:spPr>
          <a:xfrm>
            <a:off x="0" y="0"/>
            <a:ext cx="4531786" cy="3884387"/>
          </a:xfrm>
        </p:spPr>
      </p:pic>
      <p:pic>
        <p:nvPicPr>
          <p:cNvPr id="10" name="图片占位符 9" descr="图片包含 玩偶, 玩具&#10;&#10;描述已自动生成">
            <a:extLst>
              <a:ext uri="{FF2B5EF4-FFF2-40B4-BE49-F238E27FC236}">
                <a16:creationId xmlns:a16="http://schemas.microsoft.com/office/drawing/2014/main" xmlns="" id="{DEECB6B9-09CB-497D-868F-D56B16E5341F}"/>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7595" r="17595"/>
          <a:stretch>
            <a:fillRect/>
          </a:stretch>
        </p:blipFill>
        <p:spPr>
          <a:xfrm>
            <a:off x="4531786" y="2973612"/>
            <a:ext cx="4531786" cy="3884388"/>
          </a:xfrm>
        </p:spPr>
      </p:pic>
      <p:sp>
        <p:nvSpPr>
          <p:cNvPr id="5" name="Rectangle 4"/>
          <p:cNvSpPr/>
          <p:nvPr/>
        </p:nvSpPr>
        <p:spPr>
          <a:xfrm>
            <a:off x="207436" y="4669082"/>
            <a:ext cx="4116914" cy="923330"/>
          </a:xfrm>
          <a:prstGeom prst="rect">
            <a:avLst/>
          </a:prstGeom>
          <a:noFill/>
        </p:spPr>
        <p:txBody>
          <a:bodyPr wrap="square" lIns="91440" tIns="45720" rIns="91440" bIns="45720">
            <a:spAutoFit/>
          </a:bodyPr>
          <a:lstStyle/>
          <a:p>
            <a:pPr algn="ctr"/>
            <a:r>
              <a:rPr lang="en-US" sz="5400" b="1">
                <a:ln w="0"/>
                <a:solidFill>
                  <a:srgbClr val="2817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 lại bài</a:t>
            </a:r>
            <a:endParaRPr lang="en-US" sz="5400" b="1" cap="none" spc="0">
              <a:ln w="0"/>
              <a:solidFill>
                <a:srgbClr val="2817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3" name="Rectangle 22"/>
          <p:cNvSpPr/>
          <p:nvPr/>
        </p:nvSpPr>
        <p:spPr>
          <a:xfrm>
            <a:off x="4648200" y="194144"/>
            <a:ext cx="2895600" cy="2585323"/>
          </a:xfrm>
          <a:prstGeom prst="rect">
            <a:avLst/>
          </a:prstGeom>
          <a:noFill/>
        </p:spPr>
        <p:txBody>
          <a:bodyPr wrap="square" lIns="91440" tIns="45720" rIns="91440" bIns="45720">
            <a:spAutoFit/>
          </a:bodyPr>
          <a:lstStyle/>
          <a:p>
            <a:pPr algn="ctr"/>
            <a:r>
              <a:rPr lang="en-US" sz="5400" b="1">
                <a:ln w="0"/>
                <a:solidFill>
                  <a:srgbClr val="925B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Nêu đúng nội dung</a:t>
            </a:r>
            <a:endParaRPr lang="en-US" sz="5400" b="1" cap="none" spc="0">
              <a:ln w="0"/>
              <a:solidFill>
                <a:srgbClr val="925B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9174701" y="4078532"/>
            <a:ext cx="2895600" cy="2585323"/>
          </a:xfrm>
          <a:prstGeom prst="rect">
            <a:avLst/>
          </a:prstGeom>
          <a:noFill/>
        </p:spPr>
        <p:txBody>
          <a:bodyPr wrap="square" lIns="91440" tIns="45720" rIns="91440" bIns="45720">
            <a:spAutoFit/>
          </a:bodyPr>
          <a:lstStyle/>
          <a:p>
            <a:pPr algn="ctr"/>
            <a:r>
              <a:rPr lang="en-US" sz="5400" b="1">
                <a:ln w="0"/>
                <a:solidFill>
                  <a:srgbClr val="EE5B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 bị bài sau</a:t>
            </a:r>
            <a:endParaRPr lang="en-US" sz="5400" b="1" cap="none" spc="0">
              <a:ln w="0"/>
              <a:solidFill>
                <a:srgbClr val="EE5B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900" decel="100000" fill="hold"/>
                                        <p:tgtEl>
                                          <p:spTgt spid="2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hape 1272">
            <a:extLst>
              <a:ext uri="{FF2B5EF4-FFF2-40B4-BE49-F238E27FC236}">
                <a16:creationId xmlns:a16="http://schemas.microsoft.com/office/drawing/2014/main" xmlns="" id="{91332C6D-E6CD-4E2C-AE86-EDFE738ED44E}"/>
              </a:ext>
            </a:extLst>
          </p:cNvPr>
          <p:cNvSpPr/>
          <p:nvPr/>
        </p:nvSpPr>
        <p:spPr>
          <a:xfrm>
            <a:off x="6685137" y="427650"/>
            <a:ext cx="4926029" cy="116506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nSpc>
                <a:spcPct val="80000"/>
              </a:lnSpc>
              <a:defRPr sz="8000">
                <a:solidFill>
                  <a:srgbClr val="44474F"/>
                </a:solidFill>
                <a:latin typeface="+mn-lt"/>
                <a:ea typeface="+mn-ea"/>
                <a:cs typeface="+mn-cs"/>
                <a:sym typeface="Ikaros-Regular"/>
              </a:defRPr>
            </a:lvl1pPr>
          </a:lstStyle>
          <a:p>
            <a:r>
              <a:rPr lang="en-US" sz="8800" b="1">
                <a:solidFill>
                  <a:srgbClr val="783C18"/>
                </a:solidFill>
                <a:latin typeface="UVN Bai Sau Nang" panose="04030905020802020C03" pitchFamily="82" charset="0"/>
              </a:rPr>
              <a:t>Tạm biệt!</a:t>
            </a:r>
            <a:endParaRPr sz="8800" b="1" dirty="0">
              <a:solidFill>
                <a:srgbClr val="783C18"/>
              </a:solidFill>
              <a:latin typeface="UVN Bai Sau Nang" panose="04030905020802020C03" pitchFamily="82" charset="0"/>
            </a:endParaRPr>
          </a:p>
        </p:txBody>
      </p:sp>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8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77" y="741674"/>
            <a:ext cx="6323138" cy="6323138"/>
          </a:xfrm>
          <a:prstGeom prst="rect">
            <a:avLst/>
          </a:prstGeom>
        </p:spPr>
      </p:pic>
      <p:sp>
        <p:nvSpPr>
          <p:cNvPr id="5" name="Rectangle 4"/>
          <p:cNvSpPr/>
          <p:nvPr/>
        </p:nvSpPr>
        <p:spPr>
          <a:xfrm>
            <a:off x="6966858" y="1667693"/>
            <a:ext cx="6096000" cy="2554545"/>
          </a:xfrm>
          <a:prstGeom prst="rect">
            <a:avLst/>
          </a:prstGeom>
        </p:spPr>
        <p:txBody>
          <a:bodyPr>
            <a:spAutoFit/>
          </a:bodyPr>
          <a:lstStyle/>
          <a:p>
            <a:r>
              <a:rPr lang="vi-VN" sz="4000" b="1" i="1">
                <a:solidFill>
                  <a:srgbClr val="F25074"/>
                </a:solidFill>
                <a:latin typeface="+mj-lt"/>
              </a:rPr>
              <a:t>Ai người đo vải</a:t>
            </a:r>
          </a:p>
          <a:p>
            <a:r>
              <a:rPr lang="vi-VN" sz="4000" b="1" i="1">
                <a:solidFill>
                  <a:srgbClr val="F25074"/>
                </a:solidFill>
                <a:latin typeface="+mj-lt"/>
              </a:rPr>
              <a:t>Rồi lại cắt may</a:t>
            </a:r>
          </a:p>
          <a:p>
            <a:r>
              <a:rPr lang="vi-VN" sz="4000" b="1" i="1">
                <a:solidFill>
                  <a:srgbClr val="F25074"/>
                </a:solidFill>
                <a:latin typeface="+mj-lt"/>
              </a:rPr>
              <a:t>Áo quần mới, đẹp</a:t>
            </a:r>
          </a:p>
          <a:p>
            <a:r>
              <a:rPr lang="vi-VN" sz="4000" b="1" i="1">
                <a:solidFill>
                  <a:srgbClr val="F25074"/>
                </a:solidFill>
                <a:latin typeface="+mj-lt"/>
              </a:rPr>
              <a:t>Nhờ bàn tay ai?</a:t>
            </a:r>
            <a:endParaRPr lang="en-US" sz="4000" b="1" i="1">
              <a:solidFill>
                <a:srgbClr val="F25074"/>
              </a:solidFill>
              <a:latin typeface="+mj-lt"/>
            </a:endParaRPr>
          </a:p>
        </p:txBody>
      </p:sp>
      <p:sp>
        <p:nvSpPr>
          <p:cNvPr id="6" name="Rectangle 5"/>
          <p:cNvSpPr/>
          <p:nvPr/>
        </p:nvSpPr>
        <p:spPr>
          <a:xfrm>
            <a:off x="7186432" y="4588297"/>
            <a:ext cx="3487430" cy="923330"/>
          </a:xfrm>
          <a:prstGeom prst="rect">
            <a:avLst/>
          </a:prstGeom>
          <a:noFill/>
        </p:spPr>
        <p:txBody>
          <a:bodyPr wrap="none" lIns="91440" tIns="45720" rIns="91440" bIns="45720">
            <a:spAutoFit/>
          </a:bodyPr>
          <a:lstStyle/>
          <a:p>
            <a:pPr algn="ctr"/>
            <a:r>
              <a:rPr lang="en-US" sz="5400" b="1" cap="none" spc="0">
                <a:ln w="0"/>
                <a:solidFill>
                  <a:srgbClr val="51997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THỢ MAY</a:t>
            </a:r>
          </a:p>
        </p:txBody>
      </p:sp>
      <p:sp>
        <p:nvSpPr>
          <p:cNvPr id="7" name="Rectangle 6"/>
          <p:cNvSpPr/>
          <p:nvPr/>
        </p:nvSpPr>
        <p:spPr>
          <a:xfrm>
            <a:off x="1803191" y="280009"/>
            <a:ext cx="9040488" cy="923330"/>
          </a:xfrm>
          <a:prstGeom prst="rect">
            <a:avLst/>
          </a:prstGeom>
          <a:noFill/>
        </p:spPr>
        <p:txBody>
          <a:bodyPr wrap="none" lIns="91440" tIns="45720" rIns="91440" bIns="45720">
            <a:spAutoFit/>
          </a:bodyPr>
          <a:lstStyle/>
          <a:p>
            <a:pPr algn="ctr"/>
            <a:r>
              <a:rPr lang="en-US" sz="5400" b="1" spc="300">
                <a:ln w="0"/>
                <a:solidFill>
                  <a:srgbClr val="F15275"/>
                </a:solidFill>
                <a:effectLst>
                  <a:outerShdw blurRad="38100" dist="19050" dir="2700000" algn="tl" rotWithShape="0">
                    <a:schemeClr val="dk1">
                      <a:alpha val="40000"/>
                    </a:schemeClr>
                  </a:outerShdw>
                </a:effectLst>
                <a:latin typeface="UVN Binh Duong" pitchFamily="2" charset="0"/>
              </a:rPr>
              <a:t>ĐỐ VUI VỀ</a:t>
            </a:r>
            <a:r>
              <a:rPr lang="en-US" sz="5400" b="1" cap="none" spc="300">
                <a:ln w="0"/>
                <a:solidFill>
                  <a:srgbClr val="F15275"/>
                </a:solidFill>
                <a:effectLst>
                  <a:outerShdw blurRad="38100" dist="19050" dir="2700000" algn="tl" rotWithShape="0">
                    <a:schemeClr val="dk1">
                      <a:alpha val="40000"/>
                    </a:schemeClr>
                  </a:outerShdw>
                </a:effectLst>
                <a:latin typeface="UVN Binh Duong" pitchFamily="2" charset="0"/>
              </a:rPr>
              <a:t> NGHỀ NGHIỆP</a:t>
            </a:r>
          </a:p>
        </p:txBody>
      </p:sp>
    </p:spTree>
    <p:extLst>
      <p:ext uri="{BB962C8B-B14F-4D97-AF65-F5344CB8AC3E}">
        <p14:creationId xmlns:p14="http://schemas.microsoft.com/office/powerpoint/2010/main" val="3275672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700"/>
                            </p:stCondLst>
                            <p:childTnLst>
                              <p:par>
                                <p:cTn id="12" presetID="14" presetClass="entr" presetSubtype="10" fill="hold" grpId="0" nodeType="after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39380"/>
            <a:ext cx="6221716" cy="6221716"/>
          </a:xfrm>
          <a:prstGeom prst="rect">
            <a:avLst/>
          </a:prstGeom>
        </p:spPr>
      </p:pic>
      <p:sp>
        <p:nvSpPr>
          <p:cNvPr id="5" name="Rectangle 4"/>
          <p:cNvSpPr/>
          <p:nvPr/>
        </p:nvSpPr>
        <p:spPr>
          <a:xfrm>
            <a:off x="2548709" y="1103400"/>
            <a:ext cx="9521371" cy="1323439"/>
          </a:xfrm>
          <a:prstGeom prst="rect">
            <a:avLst/>
          </a:prstGeom>
        </p:spPr>
        <p:txBody>
          <a:bodyPr wrap="square">
            <a:spAutoFit/>
          </a:bodyPr>
          <a:lstStyle/>
          <a:p>
            <a:pPr algn="ctr"/>
            <a:r>
              <a:rPr lang="vi-VN" sz="4000" b="1" i="1">
                <a:solidFill>
                  <a:srgbClr val="91411D"/>
                </a:solidFill>
                <a:latin typeface="+mj-lt"/>
              </a:rPr>
              <a:t>Thợ gì bạn với gỗ cây</a:t>
            </a:r>
          </a:p>
          <a:p>
            <a:pPr algn="ctr"/>
            <a:r>
              <a:rPr lang="vi-VN" sz="4000" b="1" i="1">
                <a:solidFill>
                  <a:srgbClr val="91411D"/>
                </a:solidFill>
                <a:latin typeface="+mj-lt"/>
              </a:rPr>
              <a:t>Hoa văn rồng phượng đẹp hay lạ thường</a:t>
            </a:r>
            <a:r>
              <a:rPr lang="en-US" sz="4000" b="1" i="1">
                <a:solidFill>
                  <a:srgbClr val="91411D"/>
                </a:solidFill>
                <a:latin typeface="Times New Roman" panose="02020603050405020304" pitchFamily="18" charset="0"/>
                <a:cs typeface="Times New Roman" panose="02020603050405020304" pitchFamily="18" charset="0"/>
              </a:rPr>
              <a:t>?</a:t>
            </a:r>
          </a:p>
        </p:txBody>
      </p:sp>
      <p:sp>
        <p:nvSpPr>
          <p:cNvPr id="6" name="Rectangle 5"/>
          <p:cNvSpPr/>
          <p:nvPr/>
        </p:nvSpPr>
        <p:spPr>
          <a:xfrm>
            <a:off x="7045792" y="3286149"/>
            <a:ext cx="3589444" cy="923330"/>
          </a:xfrm>
          <a:prstGeom prst="rect">
            <a:avLst/>
          </a:prstGeom>
          <a:noFill/>
        </p:spPr>
        <p:txBody>
          <a:bodyPr wrap="none" lIns="91440" tIns="45720" rIns="91440" bIns="45720">
            <a:spAutoFit/>
          </a:bodyPr>
          <a:lstStyle/>
          <a:p>
            <a:pPr algn="ctr"/>
            <a:r>
              <a:rPr lang="en-US" sz="5400" b="1">
                <a:ln w="0"/>
                <a:solidFill>
                  <a:srgbClr val="D126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5400" b="1" cap="none" spc="0">
                <a:ln w="0"/>
                <a:solidFill>
                  <a:srgbClr val="D126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 MỘC</a:t>
            </a:r>
          </a:p>
        </p:txBody>
      </p:sp>
      <p:sp>
        <p:nvSpPr>
          <p:cNvPr id="7" name="Rectangle 6"/>
          <p:cNvSpPr/>
          <p:nvPr/>
        </p:nvSpPr>
        <p:spPr>
          <a:xfrm>
            <a:off x="1833671" y="116050"/>
            <a:ext cx="9040488" cy="923330"/>
          </a:xfrm>
          <a:prstGeom prst="rect">
            <a:avLst/>
          </a:prstGeom>
          <a:noFill/>
        </p:spPr>
        <p:txBody>
          <a:bodyPr wrap="none" lIns="91440" tIns="45720" rIns="91440" bIns="45720">
            <a:spAutoFit/>
          </a:bodyPr>
          <a:lstStyle/>
          <a:p>
            <a:pPr algn="ctr"/>
            <a:r>
              <a:rPr lang="en-US" sz="5400" b="1" spc="300">
                <a:ln w="0"/>
                <a:solidFill>
                  <a:srgbClr val="8A3C1C"/>
                </a:solidFill>
                <a:effectLst>
                  <a:outerShdw blurRad="38100" dist="19050" dir="2700000" algn="tl" rotWithShape="0">
                    <a:schemeClr val="dk1">
                      <a:alpha val="40000"/>
                    </a:schemeClr>
                  </a:outerShdw>
                </a:effectLst>
                <a:latin typeface="UVN Binh Duong" pitchFamily="2" charset="0"/>
              </a:rPr>
              <a:t>ĐỐ VUI VỀ</a:t>
            </a:r>
            <a:r>
              <a:rPr lang="en-US" sz="5400" b="1" cap="none" spc="300">
                <a:ln w="0"/>
                <a:solidFill>
                  <a:srgbClr val="8A3C1C"/>
                </a:solidFill>
                <a:effectLst>
                  <a:outerShdw blurRad="38100" dist="19050" dir="2700000" algn="tl" rotWithShape="0">
                    <a:schemeClr val="dk1">
                      <a:alpha val="40000"/>
                    </a:schemeClr>
                  </a:outerShdw>
                </a:effectLst>
                <a:latin typeface="UVN Binh Duong" pitchFamily="2" charset="0"/>
              </a:rPr>
              <a:t> NGHỀ NGHIỆP</a:t>
            </a:r>
          </a:p>
        </p:txBody>
      </p:sp>
    </p:spTree>
    <p:extLst>
      <p:ext uri="{BB962C8B-B14F-4D97-AF65-F5344CB8AC3E}">
        <p14:creationId xmlns:p14="http://schemas.microsoft.com/office/powerpoint/2010/main" val="341101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700"/>
                            </p:stCondLst>
                            <p:childTnLst>
                              <p:par>
                                <p:cTn id="12" presetID="14" presetClass="entr" presetSubtype="10" fill="hold" grpId="0" nodeType="after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0D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59" y="1136124"/>
            <a:ext cx="5406516" cy="5406516"/>
          </a:xfrm>
          <a:prstGeom prst="rect">
            <a:avLst/>
          </a:prstGeom>
        </p:spPr>
      </p:pic>
      <p:sp>
        <p:nvSpPr>
          <p:cNvPr id="6" name="Rectangle 5"/>
          <p:cNvSpPr/>
          <p:nvPr/>
        </p:nvSpPr>
        <p:spPr>
          <a:xfrm>
            <a:off x="5123542" y="1211106"/>
            <a:ext cx="7068457" cy="4616648"/>
          </a:xfrm>
          <a:prstGeom prst="rect">
            <a:avLst/>
          </a:prstGeom>
        </p:spPr>
        <p:txBody>
          <a:bodyPr wrap="square">
            <a:spAutoFit/>
          </a:bodyPr>
          <a:lstStyle/>
          <a:p>
            <a:pPr>
              <a:lnSpc>
                <a:spcPct val="150000"/>
              </a:lnSpc>
            </a:pPr>
            <a:r>
              <a:rPr lang="vi-VN" sz="2800" b="1">
                <a:solidFill>
                  <a:srgbClr val="303434"/>
                </a:solidFill>
                <a:latin typeface="+mj-lt"/>
              </a:rPr>
              <a:t>Than than lửa lửa</a:t>
            </a:r>
            <a:endParaRPr lang="en-US" sz="2800" b="1">
              <a:solidFill>
                <a:srgbClr val="303434"/>
              </a:solidFill>
              <a:latin typeface="+mj-lt"/>
            </a:endParaRPr>
          </a:p>
          <a:p>
            <a:pPr>
              <a:lnSpc>
                <a:spcPct val="150000"/>
              </a:lnSpc>
            </a:pPr>
            <a:r>
              <a:rPr lang="vi-VN" sz="2800" b="1">
                <a:solidFill>
                  <a:srgbClr val="303434"/>
                </a:solidFill>
                <a:latin typeface="+mj-lt"/>
              </a:rPr>
              <a:t>Thằng dưới nằm ngửa</a:t>
            </a:r>
            <a:endParaRPr lang="en-US" sz="2800" b="1">
              <a:solidFill>
                <a:srgbClr val="303434"/>
              </a:solidFill>
              <a:latin typeface="+mj-lt"/>
            </a:endParaRPr>
          </a:p>
          <a:p>
            <a:pPr>
              <a:lnSpc>
                <a:spcPct val="150000"/>
              </a:lnSpc>
            </a:pPr>
            <a:r>
              <a:rPr lang="vi-VN" sz="2800" b="1">
                <a:solidFill>
                  <a:srgbClr val="303434"/>
                </a:solidFill>
                <a:latin typeface="+mj-lt"/>
              </a:rPr>
              <a:t>Thằng giữa chịu đòn</a:t>
            </a:r>
            <a:endParaRPr lang="en-US" sz="2800" b="1">
              <a:solidFill>
                <a:srgbClr val="303434"/>
              </a:solidFill>
              <a:latin typeface="+mj-lt"/>
            </a:endParaRPr>
          </a:p>
          <a:p>
            <a:pPr>
              <a:lnSpc>
                <a:spcPct val="150000"/>
              </a:lnSpc>
            </a:pPr>
            <a:r>
              <a:rPr lang="vi-VN" sz="2800" b="1">
                <a:solidFill>
                  <a:srgbClr val="303434"/>
                </a:solidFill>
                <a:latin typeface="+mj-lt"/>
              </a:rPr>
              <a:t>Thằng trên đánh xuống</a:t>
            </a:r>
            <a:endParaRPr lang="en-US" sz="2800" b="1">
              <a:solidFill>
                <a:srgbClr val="303434"/>
              </a:solidFill>
              <a:latin typeface="+mj-lt"/>
            </a:endParaRPr>
          </a:p>
          <a:p>
            <a:pPr>
              <a:lnSpc>
                <a:spcPct val="150000"/>
              </a:lnSpc>
            </a:pPr>
            <a:r>
              <a:rPr lang="vi-VN" sz="2800" b="1">
                <a:solidFill>
                  <a:srgbClr val="303434"/>
                </a:solidFill>
                <a:latin typeface="+mj-lt"/>
              </a:rPr>
              <a:t>Một thằng vừa khéo vừa khôn</a:t>
            </a:r>
            <a:endParaRPr lang="en-US" sz="2800" b="1">
              <a:solidFill>
                <a:srgbClr val="303434"/>
              </a:solidFill>
              <a:latin typeface="+mj-lt"/>
            </a:endParaRPr>
          </a:p>
          <a:p>
            <a:pPr>
              <a:lnSpc>
                <a:spcPct val="150000"/>
              </a:lnSpc>
            </a:pPr>
            <a:r>
              <a:rPr lang="vi-VN" sz="2800" b="1">
                <a:solidFill>
                  <a:srgbClr val="303434"/>
                </a:solidFill>
                <a:latin typeface="+mj-lt"/>
              </a:rPr>
              <a:t>Uốn cong uốn thẳng sửa tròn sửa vuông</a:t>
            </a:r>
            <a:endParaRPr lang="en-US" sz="2800" b="1">
              <a:solidFill>
                <a:srgbClr val="303434"/>
              </a:solidFill>
              <a:latin typeface="+mj-lt"/>
            </a:endParaRPr>
          </a:p>
          <a:p>
            <a:pPr algn="r">
              <a:lnSpc>
                <a:spcPct val="150000"/>
              </a:lnSpc>
            </a:pPr>
            <a:r>
              <a:rPr lang="en-US" sz="2800" b="1" i="1">
                <a:solidFill>
                  <a:srgbClr val="303434"/>
                </a:solidFill>
                <a:latin typeface="Times New Roman" panose="02020603050405020304" pitchFamily="18" charset="0"/>
                <a:cs typeface="Times New Roman" panose="02020603050405020304" pitchFamily="18" charset="0"/>
              </a:rPr>
              <a:t>Là nghề gì?</a:t>
            </a:r>
          </a:p>
        </p:txBody>
      </p:sp>
      <p:sp>
        <p:nvSpPr>
          <p:cNvPr id="7" name="Rectangle 6"/>
          <p:cNvSpPr/>
          <p:nvPr/>
        </p:nvSpPr>
        <p:spPr>
          <a:xfrm>
            <a:off x="6270921" y="5619310"/>
            <a:ext cx="3358613" cy="923330"/>
          </a:xfrm>
          <a:prstGeom prst="rect">
            <a:avLst/>
          </a:prstGeom>
          <a:noFill/>
        </p:spPr>
        <p:txBody>
          <a:bodyPr wrap="none" lIns="91440" tIns="45720" rIns="91440" bIns="45720">
            <a:spAutoFit/>
          </a:bodyPr>
          <a:lstStyle/>
          <a:p>
            <a:pPr algn="ctr"/>
            <a:r>
              <a:rPr lang="en-US" sz="5400" b="1">
                <a:ln w="0"/>
                <a:solidFill>
                  <a:srgbClr val="E39B38"/>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5400" b="1" cap="none" spc="0">
                <a:ln w="0"/>
                <a:solidFill>
                  <a:srgbClr val="E39B38"/>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 RÈN</a:t>
            </a:r>
          </a:p>
        </p:txBody>
      </p:sp>
      <p:sp>
        <p:nvSpPr>
          <p:cNvPr id="8" name="Rectangle 7"/>
          <p:cNvSpPr/>
          <p:nvPr/>
        </p:nvSpPr>
        <p:spPr>
          <a:xfrm>
            <a:off x="4406995" y="2172978"/>
            <a:ext cx="7447873" cy="1938992"/>
          </a:xfrm>
          <a:prstGeom prst="rect">
            <a:avLst/>
          </a:prstGeom>
          <a:noFill/>
        </p:spPr>
        <p:txBody>
          <a:bodyPr wrap="none" lIns="91440" tIns="45720" rIns="91440" bIns="45720">
            <a:spAutoFit/>
          </a:bodyPr>
          <a:lstStyle/>
          <a:p>
            <a:pPr algn="ctr"/>
            <a:r>
              <a:rPr lang="en-US" sz="6000" b="1">
                <a:ln w="0"/>
                <a:solidFill>
                  <a:srgbClr val="833B30"/>
                </a:solidFill>
                <a:effectLst>
                  <a:outerShdw blurRad="38100" dist="19050" dir="2700000" algn="tl" rotWithShape="0">
                    <a:schemeClr val="dk1">
                      <a:alpha val="40000"/>
                    </a:schemeClr>
                  </a:outerShdw>
                </a:effectLst>
                <a:latin typeface="UTM Beautiful Caps" panose="02040603050506020204" pitchFamily="18" charset="0"/>
              </a:rPr>
              <a:t>Nghề nghiệp lương thiện</a:t>
            </a:r>
          </a:p>
          <a:p>
            <a:pPr algn="ctr"/>
            <a:r>
              <a:rPr lang="en-US" sz="6000" b="1">
                <a:ln w="0"/>
                <a:solidFill>
                  <a:srgbClr val="833B30"/>
                </a:solidFill>
                <a:effectLst>
                  <a:outerShdw blurRad="38100" dist="19050" dir="2700000" algn="tl" rotWithShape="0">
                    <a:schemeClr val="dk1">
                      <a:alpha val="40000"/>
                    </a:schemeClr>
                  </a:outerShdw>
                </a:effectLst>
                <a:latin typeface="UTM Beautiful Caps" panose="02040603050506020204" pitchFamily="18" charset="0"/>
              </a:rPr>
              <a:t>nào cũng đáng quý!</a:t>
            </a:r>
            <a:endParaRPr lang="en-US" sz="6000" b="1" cap="none">
              <a:ln w="0"/>
              <a:solidFill>
                <a:srgbClr val="833B30"/>
              </a:solidFill>
              <a:effectLst>
                <a:outerShdw blurRad="38100" dist="19050" dir="2700000" algn="tl" rotWithShape="0">
                  <a:schemeClr val="dk1">
                    <a:alpha val="40000"/>
                  </a:schemeClr>
                </a:outerShdw>
              </a:effectLst>
              <a:latin typeface="UTM Beautiful Caps" panose="02040603050506020204" pitchFamily="18" charset="0"/>
            </a:endParaRPr>
          </a:p>
        </p:txBody>
      </p:sp>
      <p:sp>
        <p:nvSpPr>
          <p:cNvPr id="9" name="Rectangle 8"/>
          <p:cNvSpPr/>
          <p:nvPr/>
        </p:nvSpPr>
        <p:spPr>
          <a:xfrm>
            <a:off x="1620311" y="250285"/>
            <a:ext cx="9040488" cy="923330"/>
          </a:xfrm>
          <a:prstGeom prst="rect">
            <a:avLst/>
          </a:prstGeom>
          <a:noFill/>
        </p:spPr>
        <p:txBody>
          <a:bodyPr wrap="none" lIns="91440" tIns="45720" rIns="91440" bIns="45720">
            <a:spAutoFit/>
          </a:bodyPr>
          <a:lstStyle/>
          <a:p>
            <a:pPr algn="ctr"/>
            <a:r>
              <a:rPr lang="en-US" sz="5400" b="1" spc="300">
                <a:ln w="0"/>
                <a:solidFill>
                  <a:srgbClr val="303434"/>
                </a:solidFill>
                <a:effectLst>
                  <a:outerShdw blurRad="38100" dist="19050" dir="2700000" algn="tl" rotWithShape="0">
                    <a:schemeClr val="dk1">
                      <a:alpha val="40000"/>
                    </a:schemeClr>
                  </a:outerShdw>
                </a:effectLst>
                <a:latin typeface="UVN Binh Duong" pitchFamily="2" charset="0"/>
              </a:rPr>
              <a:t>ĐỐ VUI VỀ</a:t>
            </a:r>
            <a:r>
              <a:rPr lang="en-US" sz="5400" b="1" cap="none" spc="300">
                <a:ln w="0"/>
                <a:solidFill>
                  <a:srgbClr val="303434"/>
                </a:solidFill>
                <a:effectLst>
                  <a:outerShdw blurRad="38100" dist="19050" dir="2700000" algn="tl" rotWithShape="0">
                    <a:schemeClr val="dk1">
                      <a:alpha val="40000"/>
                    </a:schemeClr>
                  </a:outerShdw>
                </a:effectLst>
                <a:latin typeface="UVN Binh Duong" pitchFamily="2" charset="0"/>
              </a:rPr>
              <a:t> NGHỀ NGHIỆP</a:t>
            </a:r>
          </a:p>
        </p:txBody>
      </p:sp>
    </p:spTree>
    <p:extLst>
      <p:ext uri="{BB962C8B-B14F-4D97-AF65-F5344CB8AC3E}">
        <p14:creationId xmlns:p14="http://schemas.microsoft.com/office/powerpoint/2010/main" val="2378417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700"/>
                            </p:stCondLst>
                            <p:childTnLst>
                              <p:par>
                                <p:cTn id="12" presetID="14" presetClass="entr" presetSubtype="10" fill="hold" grpId="0" nodeType="afterEffect">
                                  <p:stCondLst>
                                    <p:cond delay="0"/>
                                  </p:stCondLst>
                                  <p:iterate type="wd">
                                    <p:tmPct val="10000"/>
                                  </p:iterate>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iterate type="wd">
                                    <p:tmPct val="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900" decel="100000" fill="hold"/>
                                        <p:tgtEl>
                                          <p:spTgt spid="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iterate type="wd">
                                    <p:tmPct val="10000"/>
                                  </p:iterate>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3" presetClass="exit" presetSubtype="32" fill="hold" grpId="1" nodeType="withEffect">
                                  <p:stCondLst>
                                    <p:cond delay="0"/>
                                  </p:stCondLst>
                                  <p:iterate type="wd">
                                    <p:tmPct val="10000"/>
                                  </p:iterate>
                                  <p:childTnLst>
                                    <p:anim calcmode="lin" valueType="num">
                                      <p:cBhvr>
                                        <p:cTn id="36" dur="500"/>
                                        <p:tgtEl>
                                          <p:spTgt spid="7"/>
                                        </p:tgtEl>
                                        <p:attrNameLst>
                                          <p:attrName>ppt_w</p:attrName>
                                        </p:attrNameLst>
                                      </p:cBhvr>
                                      <p:tavLst>
                                        <p:tav tm="0">
                                          <p:val>
                                            <p:strVal val="ppt_w"/>
                                          </p:val>
                                        </p:tav>
                                        <p:tav tm="100000">
                                          <p:val>
                                            <p:fltVal val="0"/>
                                          </p:val>
                                        </p:tav>
                                      </p:tavLst>
                                    </p:anim>
                                    <p:anim calcmode="lin" valueType="num">
                                      <p:cBhvr>
                                        <p:cTn id="37" dur="500"/>
                                        <p:tgtEl>
                                          <p:spTgt spid="7"/>
                                        </p:tgtEl>
                                        <p:attrNameLst>
                                          <p:attrName>ppt_h</p:attrName>
                                        </p:attrNameLst>
                                      </p:cBhvr>
                                      <p:tavLst>
                                        <p:tav tm="0">
                                          <p:val>
                                            <p:strVal val="ppt_h"/>
                                          </p:val>
                                        </p:tav>
                                        <p:tav tm="100000">
                                          <p:val>
                                            <p:fltVal val="0"/>
                                          </p:val>
                                        </p:tav>
                                      </p:tavLst>
                                    </p:anim>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49" presetClass="entr" presetSubtype="0" decel="100000" fill="hold" grpId="0" nodeType="withEffect">
                                  <p:stCondLst>
                                    <p:cond delay="0"/>
                                  </p:stCondLst>
                                  <p:iterate type="wd">
                                    <p:tmPct val="10000"/>
                                  </p:iterate>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 y="15825"/>
            <a:ext cx="12326498" cy="6858000"/>
          </a:xfrm>
          <a:prstGeom prst="rect">
            <a:avLst/>
          </a:prstGeom>
        </p:spPr>
      </p:pic>
      <p:sp>
        <p:nvSpPr>
          <p:cNvPr id="9" name="Rounded Rectangular Callout 17"/>
          <p:cNvSpPr/>
          <p:nvPr/>
        </p:nvSpPr>
        <p:spPr>
          <a:xfrm>
            <a:off x="895350" y="111075"/>
            <a:ext cx="10439400" cy="3678973"/>
          </a:xfrm>
          <a:custGeom>
            <a:avLst/>
            <a:gdLst>
              <a:gd name="connsiteX0" fmla="*/ 0 w 10846920"/>
              <a:gd name="connsiteY0" fmla="*/ 238667 h 1431975"/>
              <a:gd name="connsiteX1" fmla="*/ 238667 w 10846920"/>
              <a:gd name="connsiteY1" fmla="*/ 0 h 1431975"/>
              <a:gd name="connsiteX2" fmla="*/ 1807820 w 10846920"/>
              <a:gd name="connsiteY2" fmla="*/ 0 h 1431975"/>
              <a:gd name="connsiteX3" fmla="*/ 1807820 w 10846920"/>
              <a:gd name="connsiteY3" fmla="*/ 0 h 1431975"/>
              <a:gd name="connsiteX4" fmla="*/ 4519550 w 10846920"/>
              <a:gd name="connsiteY4" fmla="*/ 0 h 1431975"/>
              <a:gd name="connsiteX5" fmla="*/ 10608253 w 10846920"/>
              <a:gd name="connsiteY5" fmla="*/ 0 h 1431975"/>
              <a:gd name="connsiteX6" fmla="*/ 10846920 w 10846920"/>
              <a:gd name="connsiteY6" fmla="*/ 238667 h 1431975"/>
              <a:gd name="connsiteX7" fmla="*/ 10846920 w 10846920"/>
              <a:gd name="connsiteY7" fmla="*/ 835319 h 1431975"/>
              <a:gd name="connsiteX8" fmla="*/ 10846920 w 10846920"/>
              <a:gd name="connsiteY8" fmla="*/ 835319 h 1431975"/>
              <a:gd name="connsiteX9" fmla="*/ 10846920 w 10846920"/>
              <a:gd name="connsiteY9" fmla="*/ 1193313 h 1431975"/>
              <a:gd name="connsiteX10" fmla="*/ 10846920 w 10846920"/>
              <a:gd name="connsiteY10" fmla="*/ 1193308 h 1431975"/>
              <a:gd name="connsiteX11" fmla="*/ 10608253 w 10846920"/>
              <a:gd name="connsiteY11" fmla="*/ 1431975 h 1431975"/>
              <a:gd name="connsiteX12" fmla="*/ 4519550 w 10846920"/>
              <a:gd name="connsiteY12" fmla="*/ 1431975 h 1431975"/>
              <a:gd name="connsiteX13" fmla="*/ 4268588 w 10846920"/>
              <a:gd name="connsiteY13" fmla="*/ 3678973 h 1431975"/>
              <a:gd name="connsiteX14" fmla="*/ 1807820 w 10846920"/>
              <a:gd name="connsiteY14" fmla="*/ 1431975 h 1431975"/>
              <a:gd name="connsiteX15" fmla="*/ 238667 w 10846920"/>
              <a:gd name="connsiteY15" fmla="*/ 1431975 h 1431975"/>
              <a:gd name="connsiteX16" fmla="*/ 0 w 10846920"/>
              <a:gd name="connsiteY16" fmla="*/ 1193308 h 1431975"/>
              <a:gd name="connsiteX17" fmla="*/ 0 w 10846920"/>
              <a:gd name="connsiteY17" fmla="*/ 1193313 h 1431975"/>
              <a:gd name="connsiteX18" fmla="*/ 0 w 10846920"/>
              <a:gd name="connsiteY18" fmla="*/ 835319 h 1431975"/>
              <a:gd name="connsiteX19" fmla="*/ 0 w 10846920"/>
              <a:gd name="connsiteY19" fmla="*/ 835319 h 1431975"/>
              <a:gd name="connsiteX20" fmla="*/ 0 w 10846920"/>
              <a:gd name="connsiteY20" fmla="*/ 238667 h 1431975"/>
              <a:gd name="connsiteX0" fmla="*/ 0 w 10846920"/>
              <a:gd name="connsiteY0" fmla="*/ 238667 h 3678973"/>
              <a:gd name="connsiteX1" fmla="*/ 238667 w 10846920"/>
              <a:gd name="connsiteY1" fmla="*/ 0 h 3678973"/>
              <a:gd name="connsiteX2" fmla="*/ 1807820 w 10846920"/>
              <a:gd name="connsiteY2" fmla="*/ 0 h 3678973"/>
              <a:gd name="connsiteX3" fmla="*/ 1807820 w 10846920"/>
              <a:gd name="connsiteY3" fmla="*/ 0 h 3678973"/>
              <a:gd name="connsiteX4" fmla="*/ 4519550 w 10846920"/>
              <a:gd name="connsiteY4" fmla="*/ 0 h 3678973"/>
              <a:gd name="connsiteX5" fmla="*/ 10608253 w 10846920"/>
              <a:gd name="connsiteY5" fmla="*/ 0 h 3678973"/>
              <a:gd name="connsiteX6" fmla="*/ 10846920 w 10846920"/>
              <a:gd name="connsiteY6" fmla="*/ 238667 h 3678973"/>
              <a:gd name="connsiteX7" fmla="*/ 10846920 w 10846920"/>
              <a:gd name="connsiteY7" fmla="*/ 835319 h 3678973"/>
              <a:gd name="connsiteX8" fmla="*/ 10846920 w 10846920"/>
              <a:gd name="connsiteY8" fmla="*/ 835319 h 3678973"/>
              <a:gd name="connsiteX9" fmla="*/ 10846920 w 10846920"/>
              <a:gd name="connsiteY9" fmla="*/ 1193313 h 3678973"/>
              <a:gd name="connsiteX10" fmla="*/ 10846920 w 10846920"/>
              <a:gd name="connsiteY10" fmla="*/ 1193308 h 3678973"/>
              <a:gd name="connsiteX11" fmla="*/ 10608253 w 10846920"/>
              <a:gd name="connsiteY11" fmla="*/ 1431975 h 3678973"/>
              <a:gd name="connsiteX12" fmla="*/ 4519550 w 10846920"/>
              <a:gd name="connsiteY12" fmla="*/ 1431975 h 3678973"/>
              <a:gd name="connsiteX13" fmla="*/ 4268588 w 10846920"/>
              <a:gd name="connsiteY13" fmla="*/ 3678973 h 3678973"/>
              <a:gd name="connsiteX14" fmla="*/ 3865220 w 10846920"/>
              <a:gd name="connsiteY14" fmla="*/ 1489125 h 3678973"/>
              <a:gd name="connsiteX15" fmla="*/ 238667 w 10846920"/>
              <a:gd name="connsiteY15" fmla="*/ 1431975 h 3678973"/>
              <a:gd name="connsiteX16" fmla="*/ 0 w 10846920"/>
              <a:gd name="connsiteY16" fmla="*/ 1193308 h 3678973"/>
              <a:gd name="connsiteX17" fmla="*/ 0 w 10846920"/>
              <a:gd name="connsiteY17" fmla="*/ 1193313 h 3678973"/>
              <a:gd name="connsiteX18" fmla="*/ 0 w 10846920"/>
              <a:gd name="connsiteY18" fmla="*/ 835319 h 3678973"/>
              <a:gd name="connsiteX19" fmla="*/ 0 w 10846920"/>
              <a:gd name="connsiteY19" fmla="*/ 835319 h 3678973"/>
              <a:gd name="connsiteX20" fmla="*/ 0 w 10846920"/>
              <a:gd name="connsiteY20" fmla="*/ 238667 h 367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46920" h="3678973">
                <a:moveTo>
                  <a:pt x="0" y="238667"/>
                </a:moveTo>
                <a:cubicBezTo>
                  <a:pt x="0" y="106855"/>
                  <a:pt x="106855" y="0"/>
                  <a:pt x="238667" y="0"/>
                </a:cubicBezTo>
                <a:lnTo>
                  <a:pt x="1807820" y="0"/>
                </a:lnTo>
                <a:lnTo>
                  <a:pt x="1807820" y="0"/>
                </a:lnTo>
                <a:lnTo>
                  <a:pt x="4519550" y="0"/>
                </a:lnTo>
                <a:lnTo>
                  <a:pt x="10608253" y="0"/>
                </a:lnTo>
                <a:cubicBezTo>
                  <a:pt x="10740065" y="0"/>
                  <a:pt x="10846920" y="106855"/>
                  <a:pt x="10846920" y="238667"/>
                </a:cubicBezTo>
                <a:lnTo>
                  <a:pt x="10846920" y="835319"/>
                </a:lnTo>
                <a:lnTo>
                  <a:pt x="10846920" y="835319"/>
                </a:lnTo>
                <a:lnTo>
                  <a:pt x="10846920" y="1193313"/>
                </a:lnTo>
                <a:lnTo>
                  <a:pt x="10846920" y="1193308"/>
                </a:lnTo>
                <a:cubicBezTo>
                  <a:pt x="10846920" y="1325120"/>
                  <a:pt x="10740065" y="1431975"/>
                  <a:pt x="10608253" y="1431975"/>
                </a:cubicBezTo>
                <a:lnTo>
                  <a:pt x="4519550" y="1431975"/>
                </a:lnTo>
                <a:lnTo>
                  <a:pt x="4268588" y="3678973"/>
                </a:lnTo>
                <a:lnTo>
                  <a:pt x="3865220" y="1489125"/>
                </a:lnTo>
                <a:cubicBezTo>
                  <a:pt x="3342169" y="1489125"/>
                  <a:pt x="761718" y="1431975"/>
                  <a:pt x="238667" y="1431975"/>
                </a:cubicBezTo>
                <a:cubicBezTo>
                  <a:pt x="106855" y="1431975"/>
                  <a:pt x="0" y="1325120"/>
                  <a:pt x="0" y="1193308"/>
                </a:cubicBezTo>
                <a:lnTo>
                  <a:pt x="0" y="1193313"/>
                </a:lnTo>
                <a:lnTo>
                  <a:pt x="0" y="835319"/>
                </a:lnTo>
                <a:lnTo>
                  <a:pt x="0" y="835319"/>
                </a:lnTo>
                <a:lnTo>
                  <a:pt x="0" y="238667"/>
                </a:lnTo>
                <a:close/>
              </a:path>
            </a:pathLst>
          </a:custGeom>
          <a:solidFill>
            <a:schemeClr val="tx1">
              <a:alpha val="18000"/>
            </a:schemeClr>
          </a:solidFill>
          <a:ln>
            <a:solidFill>
              <a:schemeClr val="accent1">
                <a:lumMod val="20000"/>
                <a:lumOff val="80000"/>
                <a:alpha val="69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84826" y="5144740"/>
            <a:ext cx="2946640" cy="923330"/>
          </a:xfrm>
          <a:prstGeom prst="rect">
            <a:avLst/>
          </a:prstGeom>
          <a:noFill/>
        </p:spPr>
        <p:txBody>
          <a:bodyPr wrap="none" lIns="91440" tIns="45720" rIns="91440" bIns="45720">
            <a:prstTxWarp prst="textArchDown">
              <a:avLst/>
            </a:prstTxWarp>
            <a:spAutoFit/>
            <a:scene3d>
              <a:camera prst="orthographicFront"/>
              <a:lightRig rig="threePt" dir="t"/>
            </a:scene3d>
            <a:sp3d extrusionH="57150">
              <a:bevelT w="69850" h="38100" prst="cross"/>
            </a:sp3d>
          </a:bodyPr>
          <a:lstStyle/>
          <a:p>
            <a:pPr algn="ctr"/>
            <a:r>
              <a:rPr lang="en-US" sz="5400" b="0" cap="none" spc="600">
                <a:ln w="0"/>
                <a:solidFill>
                  <a:srgbClr val="B0D587"/>
                </a:solidFill>
                <a:effectLst>
                  <a:outerShdw blurRad="38100" dist="19050" dir="2700000" algn="tl" rotWithShape="0">
                    <a:schemeClr val="dk1">
                      <a:alpha val="40000"/>
                    </a:schemeClr>
                  </a:outerShdw>
                </a:effectLst>
                <a:latin typeface="UVN Hoa Tay 1" panose="030302020405070D0405" pitchFamily="66" charset="0"/>
              </a:rPr>
              <a:t>Nam Cao</a:t>
            </a:r>
          </a:p>
        </p:txBody>
      </p:sp>
      <p:sp>
        <p:nvSpPr>
          <p:cNvPr id="11" name="Rectangle 10"/>
          <p:cNvSpPr/>
          <p:nvPr/>
        </p:nvSpPr>
        <p:spPr>
          <a:xfrm>
            <a:off x="414478" y="1675259"/>
            <a:ext cx="5208118" cy="1200329"/>
          </a:xfrm>
          <a:prstGeom prst="rect">
            <a:avLst/>
          </a:prstGeom>
          <a:noFill/>
        </p:spPr>
        <p:txBody>
          <a:bodyPr wrap="square" lIns="91440" tIns="45720" rIns="91440" bIns="45720">
            <a:spAutoFit/>
          </a:bodyPr>
          <a:lstStyle/>
          <a:p>
            <a:pPr algn="ctr"/>
            <a:r>
              <a:rPr lang="en-US" sz="7200" b="0" cap="none" spc="0">
                <a:ln w="0"/>
                <a:solidFill>
                  <a:schemeClr val="accent4">
                    <a:lumMod val="20000"/>
                    <a:lumOff val="80000"/>
                  </a:schemeClr>
                </a:solidFill>
                <a:effectLst>
                  <a:outerShdw blurRad="38100" dist="19050" dir="2700000" algn="tl" rotWithShape="0">
                    <a:schemeClr val="dk1">
                      <a:alpha val="40000"/>
                    </a:schemeClr>
                  </a:outerShdw>
                  <a:reflection blurRad="6350" stA="55000" endA="300" endPos="45500" dir="5400000" sy="-100000" algn="bl" rotWithShape="0"/>
                </a:effectLst>
                <a:latin typeface="UTM Yen Tu" panose="02040603050506020204" pitchFamily="18" charset="0"/>
              </a:rPr>
              <a:t>Tập đọc</a:t>
            </a:r>
          </a:p>
        </p:txBody>
      </p:sp>
      <p:sp>
        <p:nvSpPr>
          <p:cNvPr id="12" name="Rectangle 11"/>
          <p:cNvSpPr/>
          <p:nvPr/>
        </p:nvSpPr>
        <p:spPr>
          <a:xfrm>
            <a:off x="1124926" y="318837"/>
            <a:ext cx="9942144" cy="1015663"/>
          </a:xfrm>
          <a:prstGeom prst="rect">
            <a:avLst/>
          </a:prstGeom>
          <a:noFill/>
        </p:spPr>
        <p:txBody>
          <a:bodyPr wrap="none" lIns="91440" tIns="45720" rIns="91440" bIns="45720">
            <a:spAutoFit/>
          </a:bodyPr>
          <a:lstStyle/>
          <a:p>
            <a:pPr algn="ctr"/>
            <a:r>
              <a:rPr lang="en-US" sz="6000" b="0" cap="none" spc="300">
                <a:ln w="0"/>
                <a:gradFill flip="none" rotWithShape="1">
                  <a:gsLst>
                    <a:gs pos="0">
                      <a:srgbClr val="3C33C3">
                        <a:shade val="30000"/>
                        <a:satMod val="115000"/>
                      </a:srgbClr>
                    </a:gs>
                    <a:gs pos="50000">
                      <a:srgbClr val="3C33C3">
                        <a:shade val="67500"/>
                        <a:satMod val="115000"/>
                      </a:srgbClr>
                    </a:gs>
                    <a:gs pos="100000">
                      <a:srgbClr val="3C33C3">
                        <a:shade val="100000"/>
                        <a:satMod val="115000"/>
                      </a:srgbClr>
                    </a:gs>
                  </a:gsLst>
                  <a:lin ang="5400000" scaled="1"/>
                  <a:tileRect/>
                </a:gradFill>
                <a:effectLst>
                  <a:glow rad="241300">
                    <a:schemeClr val="bg1"/>
                  </a:glow>
                </a:effectLst>
                <a:latin typeface="UTM Guanine" panose="02040603050506020204" pitchFamily="18" charset="0"/>
              </a:rPr>
              <a:t>THƯA CHUYỆN VỚI MẸ</a:t>
            </a:r>
          </a:p>
        </p:txBody>
      </p:sp>
      <p:grpSp>
        <p:nvGrpSpPr>
          <p:cNvPr id="13" name="Group 12"/>
          <p:cNvGrpSpPr/>
          <p:nvPr/>
        </p:nvGrpSpPr>
        <p:grpSpPr>
          <a:xfrm>
            <a:off x="0" y="2797999"/>
            <a:ext cx="5741106" cy="4153416"/>
            <a:chOff x="-14184" y="2815659"/>
            <a:chExt cx="5741106" cy="4153416"/>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4" y="2815659"/>
              <a:ext cx="5636780" cy="4153416"/>
            </a:xfrm>
            <a:prstGeom prst="rect">
              <a:avLst/>
            </a:prstGeom>
          </p:spPr>
        </p:pic>
        <p:sp>
          <p:nvSpPr>
            <p:cNvPr id="15" name="Oval 14"/>
            <p:cNvSpPr/>
            <p:nvPr/>
          </p:nvSpPr>
          <p:spPr>
            <a:xfrm>
              <a:off x="5536871" y="4706532"/>
              <a:ext cx="190051" cy="533400"/>
            </a:xfrm>
            <a:prstGeom prst="ellipse">
              <a:avLst/>
            </a:prstGeom>
            <a:solidFill>
              <a:srgbClr val="271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53872" y="4973232"/>
              <a:ext cx="273050" cy="533400"/>
            </a:xfrm>
            <a:prstGeom prst="ellipse">
              <a:avLst/>
            </a:prstGeom>
            <a:solidFill>
              <a:srgbClr val="291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6865994"/>
      </p:ext>
    </p:extLst>
  </p:cSld>
  <p:clrMapOvr>
    <a:masterClrMapping/>
  </p:clrMapOvr>
  <mc:AlternateContent xmlns:mc="http://schemas.openxmlformats.org/markup-compatibility/2006" xmlns:p14="http://schemas.microsoft.com/office/powerpoint/2010/main">
    <mc:Choice Requires="p14">
      <p:transition spd="slow" p14:dur="8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par>
                          <p:cTn id="14" fill="hold">
                            <p:stCondLst>
                              <p:cond delay="750"/>
                            </p:stCondLst>
                            <p:childTnLst>
                              <p:par>
                                <p:cTn id="15" presetID="37"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450" decel="100000" fill="hold"/>
                                        <p:tgtEl>
                                          <p:spTgt spid="9"/>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21" presetID="30" presetClass="entr" presetSubtype="0" fill="hold" grpId="0" nodeType="with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400" decel="100000"/>
                                        <p:tgtEl>
                                          <p:spTgt spid="12"/>
                                        </p:tgtEl>
                                      </p:cBhvr>
                                    </p:animEffect>
                                    <p:anim calcmode="lin" valueType="num">
                                      <p:cBhvr>
                                        <p:cTn id="24" dur="400" decel="100000" fill="hold"/>
                                        <p:tgtEl>
                                          <p:spTgt spid="12"/>
                                        </p:tgtEl>
                                        <p:attrNameLst>
                                          <p:attrName>style.rotation</p:attrName>
                                        </p:attrNameLst>
                                      </p:cBhvr>
                                      <p:tavLst>
                                        <p:tav tm="0">
                                          <p:val>
                                            <p:fltVal val="-90"/>
                                          </p:val>
                                        </p:tav>
                                        <p:tav tm="100000">
                                          <p:val>
                                            <p:fltVal val="0"/>
                                          </p:val>
                                        </p:tav>
                                      </p:tavLst>
                                    </p:anim>
                                    <p:anim calcmode="lin" valueType="num">
                                      <p:cBhvr>
                                        <p:cTn id="25" dur="400" decel="100000" fill="hold"/>
                                        <p:tgtEl>
                                          <p:spTgt spid="12"/>
                                        </p:tgtEl>
                                        <p:attrNameLst>
                                          <p:attrName>ppt_x</p:attrName>
                                        </p:attrNameLst>
                                      </p:cBhvr>
                                      <p:tavLst>
                                        <p:tav tm="0">
                                          <p:val>
                                            <p:strVal val="#ppt_x+0.4"/>
                                          </p:val>
                                        </p:tav>
                                        <p:tav tm="100000">
                                          <p:val>
                                            <p:strVal val="#ppt_x-0.05"/>
                                          </p:val>
                                        </p:tav>
                                      </p:tavLst>
                                    </p:anim>
                                    <p:anim calcmode="lin" valueType="num">
                                      <p:cBhvr>
                                        <p:cTn id="26" dur="400" decel="100000" fill="hold"/>
                                        <p:tgtEl>
                                          <p:spTgt spid="12"/>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3974" y="888776"/>
            <a:ext cx="11620500" cy="4629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347265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DED7"/>
        </a:solidFill>
        <a:effectLst/>
      </p:bgPr>
    </p:bg>
    <p:spTree>
      <p:nvGrpSpPr>
        <p:cNvPr id="1" name=""/>
        <p:cNvGrpSpPr/>
        <p:nvPr/>
      </p:nvGrpSpPr>
      <p:grpSpPr>
        <a:xfrm>
          <a:off x="0" y="0"/>
          <a:ext cx="0" cy="0"/>
          <a:chOff x="0" y="0"/>
          <a:chExt cx="0" cy="0"/>
        </a:xfrm>
      </p:grpSpPr>
      <p:sp>
        <p:nvSpPr>
          <p:cNvPr id="3" name="Rectangle 2"/>
          <p:cNvSpPr/>
          <p:nvPr/>
        </p:nvSpPr>
        <p:spPr>
          <a:xfrm>
            <a:off x="247650" y="134511"/>
            <a:ext cx="11620500" cy="6555641"/>
          </a:xfrm>
          <a:prstGeom prst="rect">
            <a:avLst/>
          </a:prstGeom>
        </p:spPr>
        <p:txBody>
          <a:bodyPr wrap="square">
            <a:spAutoFit/>
          </a:bodyPr>
          <a:lstStyle/>
          <a:p>
            <a:pPr algn="ctr"/>
            <a:r>
              <a:rPr lang="vi-VN" sz="2100" b="1">
                <a:solidFill>
                  <a:srgbClr val="C00000"/>
                </a:solidFill>
                <a:latin typeface="+mj-lt"/>
              </a:rPr>
              <a:t>THƯA CHUYỆN VỚI MẸ</a:t>
            </a:r>
          </a:p>
          <a:p>
            <a:pPr algn="just"/>
            <a:r>
              <a:rPr lang="en-US" sz="2100" b="1">
                <a:solidFill>
                  <a:srgbClr val="002060"/>
                </a:solidFill>
                <a:latin typeface="+mj-lt"/>
              </a:rPr>
              <a:t>	</a:t>
            </a:r>
            <a:r>
              <a:rPr lang="vi-VN" sz="2100" b="1">
                <a:solidFill>
                  <a:srgbClr val="002060"/>
                </a:solidFill>
                <a:latin typeface="+mj-lt"/>
              </a:rPr>
              <a:t>Từ ngày phải nghỉ học, Cương đâm ra nhớ cái lò rèn cạnh trường. Một hôm, em ngỏ ý với mẹ:</a:t>
            </a:r>
          </a:p>
          <a:p>
            <a:pPr algn="just"/>
            <a:r>
              <a:rPr lang="en-US" sz="2100" b="1">
                <a:solidFill>
                  <a:srgbClr val="002060"/>
                </a:solidFill>
                <a:latin typeface="+mj-lt"/>
              </a:rPr>
              <a:t>	</a:t>
            </a:r>
            <a:r>
              <a:rPr lang="vi-VN" sz="2100" b="1">
                <a:solidFill>
                  <a:srgbClr val="002060"/>
                </a:solidFill>
                <a:latin typeface="+mj-lt"/>
              </a:rPr>
              <a:t>- Mẹ nói với thầy cho con đi học nghề rèn. </a:t>
            </a:r>
          </a:p>
          <a:p>
            <a:pPr algn="just"/>
            <a:r>
              <a:rPr lang="en-US" sz="2100" b="1">
                <a:solidFill>
                  <a:srgbClr val="002060"/>
                </a:solidFill>
                <a:latin typeface="+mj-lt"/>
              </a:rPr>
              <a:t>	</a:t>
            </a:r>
            <a:r>
              <a:rPr lang="vi-VN" sz="2100" b="1">
                <a:solidFill>
                  <a:srgbClr val="002060"/>
                </a:solidFill>
                <a:latin typeface="+mj-lt"/>
              </a:rPr>
              <a:t>Mẹ Cương đã nghe rõ mồn một lời con, nhưng bà vẫn hỏi lại:</a:t>
            </a:r>
          </a:p>
          <a:p>
            <a:pPr algn="just"/>
            <a:r>
              <a:rPr lang="en-US" sz="2100" b="1">
                <a:solidFill>
                  <a:srgbClr val="002060"/>
                </a:solidFill>
                <a:latin typeface="+mj-lt"/>
              </a:rPr>
              <a:t>	</a:t>
            </a:r>
            <a:r>
              <a:rPr lang="vi-VN" sz="2100" b="1">
                <a:solidFill>
                  <a:srgbClr val="002060"/>
                </a:solidFill>
                <a:latin typeface="+mj-lt"/>
              </a:rPr>
              <a:t>- Con vừa bảo gì?</a:t>
            </a:r>
          </a:p>
          <a:p>
            <a:pPr algn="just"/>
            <a:r>
              <a:rPr lang="en-US" sz="2100" b="1">
                <a:solidFill>
                  <a:srgbClr val="002060"/>
                </a:solidFill>
                <a:latin typeface="+mj-lt"/>
              </a:rPr>
              <a:t>	</a:t>
            </a:r>
            <a:r>
              <a:rPr lang="vi-VN" sz="2100" b="1">
                <a:solidFill>
                  <a:srgbClr val="002060"/>
                </a:solidFill>
                <a:latin typeface="+mj-lt"/>
              </a:rPr>
              <a:t>- Mẹ xin thầy cho con đi làm thợ rèn.</a:t>
            </a:r>
          </a:p>
          <a:p>
            <a:pPr algn="just"/>
            <a:r>
              <a:rPr lang="en-US" sz="2100" b="1">
                <a:solidFill>
                  <a:srgbClr val="002060"/>
                </a:solidFill>
                <a:latin typeface="+mj-lt"/>
              </a:rPr>
              <a:t>	</a:t>
            </a:r>
            <a:r>
              <a:rPr lang="vi-VN" sz="2100" b="1">
                <a:solidFill>
                  <a:srgbClr val="002060"/>
                </a:solidFill>
                <a:latin typeface="+mj-lt"/>
              </a:rPr>
              <a:t>- Ai xui con thế?</a:t>
            </a:r>
          </a:p>
          <a:p>
            <a:pPr algn="just"/>
            <a:r>
              <a:rPr lang="en-US" sz="2100" b="1">
                <a:solidFill>
                  <a:srgbClr val="002060"/>
                </a:solidFill>
                <a:latin typeface="+mj-lt"/>
              </a:rPr>
              <a:t>	</a:t>
            </a:r>
            <a:r>
              <a:rPr lang="vi-VN" sz="2100" b="1">
                <a:solidFill>
                  <a:srgbClr val="002060"/>
                </a:solidFill>
                <a:latin typeface="+mj-lt"/>
              </a:rPr>
              <a:t>Cương cố cắt nghĩa cho mẹ hiểu:</a:t>
            </a:r>
          </a:p>
          <a:p>
            <a:pPr algn="just"/>
            <a:r>
              <a:rPr lang="en-US" sz="2100" b="1">
                <a:solidFill>
                  <a:srgbClr val="002060"/>
                </a:solidFill>
                <a:latin typeface="+mj-lt"/>
              </a:rPr>
              <a:t>	</a:t>
            </a:r>
            <a:r>
              <a:rPr lang="vi-VN" sz="2100" b="1">
                <a:solidFill>
                  <a:srgbClr val="002060"/>
                </a:solidFill>
                <a:latin typeface="+mj-lt"/>
              </a:rPr>
              <a:t>- Thưa mẹ, tự ý con muốn thế. Con thương mẹ vất vả, đã phải nuôi bằng ấy đứa em còn phải nuôi con... Con muốn học một nghề để kiếm sống...</a:t>
            </a:r>
          </a:p>
          <a:p>
            <a:pPr algn="just"/>
            <a:r>
              <a:rPr lang="en-US" sz="2100" b="1">
                <a:solidFill>
                  <a:srgbClr val="002060"/>
                </a:solidFill>
                <a:latin typeface="+mj-lt"/>
              </a:rPr>
              <a:t>	</a:t>
            </a:r>
            <a:r>
              <a:rPr lang="vi-VN" sz="2100" b="1">
                <a:solidFill>
                  <a:srgbClr val="002060"/>
                </a:solidFill>
                <a:latin typeface="+mj-lt"/>
              </a:rPr>
              <a:t>Mẹ Cương như đã hiểu lòng con. Bà cảm động, xoa đầu Cương và bảo:</a:t>
            </a:r>
          </a:p>
          <a:p>
            <a:pPr algn="just"/>
            <a:r>
              <a:rPr lang="en-US" sz="2100" b="1">
                <a:solidFill>
                  <a:srgbClr val="002060"/>
                </a:solidFill>
                <a:latin typeface="+mj-lt"/>
              </a:rPr>
              <a:t>	</a:t>
            </a:r>
            <a:r>
              <a:rPr lang="vi-VN" sz="2100" b="1">
                <a:solidFill>
                  <a:srgbClr val="002060"/>
                </a:solidFill>
                <a:latin typeface="+mj-lt"/>
              </a:rPr>
              <a:t>- Con muốn giúp mẹ như thế là phải. Nhưng biết thầy có chịu nghe không? Nhà ta tuy nghèo nhưng dòng dõi quan sang. Không lẽ bây giờ mẹ để con phải làm đầy tớ anh thợ rèn.</a:t>
            </a:r>
          </a:p>
          <a:p>
            <a:pPr algn="just"/>
            <a:r>
              <a:rPr lang="en-US" sz="2100" b="1">
                <a:solidFill>
                  <a:srgbClr val="002060"/>
                </a:solidFill>
                <a:latin typeface="+mj-lt"/>
              </a:rPr>
              <a:t>	</a:t>
            </a:r>
            <a:r>
              <a:rPr lang="vi-VN" sz="2100" b="1">
                <a:solidFill>
                  <a:srgbClr val="002060"/>
                </a:solidFill>
                <a:latin typeface="+mj-lt"/>
              </a:rPr>
              <a:t>Cương thấy nghèn nghẹn ở cổ. Em nắm lấy tay mẹ, thiết tha:</a:t>
            </a:r>
          </a:p>
          <a:p>
            <a:pPr algn="just"/>
            <a:r>
              <a:rPr lang="en-US" sz="2100" b="1">
                <a:solidFill>
                  <a:srgbClr val="002060"/>
                </a:solidFill>
                <a:latin typeface="+mj-lt"/>
              </a:rPr>
              <a:t>	</a:t>
            </a:r>
            <a:r>
              <a:rPr lang="vi-VN" sz="2100" b="1">
                <a:solidFill>
                  <a:srgbClr val="002060"/>
                </a:solidFill>
                <a:latin typeface="+mj-lt"/>
              </a:rPr>
              <a:t>- Mẹ ơi! Người ta ai cũng phải có một nghề. Làm ruộng hay buôn bán, làm thầy hay làm thợ đều đáng trọng như nhau. Chỉ những ai trộm cắp hay ăn bám mới đáng bị coi thường.</a:t>
            </a:r>
          </a:p>
          <a:p>
            <a:pPr algn="just"/>
            <a:r>
              <a:rPr lang="en-US" sz="2100" b="1">
                <a:solidFill>
                  <a:srgbClr val="002060"/>
                </a:solidFill>
                <a:latin typeface="+mj-lt"/>
              </a:rPr>
              <a:t>	</a:t>
            </a:r>
            <a:r>
              <a:rPr lang="vi-VN" sz="2100" b="1">
                <a:solidFill>
                  <a:srgbClr val="002060"/>
                </a:solidFill>
                <a:latin typeface="+mj-lt"/>
              </a:rPr>
              <a:t>Bất giác, em lại nhớ đến ba người thợ nhễ nhại mồ hôi mà vui vẻ bên tiếng bễ thổi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phì phào</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tiếng búa con, búa lớn theo nhau đập </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cúc cắc</a:t>
            </a:r>
            <a:r>
              <a:rPr lang="en-US" sz="2100" b="1">
                <a:solidFill>
                  <a:srgbClr val="002060"/>
                </a:solidFill>
                <a:latin typeface="Times New Roman" panose="02020603050405020304" pitchFamily="18" charset="0"/>
                <a:cs typeface="Times New Roman" panose="02020603050405020304" pitchFamily="18" charset="0"/>
              </a:rPr>
              <a:t>”</a:t>
            </a:r>
            <a:r>
              <a:rPr lang="vi-VN" sz="2100" b="1">
                <a:solidFill>
                  <a:srgbClr val="002060"/>
                </a:solidFill>
                <a:latin typeface="+mj-lt"/>
              </a:rPr>
              <a:t> và những tàn lửa đỏ hồng, bắn tóe lên như khi đốt cây bông.</a:t>
            </a:r>
          </a:p>
          <a:p>
            <a:pPr algn="r"/>
            <a:r>
              <a:rPr lang="vi-VN" sz="2100" i="1">
                <a:solidFill>
                  <a:srgbClr val="002060"/>
                </a:solidFill>
                <a:latin typeface="+mj-lt"/>
              </a:rPr>
              <a:t>Theo</a:t>
            </a:r>
            <a:r>
              <a:rPr lang="vi-VN" sz="2100" b="1">
                <a:solidFill>
                  <a:srgbClr val="002060"/>
                </a:solidFill>
                <a:latin typeface="+mj-lt"/>
              </a:rPr>
              <a:t> NAM CAO</a:t>
            </a:r>
          </a:p>
        </p:txBody>
      </p:sp>
    </p:spTree>
    <p:extLst>
      <p:ext uri="{BB962C8B-B14F-4D97-AF65-F5344CB8AC3E}">
        <p14:creationId xmlns:p14="http://schemas.microsoft.com/office/powerpoint/2010/main" val="166767130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otalTime>495</TotalTime>
  <Words>755</Words>
  <Application>Microsoft Office PowerPoint</Application>
  <PresentationFormat>Widescreen</PresentationFormat>
  <Paragraphs>193</Paragraphs>
  <Slides>31</Slides>
  <Notes>1</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31</vt:i4>
      </vt:variant>
    </vt:vector>
  </HeadingPairs>
  <TitlesOfParts>
    <vt:vector size="53" baseType="lpstr">
      <vt:lpstr>Ikaros-Regular</vt:lpstr>
      <vt:lpstr>UVN Bai Sau Nang</vt:lpstr>
      <vt:lpstr>UVN Binh Duong</vt:lpstr>
      <vt:lpstr>Calibri Light</vt:lpstr>
      <vt:lpstr>UVN Hoa Tay 1</vt:lpstr>
      <vt:lpstr>Helvetica</vt:lpstr>
      <vt:lpstr>等线</vt:lpstr>
      <vt:lpstr>仓耳玄三M W05</vt:lpstr>
      <vt:lpstr>Arial</vt:lpstr>
      <vt:lpstr>UTM Beautiful Caps</vt:lpstr>
      <vt:lpstr>SimHei</vt:lpstr>
      <vt:lpstr>Helvetica Light</vt:lpstr>
      <vt:lpstr>SimSun</vt:lpstr>
      <vt:lpstr>Calibri</vt:lpstr>
      <vt:lpstr>Algerian</vt:lpstr>
      <vt:lpstr>SimSun</vt:lpstr>
      <vt:lpstr>UTM Guanine</vt:lpstr>
      <vt:lpstr>UTM Yen Tu</vt:lpstr>
      <vt:lpstr>Times New Roman</vt:lpstr>
      <vt:lpstr>Office Theme</vt:lpstr>
      <vt:lpstr>White</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đoạn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Thua chuyen voi me</dc:title>
  <dc:subject>Tap doc 4</dc:subject>
  <dc:creator>KTUTS</dc:creator>
  <cp:keywords>Thy Tho</cp:keywords>
  <cp:lastModifiedBy>Xuyen</cp:lastModifiedBy>
  <cp:revision>116</cp:revision>
  <dcterms:created xsi:type="dcterms:W3CDTF">2019-03-29T12:24:54Z</dcterms:created>
  <dcterms:modified xsi:type="dcterms:W3CDTF">2022-11-14T10:13:50Z</dcterms:modified>
</cp:coreProperties>
</file>