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309" r:id="rId3"/>
    <p:sldId id="310" r:id="rId4"/>
    <p:sldId id="312" r:id="rId5"/>
    <p:sldId id="315" r:id="rId6"/>
    <p:sldId id="313" r:id="rId7"/>
    <p:sldId id="314" r:id="rId8"/>
    <p:sldId id="31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08A81-4C3F-4B0B-BC84-6E1B0CDB7D24}"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40200-3816-4683-89B7-F511DF538F6F}" type="slidenum">
              <a:rPr lang="en-US" smtClean="0"/>
              <a:t>‹#›</a:t>
            </a:fld>
            <a:endParaRPr lang="en-US"/>
          </a:p>
        </p:txBody>
      </p:sp>
    </p:spTree>
    <p:extLst>
      <p:ext uri="{BB962C8B-B14F-4D97-AF65-F5344CB8AC3E}">
        <p14:creationId xmlns:p14="http://schemas.microsoft.com/office/powerpoint/2010/main" val="20010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01340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6424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8811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1872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91310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540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8656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0828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86139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796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11/16/2022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30898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529" y="-9442"/>
            <a:ext cx="12193057" cy="6876884"/>
          </a:xfrm>
          <a:prstGeom prst="rect">
            <a:avLst/>
          </a:prstGeom>
        </p:spPr>
      </p:pic>
    </p:spTree>
    <p:extLst>
      <p:ext uri="{BB962C8B-B14F-4D97-AF65-F5344CB8AC3E}">
        <p14:creationId xmlns:p14="http://schemas.microsoft.com/office/powerpoint/2010/main" val="3792761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59498" y="1223740"/>
            <a:ext cx="1754006"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Unit 7</a:t>
            </a:r>
          </a:p>
        </p:txBody>
      </p:sp>
      <p:sp>
        <p:nvSpPr>
          <p:cNvPr id="5" name="Mspham-0936082789"/>
          <p:cNvSpPr txBox="1"/>
          <p:nvPr/>
        </p:nvSpPr>
        <p:spPr>
          <a:xfrm>
            <a:off x="7670260" y="4757378"/>
            <a:ext cx="2327881"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Lesson 3</a:t>
            </a:r>
          </a:p>
        </p:txBody>
      </p:sp>
      <p:sp>
        <p:nvSpPr>
          <p:cNvPr id="6" name="Mspham-0936082789"/>
          <p:cNvSpPr txBox="1"/>
          <p:nvPr/>
        </p:nvSpPr>
        <p:spPr>
          <a:xfrm>
            <a:off x="1071880" y="2395025"/>
            <a:ext cx="10048241" cy="1818269"/>
          </a:xfrm>
          <a:prstGeom prst="rect">
            <a:avLst/>
          </a:prstGeom>
          <a:noFill/>
        </p:spPr>
        <p:txBody>
          <a:bodyPr wrap="none" rtlCol="0">
            <a:prstTxWarp prst="textInflate">
              <a:avLst>
                <a:gd name="adj" fmla="val 0"/>
              </a:avLst>
            </a:prstTxWarp>
            <a:spAutoFit/>
          </a:bodyPr>
          <a:lstStyle/>
          <a:p>
            <a:pPr algn="ctr"/>
            <a:r>
              <a:rPr lang="en-US" sz="6600" b="1" dirty="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How do you </a:t>
            </a:r>
          </a:p>
          <a:p>
            <a:pPr algn="ctr"/>
            <a:r>
              <a:rPr lang="en-US" sz="6600" b="1" dirty="0" err="1">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lern</a:t>
            </a:r>
            <a:r>
              <a:rPr lang="en-US" sz="6600" b="1" dirty="0">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 English</a:t>
            </a:r>
          </a:p>
        </p:txBody>
      </p:sp>
    </p:spTree>
    <p:extLst>
      <p:ext uri="{BB962C8B-B14F-4D97-AF65-F5344CB8AC3E}">
        <p14:creationId xmlns:p14="http://schemas.microsoft.com/office/powerpoint/2010/main" val="22153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335039"/>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15655" y="904054"/>
            <a:ext cx="9929763" cy="5384986"/>
          </a:xfrm>
          <a:prstGeom prst="rect">
            <a:avLst/>
          </a:prstGeom>
        </p:spPr>
      </p:pic>
    </p:spTree>
    <p:extLst>
      <p:ext uri="{BB962C8B-B14F-4D97-AF65-F5344CB8AC3E}">
        <p14:creationId xmlns:p14="http://schemas.microsoft.com/office/powerpoint/2010/main" val="480089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458"/>
          <a:stretch/>
        </p:blipFill>
        <p:spPr>
          <a:xfrm>
            <a:off x="828107" y="1036320"/>
            <a:ext cx="10815731" cy="5008880"/>
          </a:xfrm>
          <a:prstGeom prst="rect">
            <a:avLst/>
          </a:prstGeom>
        </p:spPr>
      </p:pic>
      <p:sp>
        <p:nvSpPr>
          <p:cNvPr id="2" name="Mspham-0936082789"/>
          <p:cNvSpPr/>
          <p:nvPr/>
        </p:nvSpPr>
        <p:spPr>
          <a:xfrm>
            <a:off x="645211" y="306919"/>
            <a:ext cx="5464958"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tick. Then write and say aloud</a:t>
            </a:r>
          </a:p>
        </p:txBody>
      </p:sp>
      <p:sp>
        <p:nvSpPr>
          <p:cNvPr id="9" name="Mspham-0936082789"/>
          <p:cNvSpPr/>
          <p:nvPr/>
        </p:nvSpPr>
        <p:spPr>
          <a:xfrm>
            <a:off x="6726360" y="1627787"/>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spham-0936082789"/>
          <p:cNvSpPr/>
          <p:nvPr/>
        </p:nvSpPr>
        <p:spPr>
          <a:xfrm>
            <a:off x="1980740" y="2962026"/>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spham-0936082789"/>
          <p:cNvSpPr/>
          <p:nvPr/>
        </p:nvSpPr>
        <p:spPr>
          <a:xfrm>
            <a:off x="1980740" y="428153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spham-0936082789"/>
          <p:cNvSpPr/>
          <p:nvPr/>
        </p:nvSpPr>
        <p:spPr>
          <a:xfrm>
            <a:off x="6726359" y="558947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5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Anh 5 - Unit 7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6006" y="1156337"/>
            <a:ext cx="8514345" cy="4789319"/>
          </a:xfrm>
          <a:prstGeom prst="rect">
            <a:avLst/>
          </a:prstGeom>
        </p:spPr>
      </p:pic>
      <p:pic>
        <p:nvPicPr>
          <p:cNvPr id="4" name="Picture 3"/>
          <p:cNvPicPr>
            <a:picLocks noChangeAspect="1"/>
          </p:cNvPicPr>
          <p:nvPr/>
        </p:nvPicPr>
        <p:blipFill>
          <a:blip r:embed="rId5"/>
          <a:stretch>
            <a:fillRect/>
          </a:stretch>
        </p:blipFill>
        <p:spPr>
          <a:xfrm>
            <a:off x="571566" y="422165"/>
            <a:ext cx="10770349" cy="6013670"/>
          </a:xfrm>
          <a:prstGeom prst="roundRect">
            <a:avLst/>
          </a:prstGeom>
        </p:spPr>
      </p:pic>
      <p:sp>
        <p:nvSpPr>
          <p:cNvPr id="14" name="Mspham-0936082789"/>
          <p:cNvSpPr/>
          <p:nvPr/>
        </p:nvSpPr>
        <p:spPr>
          <a:xfrm>
            <a:off x="850085" y="37850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5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2"/>
          <a:stretch>
            <a:fillRect/>
          </a:stretch>
        </p:blipFill>
        <p:spPr>
          <a:xfrm>
            <a:off x="5385250" y="-590253"/>
            <a:ext cx="365792" cy="371888"/>
          </a:xfrm>
          <a:prstGeom prst="rect">
            <a:avLst/>
          </a:prstGeom>
        </p:spPr>
      </p:pic>
      <p:pic>
        <p:nvPicPr>
          <p:cNvPr id="7" name="Picture 6"/>
          <p:cNvPicPr>
            <a:picLocks noChangeAspect="1"/>
          </p:cNvPicPr>
          <p:nvPr/>
        </p:nvPicPr>
        <p:blipFill rotWithShape="1">
          <a:blip r:embed="rId3"/>
          <a:srcRect l="5960" t="2693" r="7373" b="8228"/>
          <a:stretch/>
        </p:blipFill>
        <p:spPr>
          <a:xfrm>
            <a:off x="8758511" y="4348878"/>
            <a:ext cx="1736769" cy="2214482"/>
          </a:xfrm>
          <a:prstGeom prst="rect">
            <a:avLst/>
          </a:prstGeom>
        </p:spPr>
      </p:pic>
      <p:sp>
        <p:nvSpPr>
          <p:cNvPr id="2" name="Rectangle 1"/>
          <p:cNvSpPr/>
          <p:nvPr/>
        </p:nvSpPr>
        <p:spPr>
          <a:xfrm>
            <a:off x="1062202" y="795899"/>
            <a:ext cx="10377958" cy="3970318"/>
          </a:xfrm>
          <a:prstGeom prst="rect">
            <a:avLst/>
          </a:prstGeom>
        </p:spPr>
        <p:txBody>
          <a:bodyPr wrap="square">
            <a:spAutoFit/>
          </a:bodyPr>
          <a:lstStyle/>
          <a:p>
            <a:pPr algn="just"/>
            <a:r>
              <a:rPr lang="en-US" sz="2800" dirty="0">
                <a:solidFill>
                  <a:srgbClr val="002060"/>
                </a:solidFill>
                <a:latin typeface="Arial" panose="020B0604020202020204" pitchFamily="34" charset="0"/>
                <a:cs typeface="Arial" panose="020B0604020202020204" pitchFamily="34" charset="0"/>
              </a:rPr>
              <a:t>My name is Mai. I love reading English comic books. When I see a new word, I try to guess its meaning. I write the word in my notebook and say it a few times. I often stick new words on my bedroom walls and </a:t>
            </a:r>
            <a:r>
              <a:rPr lang="en-US" sz="2800" dirty="0" err="1">
                <a:solidFill>
                  <a:srgbClr val="002060"/>
                </a:solidFill>
                <a:latin typeface="Arial" panose="020B0604020202020204" pitchFamily="34" charset="0"/>
                <a:cs typeface="Arial" panose="020B0604020202020204" pitchFamily="34" charset="0"/>
              </a:rPr>
              <a:t>practise</a:t>
            </a:r>
            <a:r>
              <a:rPr lang="en-US" sz="2800" dirty="0">
                <a:solidFill>
                  <a:srgbClr val="002060"/>
                </a:solidFill>
                <a:latin typeface="Arial" panose="020B0604020202020204" pitchFamily="34" charset="0"/>
                <a:cs typeface="Arial" panose="020B0604020202020204" pitchFamily="34" charset="0"/>
              </a:rPr>
              <a:t> reading them aloud. I learn to speak English by talking with my foreign friends in my free time. My friend Akiko is good at English. She usually </a:t>
            </a:r>
            <a:r>
              <a:rPr lang="en-US" sz="2800" dirty="0" err="1">
                <a:solidFill>
                  <a:srgbClr val="002060"/>
                </a:solidFill>
                <a:latin typeface="Arial" panose="020B0604020202020204" pitchFamily="34" charset="0"/>
                <a:cs typeface="Arial" panose="020B0604020202020204" pitchFamily="34" charset="0"/>
              </a:rPr>
              <a:t>practises</a:t>
            </a:r>
            <a:r>
              <a:rPr lang="en-US" sz="2800" dirty="0">
                <a:solidFill>
                  <a:srgbClr val="002060"/>
                </a:solidFill>
                <a:latin typeface="Arial" panose="020B0604020202020204" pitchFamily="34" charset="0"/>
                <a:cs typeface="Arial" panose="020B0604020202020204" pitchFamily="34" charset="0"/>
              </a:rPr>
              <a:t> listening by watching cartoons on TV. She learns to write by writing emails to me every day. We are happy because we can understand each other. English is necessary for communication.</a:t>
            </a:r>
          </a:p>
        </p:txBody>
      </p:sp>
    </p:spTree>
    <p:extLst>
      <p:ext uri="{BB962C8B-B14F-4D97-AF65-F5344CB8AC3E}">
        <p14:creationId xmlns:p14="http://schemas.microsoft.com/office/powerpoint/2010/main" val="57467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Tree>
    <p:extLst>
      <p:ext uri="{BB962C8B-B14F-4D97-AF65-F5344CB8AC3E}">
        <p14:creationId xmlns:p14="http://schemas.microsoft.com/office/powerpoint/2010/main" val="286408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
        <p:nvSpPr>
          <p:cNvPr id="5" name="Rectangle 4"/>
          <p:cNvSpPr/>
          <p:nvPr/>
        </p:nvSpPr>
        <p:spPr>
          <a:xfrm>
            <a:off x="9611035" y="1369280"/>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0652757" y="207716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28909" y="2910543"/>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9628909" y="4018539"/>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52757" y="504868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131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
        <p:nvSpPr>
          <p:cNvPr id="5" name="Rectangle 4"/>
          <p:cNvSpPr/>
          <p:nvPr/>
        </p:nvSpPr>
        <p:spPr>
          <a:xfrm>
            <a:off x="9611035" y="1369280"/>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0652757" y="207716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28909" y="2910543"/>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9628909" y="4018539"/>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52757" y="504868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7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150</Words>
  <Application>Microsoft Office PowerPoint</Application>
  <PresentationFormat>Widescreen</PresentationFormat>
  <Paragraphs>22</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Comic Sans MS</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cp:lastModifiedBy>
  <cp:revision>14</cp:revision>
  <dcterms:created xsi:type="dcterms:W3CDTF">2021-05-28T11:10:47Z</dcterms:created>
  <dcterms:modified xsi:type="dcterms:W3CDTF">2022-11-16T14:20:24Z</dcterms:modified>
</cp:coreProperties>
</file>