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Lst>
  <p:sldIdLst>
    <p:sldId id="259" r:id="rId3"/>
    <p:sldId id="261" r:id="rId4"/>
    <p:sldId id="273" r:id="rId5"/>
    <p:sldId id="263" r:id="rId6"/>
    <p:sldId id="262" r:id="rId7"/>
    <p:sldId id="264" r:id="rId8"/>
    <p:sldId id="265" r:id="rId9"/>
    <p:sldId id="266" r:id="rId10"/>
    <p:sldId id="267" r:id="rId11"/>
    <p:sldId id="268" r:id="rId12"/>
    <p:sldId id="269" r:id="rId13"/>
    <p:sldId id="270" r:id="rId14"/>
    <p:sldId id="275" r:id="rId15"/>
    <p:sldId id="27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85" d="100"/>
          <a:sy n="85" d="100"/>
        </p:scale>
        <p:origin x="38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6F901-D6E3-4740-88CA-9F7A7EC444C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249752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818329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6F901-D6E3-4740-88CA-9F7A7EC444C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56434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6F901-D6E3-4740-88CA-9F7A7EC444C5}"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258508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6F901-D6E3-4740-88CA-9F7A7EC444C5}"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507458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6F901-D6E3-4740-88CA-9F7A7EC444C5}"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45911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F901-D6E3-4740-88CA-9F7A7EC444C5}"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528482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F901-D6E3-4740-88CA-9F7A7EC444C5}"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960869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F901-D6E3-4740-88CA-9F7A7EC444C5}"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32091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167095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592134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69035903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F901-D6E3-4740-88CA-9F7A7EC444C5}" type="datetimeFigureOut">
              <a:rPr lang="en-US" smtClean="0"/>
              <a:t>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120CF-34B3-48DB-87C0-A1813EED8232}" type="slidenum">
              <a:rPr lang="en-US" smtClean="0"/>
              <a:t>‹#›</a:t>
            </a:fld>
            <a:endParaRPr lang="en-US"/>
          </a:p>
        </p:txBody>
      </p:sp>
    </p:spTree>
    <p:extLst>
      <p:ext uri="{BB962C8B-B14F-4D97-AF65-F5344CB8AC3E}">
        <p14:creationId xmlns:p14="http://schemas.microsoft.com/office/powerpoint/2010/main" val="301127591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32.jpeg"/><Relationship Id="rId5" Type="http://schemas.microsoft.com/office/2007/relationships/hdphoto" Target="../media/hdphoto13.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34.jpeg"/><Relationship Id="rId5" Type="http://schemas.microsoft.com/office/2007/relationships/hdphoto" Target="../media/hdphoto14.wdp"/><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8.jpe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7.jpeg"/><Relationship Id="rId5" Type="http://schemas.microsoft.com/office/2007/relationships/hdphoto" Target="../media/hdphoto16.wdp"/><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5.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18.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0.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9.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2.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3"/>
          <p:cNvGrpSpPr/>
          <p:nvPr/>
        </p:nvGrpSpPr>
        <p:grpSpPr>
          <a:xfrm>
            <a:off x="1978056" y="1664549"/>
            <a:ext cx="1160119" cy="3528902"/>
            <a:chOff x="2102024" y="-1714093"/>
            <a:chExt cx="1143795" cy="3479248"/>
          </a:xfrm>
        </p:grpSpPr>
        <p:grpSp>
          <p:nvGrpSpPr>
            <p:cNvPr id="3" name="组合 64"/>
            <p:cNvGrpSpPr/>
            <p:nvPr/>
          </p:nvGrpSpPr>
          <p:grpSpPr>
            <a:xfrm>
              <a:off x="2102024" y="18263"/>
              <a:ext cx="1108721" cy="1746892"/>
              <a:chOff x="1547664" y="32770"/>
              <a:chExt cx="1217765" cy="1918701"/>
            </a:xfrm>
          </p:grpSpPr>
          <p:sp>
            <p:nvSpPr>
              <p:cNvPr id="7"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8"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rPr>
                  <a:t>4</a:t>
                </a:r>
                <a:endParaRPr kumimoji="0" lang="zh-CN" altLang="en-US" sz="36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endParaRPr>
              </a:p>
            </p:txBody>
          </p:sp>
        </p:grpSp>
        <p:grpSp>
          <p:nvGrpSpPr>
            <p:cNvPr id="4" name="组合 65"/>
            <p:cNvGrpSpPr/>
            <p:nvPr/>
          </p:nvGrpSpPr>
          <p:grpSpPr>
            <a:xfrm flipV="1">
              <a:off x="2137098" y="-1714093"/>
              <a:ext cx="1108721" cy="1746892"/>
              <a:chOff x="1547664" y="32770"/>
              <a:chExt cx="1217765" cy="1918701"/>
            </a:xfrm>
            <a:noFill/>
            <a:effectLst/>
          </p:grpSpPr>
          <p:sp>
            <p:nvSpPr>
              <p:cNvPr id="5"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9" name="组合 53"/>
          <p:cNvGrpSpPr/>
          <p:nvPr/>
        </p:nvGrpSpPr>
        <p:grpSpPr>
          <a:xfrm>
            <a:off x="1978056" y="528907"/>
            <a:ext cx="1160119" cy="3528902"/>
            <a:chOff x="2102024" y="-1714093"/>
            <a:chExt cx="1143795" cy="3479248"/>
          </a:xfrm>
        </p:grpSpPr>
        <p:grpSp>
          <p:nvGrpSpPr>
            <p:cNvPr id="10" name="组合 54"/>
            <p:cNvGrpSpPr/>
            <p:nvPr/>
          </p:nvGrpSpPr>
          <p:grpSpPr>
            <a:xfrm>
              <a:off x="2102024" y="18263"/>
              <a:ext cx="1108721" cy="1746892"/>
              <a:chOff x="1547664" y="32770"/>
              <a:chExt cx="1217765" cy="1918701"/>
            </a:xfrm>
          </p:grpSpPr>
          <p:sp>
            <p:nvSpPr>
              <p:cNvPr id="14"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15"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rPr>
                  <a:t>3</a:t>
                </a:r>
                <a:endParaRPr kumimoji="0" lang="zh-CN" altLang="en-US" sz="32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endParaRPr>
              </a:p>
            </p:txBody>
          </p:sp>
        </p:grpSp>
        <p:grpSp>
          <p:nvGrpSpPr>
            <p:cNvPr id="11" name="组合 55"/>
            <p:cNvGrpSpPr/>
            <p:nvPr/>
          </p:nvGrpSpPr>
          <p:grpSpPr>
            <a:xfrm flipV="1">
              <a:off x="2137098" y="-1714093"/>
              <a:ext cx="1108721" cy="1746892"/>
              <a:chOff x="1547664" y="32770"/>
              <a:chExt cx="1217765" cy="1918701"/>
            </a:xfrm>
            <a:noFill/>
            <a:effectLst/>
          </p:grpSpPr>
          <p:sp>
            <p:nvSpPr>
              <p:cNvPr id="12"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13"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16" name="组合 43"/>
          <p:cNvGrpSpPr/>
          <p:nvPr/>
        </p:nvGrpSpPr>
        <p:grpSpPr>
          <a:xfrm>
            <a:off x="1977954" y="-677967"/>
            <a:ext cx="1160119" cy="3528902"/>
            <a:chOff x="2102024" y="-1714093"/>
            <a:chExt cx="1143795" cy="3479248"/>
          </a:xfrm>
        </p:grpSpPr>
        <p:grpSp>
          <p:nvGrpSpPr>
            <p:cNvPr id="17" name="组合 44"/>
            <p:cNvGrpSpPr/>
            <p:nvPr/>
          </p:nvGrpSpPr>
          <p:grpSpPr>
            <a:xfrm>
              <a:off x="2102024" y="18263"/>
              <a:ext cx="1108721" cy="1746892"/>
              <a:chOff x="1547664" y="32770"/>
              <a:chExt cx="1217765" cy="1918701"/>
            </a:xfrm>
          </p:grpSpPr>
          <p:sp>
            <p:nvSpPr>
              <p:cNvPr id="21"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22"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rPr>
                  <a:t>2</a:t>
                </a:r>
                <a:endParaRPr kumimoji="0" lang="zh-CN" altLang="en-US" sz="32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endParaRPr>
              </a:p>
            </p:txBody>
          </p:sp>
        </p:grpSp>
        <p:grpSp>
          <p:nvGrpSpPr>
            <p:cNvPr id="18" name="组合 45"/>
            <p:cNvGrpSpPr/>
            <p:nvPr/>
          </p:nvGrpSpPr>
          <p:grpSpPr>
            <a:xfrm flipV="1">
              <a:off x="2137098" y="-1714093"/>
              <a:ext cx="1108721" cy="1746892"/>
              <a:chOff x="1547664" y="32770"/>
              <a:chExt cx="1217765" cy="1918701"/>
            </a:xfrm>
            <a:noFill/>
            <a:effectLst/>
          </p:grpSpPr>
          <p:sp>
            <p:nvSpPr>
              <p:cNvPr id="19"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20"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sp>
        <p:nvSpPr>
          <p:cNvPr id="24" name="圆角矩形 1"/>
          <p:cNvSpPr/>
          <p:nvPr/>
        </p:nvSpPr>
        <p:spPr>
          <a:xfrm>
            <a:off x="3232317" y="727840"/>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 được một số biểu hiện của chăm chỉ học tập.</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组合 42"/>
          <p:cNvGrpSpPr/>
          <p:nvPr/>
        </p:nvGrpSpPr>
        <p:grpSpPr>
          <a:xfrm>
            <a:off x="1997492" y="-2053708"/>
            <a:ext cx="1160122" cy="3528902"/>
            <a:chOff x="2102021" y="-1714093"/>
            <a:chExt cx="1143798" cy="3479248"/>
          </a:xfrm>
        </p:grpSpPr>
        <p:grpSp>
          <p:nvGrpSpPr>
            <p:cNvPr id="27" name="组合 38"/>
            <p:cNvGrpSpPr/>
            <p:nvPr/>
          </p:nvGrpSpPr>
          <p:grpSpPr>
            <a:xfrm>
              <a:off x="2102021" y="18263"/>
              <a:ext cx="1108718" cy="1746892"/>
              <a:chOff x="1547663" y="32770"/>
              <a:chExt cx="1217764" cy="1918701"/>
            </a:xfrm>
          </p:grpSpPr>
          <p:sp>
            <p:nvSpPr>
              <p:cNvPr id="31"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ea"/>
                  <a:sym typeface="+mn-lt"/>
                </a:endParaRPr>
              </a:p>
            </p:txBody>
          </p:sp>
          <p:sp>
            <p:nvSpPr>
              <p:cNvPr id="32"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Arial" panose="020B0604020202020204" pitchFamily="34" charset="0"/>
                    <a:sym typeface="+mn-lt"/>
                  </a:rPr>
                  <a:t>1</a:t>
                </a:r>
                <a:endParaRPr kumimoji="0" lang="zh-CN" altLang="en-US" sz="3200" b="1"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Arial" panose="020B0604020202020204" pitchFamily="34" charset="0"/>
                  <a:sym typeface="+mn-lt"/>
                </a:endParaRPr>
              </a:p>
            </p:txBody>
          </p:sp>
        </p:grpSp>
        <p:grpSp>
          <p:nvGrpSpPr>
            <p:cNvPr id="28" name="组合 39"/>
            <p:cNvGrpSpPr/>
            <p:nvPr/>
          </p:nvGrpSpPr>
          <p:grpSpPr>
            <a:xfrm flipV="1">
              <a:off x="2137098" y="-1714093"/>
              <a:ext cx="1108721" cy="1746892"/>
              <a:chOff x="1547664" y="32770"/>
              <a:chExt cx="1217765" cy="1918701"/>
            </a:xfrm>
            <a:noFill/>
            <a:effectLst/>
          </p:grpSpPr>
          <p:sp>
            <p:nvSpPr>
              <p:cNvPr id="29"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ea"/>
                  <a:sym typeface="+mn-lt"/>
                </a:endParaRPr>
              </a:p>
            </p:txBody>
          </p:sp>
          <p:sp>
            <p:nvSpPr>
              <p:cNvPr id="30"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ea"/>
                  <a:sym typeface="+mn-lt"/>
                </a:endParaRPr>
              </a:p>
            </p:txBody>
          </p:sp>
        </p:grpSp>
      </p:grpSp>
      <p:sp>
        <p:nvSpPr>
          <p:cNvPr id="34" name="圆角矩形 1"/>
          <p:cNvSpPr/>
          <p:nvPr/>
        </p:nvSpPr>
        <p:spPr>
          <a:xfrm>
            <a:off x="3173750" y="1909762"/>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 được lợi ích của việc chăm chỉ học tập</a:t>
            </a:r>
            <a:endParaRPr kumimoji="0" lang="zh-CN" altLang="en-US" sz="2800" b="0" i="0" u="none" strike="noStrike" kern="0" cap="none" spc="0" normalizeH="0" baseline="0" noProof="0" dirty="0">
              <a:ln>
                <a:noFill/>
              </a:ln>
              <a:solidFill>
                <a:srgbClr val="002060"/>
              </a:solidFill>
              <a:effectLst/>
              <a:uLnTx/>
              <a:uFillTx/>
              <a:latin typeface="Arial" panose="020B0604020202020204" pitchFamily="34" charset="0"/>
              <a:ea typeface=".黑体-日本语" panose="02000500000000000000" pitchFamily="2" charset="-122"/>
              <a:cs typeface="Arial" panose="020B0604020202020204" pitchFamily="34" charset="0"/>
              <a:sym typeface="+mn-lt"/>
            </a:endParaRPr>
          </a:p>
        </p:txBody>
      </p:sp>
      <p:sp>
        <p:nvSpPr>
          <p:cNvPr id="37" name="圆角矩形 1"/>
          <p:cNvSpPr/>
          <p:nvPr/>
        </p:nvSpPr>
        <p:spPr>
          <a:xfrm>
            <a:off x="3272366" y="3048862"/>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Biết được chăm chỉ học tập là nhiệm vụ của học sinh.</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0" name="圆角矩形 1"/>
          <p:cNvSpPr/>
          <p:nvPr/>
        </p:nvSpPr>
        <p:spPr>
          <a:xfrm>
            <a:off x="3272366" y="4254924"/>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 hiện chăm chỉ học tập hằng ngày.</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8" name="图片 15">
            <a:extLst>
              <a:ext uri="{FF2B5EF4-FFF2-40B4-BE49-F238E27FC236}">
                <a16:creationId xmlns:a16="http://schemas.microsoft.com/office/drawing/2014/main" id="{AC6193C4-463C-498E-8059-1646B83D1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71877" y="3569788"/>
            <a:ext cx="1970514" cy="3247326"/>
          </a:xfrm>
          <a:prstGeom prst="rect">
            <a:avLst/>
          </a:prstGeom>
        </p:spPr>
      </p:pic>
      <p:grpSp>
        <p:nvGrpSpPr>
          <p:cNvPr id="49" name="Group 48"/>
          <p:cNvGrpSpPr/>
          <p:nvPr/>
        </p:nvGrpSpPr>
        <p:grpSpPr>
          <a:xfrm>
            <a:off x="-19215" y="5678955"/>
            <a:ext cx="12211215" cy="1179045"/>
            <a:chOff x="-19215" y="5485894"/>
            <a:chExt cx="12211215" cy="1179045"/>
          </a:xfrm>
        </p:grpSpPr>
        <p:pic>
          <p:nvPicPr>
            <p:cNvPr id="50"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92" y="5526555"/>
              <a:ext cx="2847942" cy="1138384"/>
            </a:xfrm>
            <a:prstGeom prst="rect">
              <a:avLst/>
            </a:prstGeom>
          </p:spPr>
        </p:pic>
        <p:pic>
          <p:nvPicPr>
            <p:cNvPr id="51"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76450" y="5526555"/>
              <a:ext cx="2847942" cy="1138384"/>
            </a:xfrm>
            <a:prstGeom prst="rect">
              <a:avLst/>
            </a:prstGeom>
          </p:spPr>
        </p:pic>
        <p:pic>
          <p:nvPicPr>
            <p:cNvPr id="5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676" y="5526555"/>
              <a:ext cx="2847942" cy="1138384"/>
            </a:xfrm>
            <a:prstGeom prst="rect">
              <a:avLst/>
            </a:prstGeom>
          </p:spPr>
        </p:pic>
        <p:pic>
          <p:nvPicPr>
            <p:cNvPr id="53"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43534" y="5526555"/>
              <a:ext cx="2847942" cy="1138384"/>
            </a:xfrm>
            <a:prstGeom prst="rect">
              <a:avLst/>
            </a:prstGeom>
          </p:spPr>
        </p:pic>
        <p:pic>
          <p:nvPicPr>
            <p:cNvPr id="54"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058" y="5526555"/>
              <a:ext cx="2847942" cy="1138384"/>
            </a:xfrm>
            <a:prstGeom prst="rect">
              <a:avLst/>
            </a:prstGeom>
          </p:spPr>
        </p:pic>
        <p:pic>
          <p:nvPicPr>
            <p:cNvPr id="55"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24916" y="5526555"/>
              <a:ext cx="2847942" cy="1138384"/>
            </a:xfrm>
            <a:prstGeom prst="rect">
              <a:avLst/>
            </a:prstGeom>
          </p:spPr>
        </p:pic>
        <p:pic>
          <p:nvPicPr>
            <p:cNvPr id="56"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15" y="5485894"/>
              <a:ext cx="2847942" cy="1138384"/>
            </a:xfrm>
            <a:prstGeom prst="rect">
              <a:avLst/>
            </a:prstGeom>
          </p:spPr>
        </p:pic>
      </p:grpSp>
      <p:sp>
        <p:nvSpPr>
          <p:cNvPr id="44" name="文本框 22">
            <a:extLst>
              <a:ext uri="{FF2B5EF4-FFF2-40B4-BE49-F238E27FC236}">
                <a16:creationId xmlns:a16="http://schemas.microsoft.com/office/drawing/2014/main" id="{AB5745BD-0E13-4A2C-B56B-81F76B9E9B79}"/>
              </a:ext>
            </a:extLst>
          </p:cNvPr>
          <p:cNvSpPr txBox="1"/>
          <p:nvPr/>
        </p:nvSpPr>
        <p:spPr>
          <a:xfrm>
            <a:off x="326113" y="64277"/>
            <a:ext cx="1338828"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iCiel Cadena" panose="02000503000000020004" pitchFamily="2" charset="0"/>
                <a:ea typeface="思源黑体 CN Bold" panose="020B0800000000000000" pitchFamily="34" charset="-122"/>
                <a:cs typeface="+mn-cs"/>
              </a:rPr>
              <a:t>Yêu</a:t>
            </a:r>
            <a:r>
              <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iCiel Cadena" panose="02000503000000020004" pitchFamily="2" charset="0"/>
                <a:ea typeface="思源黑体 CN Bold" panose="020B0800000000000000" pitchFamily="34" charset="-122"/>
                <a:cs typeface="+mn-cs"/>
              </a:rPr>
              <a:t>cầu</a:t>
            </a:r>
            <a:r>
              <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iCiel Cadena" panose="02000503000000020004" pitchFamily="2" charset="0"/>
                <a:ea typeface="思源黑体 CN Bold" panose="020B0800000000000000" pitchFamily="34" charset="-122"/>
                <a:cs typeface="+mn-cs"/>
              </a:rPr>
              <a:t>cần</a:t>
            </a:r>
            <a:endPar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 </a:t>
            </a:r>
            <a:r>
              <a:rPr kumimoji="0" lang="en-US" altLang="zh-CN" sz="5400" b="0" i="0" u="none" strike="noStrike" kern="1200" cap="none" spc="0" normalizeH="0" baseline="0" noProof="0" dirty="0" err="1">
                <a:ln>
                  <a:noFill/>
                </a:ln>
                <a:solidFill>
                  <a:srgbClr val="FF0000"/>
                </a:solidFill>
                <a:effectLst/>
                <a:uLnTx/>
                <a:uFillTx/>
                <a:latin typeface="iCiel Cadena" panose="02000503000000020004" pitchFamily="2" charset="0"/>
                <a:ea typeface="思源黑体 CN Bold" panose="020B0800000000000000" pitchFamily="34" charset="-122"/>
                <a:cs typeface="+mn-cs"/>
              </a:rPr>
              <a:t>đạt</a:t>
            </a:r>
            <a:endParaRPr kumimoji="0" lang="zh-CN" altLang="en-US"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endParaRPr>
          </a:p>
        </p:txBody>
      </p:sp>
    </p:spTree>
    <p:extLst>
      <p:ext uri="{BB962C8B-B14F-4D97-AF65-F5344CB8AC3E}">
        <p14:creationId xmlns:p14="http://schemas.microsoft.com/office/powerpoint/2010/main" val="38314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4"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42"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 calcmode="lin" valueType="num">
                                      <p:cBhvr>
                                        <p:cTn id="24" dur="750" fill="hold"/>
                                        <p:tgtEl>
                                          <p:spTgt spid="26"/>
                                        </p:tgtEl>
                                        <p:attrNameLst>
                                          <p:attrName>style.rotation</p:attrName>
                                        </p:attrNameLst>
                                      </p:cBhvr>
                                      <p:tavLst>
                                        <p:tav tm="0">
                                          <p:val>
                                            <p:fltVal val="90"/>
                                          </p:val>
                                        </p:tav>
                                        <p:tav tm="100000">
                                          <p:val>
                                            <p:fltVal val="0"/>
                                          </p:val>
                                        </p:tav>
                                      </p:tavLst>
                                    </p:anim>
                                    <p:animEffect transition="in" filter="fade">
                                      <p:cBhvr>
                                        <p:cTn id="25" dur="750"/>
                                        <p:tgtEl>
                                          <p:spTgt spid="26"/>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1250"/>
                            </p:stCondLst>
                            <p:childTnLst>
                              <p:par>
                                <p:cTn id="31" presetID="3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 calcmode="lin" valueType="num">
                                      <p:cBhvr>
                                        <p:cTn id="35" dur="750" fill="hold"/>
                                        <p:tgtEl>
                                          <p:spTgt spid="16"/>
                                        </p:tgtEl>
                                        <p:attrNameLst>
                                          <p:attrName>style.rotation</p:attrName>
                                        </p:attrNameLst>
                                      </p:cBhvr>
                                      <p:tavLst>
                                        <p:tav tm="0">
                                          <p:val>
                                            <p:fltVal val="90"/>
                                          </p:val>
                                        </p:tav>
                                        <p:tav tm="100000">
                                          <p:val>
                                            <p:fltVal val="0"/>
                                          </p:val>
                                        </p:tav>
                                      </p:tavLst>
                                    </p:anim>
                                    <p:animEffect transition="in" filter="fade">
                                      <p:cBhvr>
                                        <p:cTn id="36" dur="75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750" fill="hold"/>
                                        <p:tgtEl>
                                          <p:spTgt spid="9"/>
                                        </p:tgtEl>
                                        <p:attrNameLst>
                                          <p:attrName>ppt_w</p:attrName>
                                        </p:attrNameLst>
                                      </p:cBhvr>
                                      <p:tavLst>
                                        <p:tav tm="0">
                                          <p:val>
                                            <p:fltVal val="0"/>
                                          </p:val>
                                        </p:tav>
                                        <p:tav tm="100000">
                                          <p:val>
                                            <p:strVal val="#ppt_w"/>
                                          </p:val>
                                        </p:tav>
                                      </p:tavLst>
                                    </p:anim>
                                    <p:anim calcmode="lin" valueType="num">
                                      <p:cBhvr>
                                        <p:cTn id="45" dur="750" fill="hold"/>
                                        <p:tgtEl>
                                          <p:spTgt spid="9"/>
                                        </p:tgtEl>
                                        <p:attrNameLst>
                                          <p:attrName>ppt_h</p:attrName>
                                        </p:attrNameLst>
                                      </p:cBhvr>
                                      <p:tavLst>
                                        <p:tav tm="0">
                                          <p:val>
                                            <p:fltVal val="0"/>
                                          </p:val>
                                        </p:tav>
                                        <p:tav tm="100000">
                                          <p:val>
                                            <p:strVal val="#ppt_h"/>
                                          </p:val>
                                        </p:tav>
                                      </p:tavLst>
                                    </p:anim>
                                    <p:anim calcmode="lin" valueType="num">
                                      <p:cBhvr>
                                        <p:cTn id="46" dur="750" fill="hold"/>
                                        <p:tgtEl>
                                          <p:spTgt spid="9"/>
                                        </p:tgtEl>
                                        <p:attrNameLst>
                                          <p:attrName>style.rotation</p:attrName>
                                        </p:attrNameLst>
                                      </p:cBhvr>
                                      <p:tavLst>
                                        <p:tav tm="0">
                                          <p:val>
                                            <p:fltVal val="90"/>
                                          </p:val>
                                        </p:tav>
                                        <p:tav tm="100000">
                                          <p:val>
                                            <p:fltVal val="0"/>
                                          </p:val>
                                        </p:tav>
                                      </p:tavLst>
                                    </p:anim>
                                    <p:animEffect transition="in" filter="fade">
                                      <p:cBhvr>
                                        <p:cTn id="47" dur="750"/>
                                        <p:tgtEl>
                                          <p:spTgt spid="9"/>
                                        </p:tgtEl>
                                      </p:cBhvr>
                                    </p:animEffect>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750"/>
                            </p:stCondLst>
                            <p:childTnLst>
                              <p:par>
                                <p:cTn id="53" presetID="31"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750" fill="hold"/>
                                        <p:tgtEl>
                                          <p:spTgt spid="2"/>
                                        </p:tgtEl>
                                        <p:attrNameLst>
                                          <p:attrName>ppt_w</p:attrName>
                                        </p:attrNameLst>
                                      </p:cBhvr>
                                      <p:tavLst>
                                        <p:tav tm="0">
                                          <p:val>
                                            <p:fltVal val="0"/>
                                          </p:val>
                                        </p:tav>
                                        <p:tav tm="100000">
                                          <p:val>
                                            <p:strVal val="#ppt_w"/>
                                          </p:val>
                                        </p:tav>
                                      </p:tavLst>
                                    </p:anim>
                                    <p:anim calcmode="lin" valueType="num">
                                      <p:cBhvr>
                                        <p:cTn id="56" dur="750" fill="hold"/>
                                        <p:tgtEl>
                                          <p:spTgt spid="2"/>
                                        </p:tgtEl>
                                        <p:attrNameLst>
                                          <p:attrName>ppt_h</p:attrName>
                                        </p:attrNameLst>
                                      </p:cBhvr>
                                      <p:tavLst>
                                        <p:tav tm="0">
                                          <p:val>
                                            <p:fltVal val="0"/>
                                          </p:val>
                                        </p:tav>
                                        <p:tav tm="100000">
                                          <p:val>
                                            <p:strVal val="#ppt_h"/>
                                          </p:val>
                                        </p:tav>
                                      </p:tavLst>
                                    </p:anim>
                                    <p:anim calcmode="lin" valueType="num">
                                      <p:cBhvr>
                                        <p:cTn id="57" dur="750" fill="hold"/>
                                        <p:tgtEl>
                                          <p:spTgt spid="2"/>
                                        </p:tgtEl>
                                        <p:attrNameLst>
                                          <p:attrName>style.rotation</p:attrName>
                                        </p:attrNameLst>
                                      </p:cBhvr>
                                      <p:tavLst>
                                        <p:tav tm="0">
                                          <p:val>
                                            <p:fltVal val="90"/>
                                          </p:val>
                                        </p:tav>
                                        <p:tav tm="100000">
                                          <p:val>
                                            <p:fltVal val="0"/>
                                          </p:val>
                                        </p:tav>
                                      </p:tavLst>
                                    </p:anim>
                                    <p:animEffect transition="in" filter="fade">
                                      <p:cBhvr>
                                        <p:cTn id="58" dur="750"/>
                                        <p:tgtEl>
                                          <p:spTgt spid="2"/>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7" grpId="0" animBg="1"/>
      <p:bldP spid="40" grpId="0" animBg="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3"/>
          <p:cNvGrpSpPr/>
          <p:nvPr/>
        </p:nvGrpSpPr>
        <p:grpSpPr>
          <a:xfrm>
            <a:off x="1978056" y="1664549"/>
            <a:ext cx="1160119" cy="3528902"/>
            <a:chOff x="2102024" y="-1714093"/>
            <a:chExt cx="1143795" cy="3479248"/>
          </a:xfrm>
        </p:grpSpPr>
        <p:grpSp>
          <p:nvGrpSpPr>
            <p:cNvPr id="3" name="组合 64"/>
            <p:cNvGrpSpPr/>
            <p:nvPr/>
          </p:nvGrpSpPr>
          <p:grpSpPr>
            <a:xfrm>
              <a:off x="2102024" y="18263"/>
              <a:ext cx="1108721" cy="1746892"/>
              <a:chOff x="1547664" y="32770"/>
              <a:chExt cx="1217765" cy="1918701"/>
            </a:xfrm>
          </p:grpSpPr>
          <p:sp>
            <p:nvSpPr>
              <p:cNvPr id="7"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8"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rPr>
                  <a:t>4</a:t>
                </a:r>
                <a:endParaRPr kumimoji="0" lang="zh-CN" altLang="en-US" sz="36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endParaRPr>
              </a:p>
            </p:txBody>
          </p:sp>
        </p:grpSp>
        <p:grpSp>
          <p:nvGrpSpPr>
            <p:cNvPr id="4" name="组合 65"/>
            <p:cNvGrpSpPr/>
            <p:nvPr/>
          </p:nvGrpSpPr>
          <p:grpSpPr>
            <a:xfrm flipV="1">
              <a:off x="2137098" y="-1714093"/>
              <a:ext cx="1108721" cy="1746892"/>
              <a:chOff x="1547664" y="32770"/>
              <a:chExt cx="1217765" cy="1918701"/>
            </a:xfrm>
            <a:noFill/>
            <a:effectLst/>
          </p:grpSpPr>
          <p:sp>
            <p:nvSpPr>
              <p:cNvPr id="5"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6"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9" name="组合 53"/>
          <p:cNvGrpSpPr/>
          <p:nvPr/>
        </p:nvGrpSpPr>
        <p:grpSpPr>
          <a:xfrm>
            <a:off x="1978056" y="528907"/>
            <a:ext cx="1160119" cy="3528902"/>
            <a:chOff x="2102024" y="-1714093"/>
            <a:chExt cx="1143795" cy="3479248"/>
          </a:xfrm>
        </p:grpSpPr>
        <p:grpSp>
          <p:nvGrpSpPr>
            <p:cNvPr id="10" name="组合 54"/>
            <p:cNvGrpSpPr/>
            <p:nvPr/>
          </p:nvGrpSpPr>
          <p:grpSpPr>
            <a:xfrm>
              <a:off x="2102024" y="18263"/>
              <a:ext cx="1108721" cy="1746892"/>
              <a:chOff x="1547664" y="32770"/>
              <a:chExt cx="1217765" cy="1918701"/>
            </a:xfrm>
          </p:grpSpPr>
          <p:sp>
            <p:nvSpPr>
              <p:cNvPr id="14"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15"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rPr>
                  <a:t>3</a:t>
                </a:r>
                <a:endParaRPr kumimoji="0" lang="zh-CN" altLang="en-US" sz="32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endParaRPr>
              </a:p>
            </p:txBody>
          </p:sp>
        </p:grpSp>
        <p:grpSp>
          <p:nvGrpSpPr>
            <p:cNvPr id="11" name="组合 55"/>
            <p:cNvGrpSpPr/>
            <p:nvPr/>
          </p:nvGrpSpPr>
          <p:grpSpPr>
            <a:xfrm flipV="1">
              <a:off x="2137098" y="-1714093"/>
              <a:ext cx="1108721" cy="1746892"/>
              <a:chOff x="1547664" y="32770"/>
              <a:chExt cx="1217765" cy="1918701"/>
            </a:xfrm>
            <a:noFill/>
            <a:effectLst/>
          </p:grpSpPr>
          <p:sp>
            <p:nvSpPr>
              <p:cNvPr id="12"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13"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grpSp>
        <p:nvGrpSpPr>
          <p:cNvPr id="16" name="组合 43"/>
          <p:cNvGrpSpPr/>
          <p:nvPr/>
        </p:nvGrpSpPr>
        <p:grpSpPr>
          <a:xfrm>
            <a:off x="1977954" y="-677967"/>
            <a:ext cx="1160119" cy="3528902"/>
            <a:chOff x="2102024" y="-1714093"/>
            <a:chExt cx="1143795" cy="3479248"/>
          </a:xfrm>
        </p:grpSpPr>
        <p:grpSp>
          <p:nvGrpSpPr>
            <p:cNvPr id="17" name="组合 44"/>
            <p:cNvGrpSpPr/>
            <p:nvPr/>
          </p:nvGrpSpPr>
          <p:grpSpPr>
            <a:xfrm>
              <a:off x="2102024" y="18263"/>
              <a:ext cx="1108721" cy="1746892"/>
              <a:chOff x="1547664" y="32770"/>
              <a:chExt cx="1217765" cy="1918701"/>
            </a:xfrm>
          </p:grpSpPr>
          <p:sp>
            <p:nvSpPr>
              <p:cNvPr id="21"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22"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rPr>
                  <a:t>2</a:t>
                </a:r>
                <a:endParaRPr kumimoji="0" lang="zh-CN" altLang="en-US" sz="3200" b="1" i="0" u="none" strike="noStrike" kern="0" cap="none" spc="0" normalizeH="0" baseline="0" noProof="0" dirty="0">
                  <a:ln>
                    <a:noFill/>
                  </a:ln>
                  <a:solidFill>
                    <a:sysClr val="window" lastClr="FFFFFF"/>
                  </a:solidFill>
                  <a:effectLst/>
                  <a:uLnTx/>
                  <a:uFillTx/>
                  <a:latin typeface="Arial" panose="020B0604020202020204" pitchFamily="34" charset="0"/>
                  <a:ea typeface=".黑体-日本语" panose="02000500000000000000" pitchFamily="2" charset="-122"/>
                  <a:cs typeface="Arial" panose="020B0604020202020204" pitchFamily="34" charset="0"/>
                  <a:sym typeface="+mn-lt"/>
                </a:endParaRPr>
              </a:p>
            </p:txBody>
          </p:sp>
        </p:grpSp>
        <p:grpSp>
          <p:nvGrpSpPr>
            <p:cNvPr id="18" name="组合 45"/>
            <p:cNvGrpSpPr/>
            <p:nvPr/>
          </p:nvGrpSpPr>
          <p:grpSpPr>
            <a:xfrm flipV="1">
              <a:off x="2137098" y="-1714093"/>
              <a:ext cx="1108721" cy="1746892"/>
              <a:chOff x="1547664" y="32770"/>
              <a:chExt cx="1217765" cy="1918701"/>
            </a:xfrm>
            <a:noFill/>
            <a:effectLst/>
          </p:grpSpPr>
          <p:sp>
            <p:nvSpPr>
              <p:cNvPr id="19"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20"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sp>
        <p:nvSpPr>
          <p:cNvPr id="24" name="圆角矩形 1"/>
          <p:cNvSpPr/>
          <p:nvPr/>
        </p:nvSpPr>
        <p:spPr>
          <a:xfrm>
            <a:off x="3232317" y="727840"/>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algn="just">
              <a:lnSpc>
                <a:spcPct val="115000"/>
              </a:lnSpc>
              <a:spcAft>
                <a:spcPts val="80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Nêu được một số biểu hiện của chăm chỉ học tập.</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组合 42"/>
          <p:cNvGrpSpPr/>
          <p:nvPr/>
        </p:nvGrpSpPr>
        <p:grpSpPr>
          <a:xfrm>
            <a:off x="1997492" y="-2053708"/>
            <a:ext cx="1160122" cy="3528902"/>
            <a:chOff x="2102021" y="-1714093"/>
            <a:chExt cx="1143798" cy="3479248"/>
          </a:xfrm>
        </p:grpSpPr>
        <p:grpSp>
          <p:nvGrpSpPr>
            <p:cNvPr id="27" name="组合 38"/>
            <p:cNvGrpSpPr/>
            <p:nvPr/>
          </p:nvGrpSpPr>
          <p:grpSpPr>
            <a:xfrm>
              <a:off x="2102021" y="18263"/>
              <a:ext cx="1108718" cy="1746892"/>
              <a:chOff x="1547663" y="32770"/>
              <a:chExt cx="1217764" cy="1918701"/>
            </a:xfrm>
          </p:grpSpPr>
          <p:sp>
            <p:nvSpPr>
              <p:cNvPr id="31"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ea"/>
                  <a:sym typeface="+mn-lt"/>
                </a:endParaRPr>
              </a:p>
            </p:txBody>
          </p:sp>
          <p:sp>
            <p:nvSpPr>
              <p:cNvPr id="32"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Arial" panose="020B0604020202020204" pitchFamily="34" charset="0"/>
                    <a:sym typeface="+mn-lt"/>
                  </a:rPr>
                  <a:t>1</a:t>
                </a:r>
                <a:endParaRPr kumimoji="0" lang="zh-CN" altLang="en-US" sz="3200" b="1" i="0" u="none" strike="noStrike" kern="0" cap="none" spc="0" normalizeH="0" baseline="0" noProof="0" dirty="0">
                  <a:ln>
                    <a:noFill/>
                  </a:ln>
                  <a:solidFill>
                    <a:sysClr val="window" lastClr="FFFFFF"/>
                  </a:solidFill>
                  <a:effectLst/>
                  <a:uLnTx/>
                  <a:uFillTx/>
                  <a:latin typeface="Arial" panose="020B0604020202020204" pitchFamily="34" charset="0"/>
                  <a:ea typeface="宋体" panose="02010600030101010101" pitchFamily="2" charset="-122"/>
                  <a:cs typeface="Arial" panose="020B0604020202020204" pitchFamily="34" charset="0"/>
                  <a:sym typeface="+mn-lt"/>
                </a:endParaRPr>
              </a:p>
            </p:txBody>
          </p:sp>
        </p:grpSp>
        <p:grpSp>
          <p:nvGrpSpPr>
            <p:cNvPr id="28" name="组合 39"/>
            <p:cNvGrpSpPr/>
            <p:nvPr/>
          </p:nvGrpSpPr>
          <p:grpSpPr>
            <a:xfrm flipV="1">
              <a:off x="2137098" y="-1714093"/>
              <a:ext cx="1108721" cy="1746892"/>
              <a:chOff x="1547664" y="32770"/>
              <a:chExt cx="1217765" cy="1918701"/>
            </a:xfrm>
            <a:noFill/>
            <a:effectLst/>
          </p:grpSpPr>
          <p:sp>
            <p:nvSpPr>
              <p:cNvPr id="29"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ea"/>
                  <a:sym typeface="+mn-lt"/>
                </a:endParaRPr>
              </a:p>
            </p:txBody>
          </p:sp>
          <p:sp>
            <p:nvSpPr>
              <p:cNvPr id="30"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ea"/>
                  <a:sym typeface="+mn-lt"/>
                </a:endParaRPr>
              </a:p>
            </p:txBody>
          </p:sp>
        </p:grpSp>
      </p:grpSp>
      <p:sp>
        <p:nvSpPr>
          <p:cNvPr id="34" name="圆角矩形 1"/>
          <p:cNvSpPr/>
          <p:nvPr/>
        </p:nvSpPr>
        <p:spPr>
          <a:xfrm>
            <a:off x="3173750" y="1909762"/>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lvl="0" algn="ctr" fontAlgn="base">
              <a:spcBef>
                <a:spcPct val="0"/>
              </a:spcBef>
              <a:spcAft>
                <a:spcPct val="0"/>
              </a:spcAft>
              <a:defRPr/>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 được lợi ích của việc chăm chỉ học tập</a:t>
            </a:r>
            <a:endParaRPr kumimoji="0" lang="zh-CN" altLang="en-US" sz="2800" b="0" i="0" u="none" strike="noStrike" kern="0" cap="none" spc="0" normalizeH="0" baseline="0" noProof="0" dirty="0">
              <a:ln>
                <a:noFill/>
              </a:ln>
              <a:solidFill>
                <a:srgbClr val="002060"/>
              </a:solidFill>
              <a:effectLst/>
              <a:uLnTx/>
              <a:uFillTx/>
              <a:latin typeface="Arial" panose="020B0604020202020204" pitchFamily="34" charset="0"/>
              <a:ea typeface=".黑体-日本语" panose="02000500000000000000" pitchFamily="2" charset="-122"/>
              <a:cs typeface="Arial" panose="020B0604020202020204" pitchFamily="34" charset="0"/>
              <a:sym typeface="+mn-lt"/>
            </a:endParaRPr>
          </a:p>
        </p:txBody>
      </p:sp>
      <p:sp>
        <p:nvSpPr>
          <p:cNvPr id="37" name="圆角矩形 1"/>
          <p:cNvSpPr/>
          <p:nvPr/>
        </p:nvSpPr>
        <p:spPr>
          <a:xfrm>
            <a:off x="3272366" y="3048862"/>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lvl="0" algn="just">
              <a:lnSpc>
                <a:spcPct val="115000"/>
              </a:lnSpc>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Biết được chăm chỉ học tập là nhiệm vụ của học sinh.</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 name="圆角矩形 1"/>
          <p:cNvSpPr/>
          <p:nvPr/>
        </p:nvSpPr>
        <p:spPr>
          <a:xfrm>
            <a:off x="3272366" y="4254924"/>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algn="just">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Thực hiện chăm chỉ học tập hằng ngày.</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图片 15">
            <a:extLst>
              <a:ext uri="{FF2B5EF4-FFF2-40B4-BE49-F238E27FC236}">
                <a16:creationId xmlns:a16="http://schemas.microsoft.com/office/drawing/2014/main" id="{AC6193C4-463C-498E-8059-1646B83D1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71877" y="3569788"/>
            <a:ext cx="1970514" cy="3247326"/>
          </a:xfrm>
          <a:prstGeom prst="rect">
            <a:avLst/>
          </a:prstGeom>
        </p:spPr>
      </p:pic>
      <p:grpSp>
        <p:nvGrpSpPr>
          <p:cNvPr id="49" name="Group 48"/>
          <p:cNvGrpSpPr/>
          <p:nvPr/>
        </p:nvGrpSpPr>
        <p:grpSpPr>
          <a:xfrm>
            <a:off x="-19215" y="5678955"/>
            <a:ext cx="12211215" cy="1179045"/>
            <a:chOff x="-19215" y="5485894"/>
            <a:chExt cx="12211215" cy="1179045"/>
          </a:xfrm>
        </p:grpSpPr>
        <p:pic>
          <p:nvPicPr>
            <p:cNvPr id="50"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92" y="5526555"/>
              <a:ext cx="2847942" cy="1138384"/>
            </a:xfrm>
            <a:prstGeom prst="rect">
              <a:avLst/>
            </a:prstGeom>
          </p:spPr>
        </p:pic>
        <p:pic>
          <p:nvPicPr>
            <p:cNvPr id="51"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76450" y="5526555"/>
              <a:ext cx="2847942" cy="1138384"/>
            </a:xfrm>
            <a:prstGeom prst="rect">
              <a:avLst/>
            </a:prstGeom>
          </p:spPr>
        </p:pic>
        <p:pic>
          <p:nvPicPr>
            <p:cNvPr id="5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676" y="5526555"/>
              <a:ext cx="2847942" cy="1138384"/>
            </a:xfrm>
            <a:prstGeom prst="rect">
              <a:avLst/>
            </a:prstGeom>
          </p:spPr>
        </p:pic>
        <p:pic>
          <p:nvPicPr>
            <p:cNvPr id="53"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43534" y="5526555"/>
              <a:ext cx="2847942" cy="1138384"/>
            </a:xfrm>
            <a:prstGeom prst="rect">
              <a:avLst/>
            </a:prstGeom>
          </p:spPr>
        </p:pic>
        <p:pic>
          <p:nvPicPr>
            <p:cNvPr id="54"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058" y="5526555"/>
              <a:ext cx="2847942" cy="1138384"/>
            </a:xfrm>
            <a:prstGeom prst="rect">
              <a:avLst/>
            </a:prstGeom>
          </p:spPr>
        </p:pic>
        <p:pic>
          <p:nvPicPr>
            <p:cNvPr id="55"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24916" y="5526555"/>
              <a:ext cx="2847942" cy="1138384"/>
            </a:xfrm>
            <a:prstGeom prst="rect">
              <a:avLst/>
            </a:prstGeom>
          </p:spPr>
        </p:pic>
        <p:pic>
          <p:nvPicPr>
            <p:cNvPr id="56"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15" y="5485894"/>
              <a:ext cx="2847942" cy="1138384"/>
            </a:xfrm>
            <a:prstGeom prst="rect">
              <a:avLst/>
            </a:prstGeom>
          </p:spPr>
        </p:pic>
      </p:grpSp>
      <p:sp>
        <p:nvSpPr>
          <p:cNvPr id="44" name="文本框 22">
            <a:extLst>
              <a:ext uri="{FF2B5EF4-FFF2-40B4-BE49-F238E27FC236}">
                <a16:creationId xmlns:a16="http://schemas.microsoft.com/office/drawing/2014/main" id="{AB5745BD-0E13-4A2C-B56B-81F76B9E9B79}"/>
              </a:ext>
            </a:extLst>
          </p:cNvPr>
          <p:cNvSpPr txBox="1"/>
          <p:nvPr/>
        </p:nvSpPr>
        <p:spPr>
          <a:xfrm>
            <a:off x="326113" y="64277"/>
            <a:ext cx="1338828"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iCiel Cadena" panose="02000503000000020004" pitchFamily="2" charset="0"/>
                <a:ea typeface="思源黑体 CN Bold" panose="020B0800000000000000" pitchFamily="34" charset="-122"/>
                <a:cs typeface="+mn-cs"/>
              </a:rPr>
              <a:t>Yêu</a:t>
            </a:r>
            <a:r>
              <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iCiel Cadena" panose="02000503000000020004" pitchFamily="2" charset="0"/>
                <a:ea typeface="思源黑体 CN Bold" panose="020B0800000000000000" pitchFamily="34" charset="-122"/>
                <a:cs typeface="+mn-cs"/>
              </a:rPr>
              <a:t>cầu</a:t>
            </a:r>
            <a:r>
              <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iCiel Cadena" panose="02000503000000020004" pitchFamily="2" charset="0"/>
                <a:ea typeface="思源黑体 CN Bold" panose="020B0800000000000000" pitchFamily="34" charset="-122"/>
                <a:cs typeface="+mn-cs"/>
              </a:rPr>
              <a:t>cần</a:t>
            </a:r>
            <a:endPar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 </a:t>
            </a:r>
            <a:r>
              <a:rPr kumimoji="0" lang="en-US" altLang="zh-CN" sz="5400" b="0" i="0" u="none" strike="noStrike" kern="1200" cap="none" spc="0" normalizeH="0" baseline="0" noProof="0" dirty="0" err="1">
                <a:ln>
                  <a:noFill/>
                </a:ln>
                <a:solidFill>
                  <a:srgbClr val="FF0000"/>
                </a:solidFill>
                <a:effectLst/>
                <a:uLnTx/>
                <a:uFillTx/>
                <a:latin typeface="iCiel Cadena" panose="02000503000000020004" pitchFamily="2" charset="0"/>
                <a:ea typeface="思源黑体 CN Bold" panose="020B0800000000000000" pitchFamily="34" charset="-122"/>
                <a:cs typeface="+mn-cs"/>
              </a:rPr>
              <a:t>đạt</a:t>
            </a:r>
            <a:endParaRPr kumimoji="0" lang="zh-CN" altLang="en-US"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endParaRPr>
          </a:p>
        </p:txBody>
      </p:sp>
    </p:spTree>
    <p:extLst>
      <p:ext uri="{BB962C8B-B14F-4D97-AF65-F5344CB8AC3E}">
        <p14:creationId xmlns:p14="http://schemas.microsoft.com/office/powerpoint/2010/main" val="39490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4"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42"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 calcmode="lin" valueType="num">
                                      <p:cBhvr>
                                        <p:cTn id="24" dur="750" fill="hold"/>
                                        <p:tgtEl>
                                          <p:spTgt spid="26"/>
                                        </p:tgtEl>
                                        <p:attrNameLst>
                                          <p:attrName>style.rotation</p:attrName>
                                        </p:attrNameLst>
                                      </p:cBhvr>
                                      <p:tavLst>
                                        <p:tav tm="0">
                                          <p:val>
                                            <p:fltVal val="90"/>
                                          </p:val>
                                        </p:tav>
                                        <p:tav tm="100000">
                                          <p:val>
                                            <p:fltVal val="0"/>
                                          </p:val>
                                        </p:tav>
                                      </p:tavLst>
                                    </p:anim>
                                    <p:animEffect transition="in" filter="fade">
                                      <p:cBhvr>
                                        <p:cTn id="25" dur="750"/>
                                        <p:tgtEl>
                                          <p:spTgt spid="26"/>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1250"/>
                            </p:stCondLst>
                            <p:childTnLst>
                              <p:par>
                                <p:cTn id="31" presetID="3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 calcmode="lin" valueType="num">
                                      <p:cBhvr>
                                        <p:cTn id="35" dur="750" fill="hold"/>
                                        <p:tgtEl>
                                          <p:spTgt spid="16"/>
                                        </p:tgtEl>
                                        <p:attrNameLst>
                                          <p:attrName>style.rotation</p:attrName>
                                        </p:attrNameLst>
                                      </p:cBhvr>
                                      <p:tavLst>
                                        <p:tav tm="0">
                                          <p:val>
                                            <p:fltVal val="90"/>
                                          </p:val>
                                        </p:tav>
                                        <p:tav tm="100000">
                                          <p:val>
                                            <p:fltVal val="0"/>
                                          </p:val>
                                        </p:tav>
                                      </p:tavLst>
                                    </p:anim>
                                    <p:animEffect transition="in" filter="fade">
                                      <p:cBhvr>
                                        <p:cTn id="36" dur="75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750" fill="hold"/>
                                        <p:tgtEl>
                                          <p:spTgt spid="9"/>
                                        </p:tgtEl>
                                        <p:attrNameLst>
                                          <p:attrName>ppt_w</p:attrName>
                                        </p:attrNameLst>
                                      </p:cBhvr>
                                      <p:tavLst>
                                        <p:tav tm="0">
                                          <p:val>
                                            <p:fltVal val="0"/>
                                          </p:val>
                                        </p:tav>
                                        <p:tav tm="100000">
                                          <p:val>
                                            <p:strVal val="#ppt_w"/>
                                          </p:val>
                                        </p:tav>
                                      </p:tavLst>
                                    </p:anim>
                                    <p:anim calcmode="lin" valueType="num">
                                      <p:cBhvr>
                                        <p:cTn id="45" dur="750" fill="hold"/>
                                        <p:tgtEl>
                                          <p:spTgt spid="9"/>
                                        </p:tgtEl>
                                        <p:attrNameLst>
                                          <p:attrName>ppt_h</p:attrName>
                                        </p:attrNameLst>
                                      </p:cBhvr>
                                      <p:tavLst>
                                        <p:tav tm="0">
                                          <p:val>
                                            <p:fltVal val="0"/>
                                          </p:val>
                                        </p:tav>
                                        <p:tav tm="100000">
                                          <p:val>
                                            <p:strVal val="#ppt_h"/>
                                          </p:val>
                                        </p:tav>
                                      </p:tavLst>
                                    </p:anim>
                                    <p:anim calcmode="lin" valueType="num">
                                      <p:cBhvr>
                                        <p:cTn id="46" dur="750" fill="hold"/>
                                        <p:tgtEl>
                                          <p:spTgt spid="9"/>
                                        </p:tgtEl>
                                        <p:attrNameLst>
                                          <p:attrName>style.rotation</p:attrName>
                                        </p:attrNameLst>
                                      </p:cBhvr>
                                      <p:tavLst>
                                        <p:tav tm="0">
                                          <p:val>
                                            <p:fltVal val="90"/>
                                          </p:val>
                                        </p:tav>
                                        <p:tav tm="100000">
                                          <p:val>
                                            <p:fltVal val="0"/>
                                          </p:val>
                                        </p:tav>
                                      </p:tavLst>
                                    </p:anim>
                                    <p:animEffect transition="in" filter="fade">
                                      <p:cBhvr>
                                        <p:cTn id="47" dur="750"/>
                                        <p:tgtEl>
                                          <p:spTgt spid="9"/>
                                        </p:tgtEl>
                                      </p:cBhvr>
                                    </p:animEffect>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750"/>
                            </p:stCondLst>
                            <p:childTnLst>
                              <p:par>
                                <p:cTn id="53" presetID="31"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750" fill="hold"/>
                                        <p:tgtEl>
                                          <p:spTgt spid="2"/>
                                        </p:tgtEl>
                                        <p:attrNameLst>
                                          <p:attrName>ppt_w</p:attrName>
                                        </p:attrNameLst>
                                      </p:cBhvr>
                                      <p:tavLst>
                                        <p:tav tm="0">
                                          <p:val>
                                            <p:fltVal val="0"/>
                                          </p:val>
                                        </p:tav>
                                        <p:tav tm="100000">
                                          <p:val>
                                            <p:strVal val="#ppt_w"/>
                                          </p:val>
                                        </p:tav>
                                      </p:tavLst>
                                    </p:anim>
                                    <p:anim calcmode="lin" valueType="num">
                                      <p:cBhvr>
                                        <p:cTn id="56" dur="750" fill="hold"/>
                                        <p:tgtEl>
                                          <p:spTgt spid="2"/>
                                        </p:tgtEl>
                                        <p:attrNameLst>
                                          <p:attrName>ppt_h</p:attrName>
                                        </p:attrNameLst>
                                      </p:cBhvr>
                                      <p:tavLst>
                                        <p:tav tm="0">
                                          <p:val>
                                            <p:fltVal val="0"/>
                                          </p:val>
                                        </p:tav>
                                        <p:tav tm="100000">
                                          <p:val>
                                            <p:strVal val="#ppt_h"/>
                                          </p:val>
                                        </p:tav>
                                      </p:tavLst>
                                    </p:anim>
                                    <p:anim calcmode="lin" valueType="num">
                                      <p:cBhvr>
                                        <p:cTn id="57" dur="750" fill="hold"/>
                                        <p:tgtEl>
                                          <p:spTgt spid="2"/>
                                        </p:tgtEl>
                                        <p:attrNameLst>
                                          <p:attrName>style.rotation</p:attrName>
                                        </p:attrNameLst>
                                      </p:cBhvr>
                                      <p:tavLst>
                                        <p:tav tm="0">
                                          <p:val>
                                            <p:fltVal val="90"/>
                                          </p:val>
                                        </p:tav>
                                        <p:tav tm="100000">
                                          <p:val>
                                            <p:fltVal val="0"/>
                                          </p:val>
                                        </p:tav>
                                      </p:tavLst>
                                    </p:anim>
                                    <p:animEffect transition="in" filter="fade">
                                      <p:cBhvr>
                                        <p:cTn id="58" dur="750"/>
                                        <p:tgtEl>
                                          <p:spTgt spid="2"/>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7" grpId="0" animBg="1"/>
      <p:bldP spid="40"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TotalTime>
  <Words>843</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.黑体-日本语</vt:lpstr>
      <vt:lpstr>Arial</vt:lpstr>
      <vt:lpstr>Calibri</vt:lpstr>
      <vt:lpstr>Calibri Light</vt:lpstr>
      <vt:lpstr>iCiel Cadena</vt:lpstr>
      <vt:lpstr>Times New Roman</vt:lpstr>
      <vt:lpstr>UTM Cookies</vt:lpstr>
      <vt:lpstr>Cute Sticker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Dang Quyet</cp:lastModifiedBy>
  <cp:revision>29</cp:revision>
  <dcterms:created xsi:type="dcterms:W3CDTF">2021-06-11T02:39:36Z</dcterms:created>
  <dcterms:modified xsi:type="dcterms:W3CDTF">2022-11-06T13:24:53Z</dcterms:modified>
</cp:coreProperties>
</file>