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82" r:id="rId5"/>
    <p:sldId id="286" r:id="rId6"/>
    <p:sldId id="280" r:id="rId7"/>
    <p:sldId id="261" r:id="rId8"/>
    <p:sldId id="262" r:id="rId9"/>
    <p:sldId id="274" r:id="rId10"/>
    <p:sldId id="285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6624736" cy="381642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4" name="CĐ 4 HS L2 CHAM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766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451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latin typeface="Times New Roman"/>
                <a:ea typeface="Times New Roman"/>
              </a:rPr>
              <a:t>Gõ tiết tấu đối đáp</a:t>
            </a:r>
            <a:r>
              <a:rPr lang="en-US" sz="2800" b="1">
                <a:latin typeface="Times New Roman"/>
                <a:ea typeface="Times New Roman"/>
              </a:rPr>
              <a:t> 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179512" y="141277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/>
                <a:ea typeface="Times New Roman"/>
                <a:cs typeface="Arial"/>
              </a:rPr>
              <a:t>Làm mẫu sau đó HD 2 nhóm chơi </a:t>
            </a:r>
            <a:r>
              <a:rPr lang="en-US" sz="2400">
                <a:latin typeface="Times New Roman"/>
                <a:ea typeface="Times New Roman"/>
                <a:cs typeface="Arial"/>
              </a:rPr>
              <a:t>trò chơi gõ tiết tấu đối đáp kết hợp đọc lời ca </a:t>
            </a:r>
            <a:endParaRPr lang="en-US" sz="2400"/>
          </a:p>
        </p:txBody>
      </p:sp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" y="3356993"/>
            <a:ext cx="693764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11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5652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048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Nhóm 1: dùng thanh phách gõ 2 ô nhịp đầu.</a:t>
            </a:r>
            <a:endParaRPr lang="en-US" sz="2400">
              <a:latin typeface="Times New Roman"/>
              <a:ea typeface="Calibri"/>
            </a:endParaRPr>
          </a:p>
          <a:p>
            <a:r>
              <a:rPr lang="en-US" sz="2400">
                <a:latin typeface="Times New Roman"/>
                <a:ea typeface="Times New Roman"/>
                <a:cs typeface="Arial"/>
              </a:rPr>
              <a:t>Nhóm 2: dùng tem-bơ-rin gõ 2 nhịp còn </a:t>
            </a: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5" y="3805159"/>
            <a:ext cx="472441" cy="37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805158"/>
            <a:ext cx="472441" cy="374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56" y="3805159"/>
            <a:ext cx="472441" cy="374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9" y="3829241"/>
            <a:ext cx="472441" cy="374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05157"/>
            <a:ext cx="472441" cy="374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78" y="3788414"/>
            <a:ext cx="472441" cy="374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91" y="3712391"/>
            <a:ext cx="547065" cy="526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97" y="3698955"/>
            <a:ext cx="547065" cy="526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62" y="3671245"/>
            <a:ext cx="547065" cy="526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653112"/>
            <a:ext cx="547065" cy="526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2" y="3698955"/>
            <a:ext cx="547065" cy="5269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53112"/>
            <a:ext cx="547065" cy="526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4412" y="4702900"/>
            <a:ext cx="999834" cy="8820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10506" y="1124744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00206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002060"/>
                </a:solidFill>
                <a:latin typeface="Times New Roman"/>
                <a:ea typeface="Times New Roman"/>
              </a:rPr>
              <a:t>9</a:t>
            </a:r>
            <a:endParaRPr lang="en-AU" sz="3200" b="1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84" y="2916992"/>
            <a:ext cx="830844" cy="943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8412" y="2406739"/>
            <a:ext cx="4572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NHẠC </a:t>
            </a:r>
            <a:r>
              <a:rPr lang="en-AU" b="1" i="1">
                <a:solidFill>
                  <a:srgbClr val="FF0000"/>
                </a:solidFill>
                <a:latin typeface="Times New Roman"/>
                <a:ea typeface="Times New Roman"/>
              </a:rPr>
              <a:t>VÀ LỜI: HOÀNG LONG</a:t>
            </a:r>
            <a:endParaRPr lang="en-US" i="1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7968" y="1908811"/>
            <a:ext cx="5454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HỌC HÁT BÀI:  HỌC SINH LỚP 2 CHĂM NGOAN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51" y="6610294"/>
            <a:ext cx="308971" cy="2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</a:rPr>
              <a:t>TÁC GIẢ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82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mtClean="0">
                <a:solidFill>
                  <a:prstClr val="white"/>
                </a:solidFill>
              </a:rPr>
              <a:t>Hoàng Long</a:t>
            </a: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5258" y="0"/>
            <a:ext cx="147348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 smtClean="0">
                <a:solidFill>
                  <a:srgbClr val="FF0000"/>
                </a:solidFill>
                <a:latin typeface="Times New Roman"/>
                <a:ea typeface="Times New Roman"/>
              </a:rPr>
              <a:t>KHÁM </a:t>
            </a: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246" y="1519343"/>
            <a:ext cx="3753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Calibri"/>
              </a:rPr>
              <a:t>Nhạc sĩ Hoàng Long và nhạc sĩ Hoàng Lân là anh em sinh đôi, sinh ngày 18/6/1942 tại thị xã Vĩnh Yên (Vĩnh Phúc), các sáng tác của ông như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:  Đi học về, Bác Hồ Người cho em tất cả, Từ rừng xanh cháu về thăm lăng Bác (1978)</a:t>
            </a:r>
            <a:r>
              <a:rPr lang="en-AU" b="1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chemeClr val="bg1"/>
                </a:solidFill>
                <a:latin typeface="Times New Roman"/>
                <a:ea typeface="Calibri"/>
              </a:rPr>
              <a:t>Bài hát Em là học sinh lớp 2</a:t>
            </a:r>
            <a:r>
              <a:rPr lang="en-US">
                <a:solidFill>
                  <a:schemeClr val="bg1"/>
                </a:solidFill>
                <a:latin typeface="Times New Roman"/>
                <a:ea typeface="Calibri"/>
              </a:rPr>
              <a:t> có giai điệu vui, tốc độ hơi nhanh nói về niềm vui của các cô cậu lớp 2 và lời khích lệ của các thầy cô luôn mong các em chăm ngoan.</a:t>
            </a:r>
            <a:endParaRPr lang="en-US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1" descr="Description: Nhạc sĩ Hoàng Long &amp;#39;Nhạc thiếu nhi phải viết bằng cái tâm&amp;#39;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04" y="1430055"/>
            <a:ext cx="4089768" cy="33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872" y="0"/>
            <a:ext cx="2013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err="1">
                <a:solidFill>
                  <a:srgbClr val="FF0000"/>
                </a:solidFill>
              </a:rPr>
              <a:t>Đọc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lời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ca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800" i="1">
                <a:solidFill>
                  <a:srgbClr val="FF0000"/>
                </a:solidFill>
                <a:latin typeface="Times New Roman"/>
                <a:ea typeface="Times New Roman"/>
              </a:rPr>
              <a:t>Câu 1: Em là học sinh lớp , em là một cậu con trai</a:t>
            </a:r>
            <a:endParaRPr lang="en-US" sz="280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i="1" smtClean="0">
                <a:solidFill>
                  <a:srgbClr val="FF00FF"/>
                </a:solidFill>
                <a:latin typeface="Times New Roman"/>
                <a:ea typeface="Times New Roman"/>
              </a:rPr>
              <a:t>Câu </a:t>
            </a:r>
            <a:r>
              <a:rPr lang="fr-FR" sz="2800" i="1">
                <a:solidFill>
                  <a:srgbClr val="FF00FF"/>
                </a:solidFill>
                <a:latin typeface="Times New Roman"/>
                <a:ea typeface="Times New Roman"/>
              </a:rPr>
              <a:t>2: Em là học lớp 2, em là một cô bé gai </a:t>
            </a:r>
            <a:endParaRPr lang="en-US" sz="2800">
              <a:solidFill>
                <a:srgbClr val="FF00FF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i="1" smtClean="0">
                <a:solidFill>
                  <a:srgbClr val="0070C0"/>
                </a:solidFill>
                <a:latin typeface="Times New Roman"/>
                <a:ea typeface="Times New Roman"/>
              </a:rPr>
              <a:t>Câu </a:t>
            </a:r>
            <a:r>
              <a:rPr lang="fr-FR" sz="2800" i="1">
                <a:solidFill>
                  <a:srgbClr val="0070C0"/>
                </a:solidFill>
                <a:latin typeface="Times New Roman"/>
                <a:ea typeface="Times New Roman"/>
              </a:rPr>
              <a:t>3: Ai là học sinh lớp 2 chăm ngoan học giỏi mới tài</a:t>
            </a:r>
            <a:endParaRPr lang="en-US" sz="2800">
              <a:solidFill>
                <a:srgbClr val="0070C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i="1" smtClean="0">
                <a:solidFill>
                  <a:srgbClr val="002060"/>
                </a:solidFill>
                <a:latin typeface="Times New Roman"/>
                <a:ea typeface="Times New Roman"/>
              </a:rPr>
              <a:t>Câu </a:t>
            </a:r>
            <a:r>
              <a:rPr lang="fr-FR" sz="2800" i="1">
                <a:solidFill>
                  <a:srgbClr val="002060"/>
                </a:solidFill>
                <a:latin typeface="Times New Roman"/>
                <a:ea typeface="Times New Roman"/>
              </a:rPr>
              <a:t>4: Mỗi ngày đến trường đến lớp, là em có thêm bao niềm vui.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5373216"/>
            <a:ext cx="420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err="1">
                <a:solidFill>
                  <a:srgbClr val="FF0000"/>
                </a:solidFill>
              </a:rPr>
              <a:t>Hát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cả bài với </a:t>
            </a:r>
            <a:r>
              <a:rPr lang="en-US" sz="2800" err="1">
                <a:solidFill>
                  <a:srgbClr val="FF0000"/>
                </a:solidFill>
              </a:rPr>
              <a:t>các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hình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thức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6" name="CĐ 4 HS L2 CHAM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586066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9566" y="5223903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0900" y="5808678"/>
            <a:ext cx="634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 smtClean="0">
                <a:solidFill>
                  <a:srgbClr val="FF0000"/>
                </a:solidFill>
              </a:rPr>
              <a:t>đệm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err="1" smtClean="0">
                <a:solidFill>
                  <a:srgbClr val="FF0000"/>
                </a:solidFill>
              </a:rPr>
              <a:t>theo</a:t>
            </a:r>
            <a:r>
              <a:rPr lang="en-US" sz="2400" smtClean="0">
                <a:solidFill>
                  <a:srgbClr val="FF0000"/>
                </a:solidFill>
              </a:rPr>
              <a:t> phách với các hình thức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7" name="CĐ 4 HS L2 CHAM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006" y="580867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3552" y="-99392"/>
            <a:ext cx="406066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2800" b="1" smtClean="0">
                <a:solidFill>
                  <a:srgbClr val="002060"/>
                </a:solidFill>
                <a:latin typeface="Times New Roman"/>
                <a:ea typeface="Times New Roman"/>
              </a:rPr>
              <a:t>VẬN </a:t>
            </a:r>
            <a:r>
              <a:rPr lang="en-AU" sz="2800" b="1">
                <a:solidFill>
                  <a:srgbClr val="002060"/>
                </a:solidFill>
                <a:latin typeface="Times New Roman"/>
                <a:ea typeface="Times New Roman"/>
              </a:rPr>
              <a:t>DỤNG SÁNG TẠO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4440669"/>
            <a:ext cx="397416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smtClean="0">
                <a:latin typeface="Times New Roman"/>
                <a:ea typeface="Calibri"/>
              </a:rPr>
              <a:t>Đọc </a:t>
            </a:r>
            <a:r>
              <a:rPr lang="en-US" sz="2000" b="1">
                <a:latin typeface="Times New Roman"/>
                <a:ea typeface="Calibri"/>
              </a:rPr>
              <a:t>và vỗ tay mạnh nhẹ theo hình</a:t>
            </a:r>
            <a:r>
              <a:rPr lang="en-US" sz="2000">
                <a:latin typeface="Times New Roman"/>
                <a:ea typeface="Calibri"/>
              </a:rPr>
              <a:t>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122" name="Picture 2" descr="DOC N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8" y="664928"/>
            <a:ext cx="9144000" cy="11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2060848"/>
            <a:ext cx="6156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/>
                <a:ea typeface="Calibri"/>
              </a:rPr>
              <a:t>Miệng </a:t>
            </a:r>
            <a:r>
              <a:rPr lang="en-US" sz="2400">
                <a:latin typeface="Times New Roman"/>
                <a:ea typeface="Calibri"/>
              </a:rPr>
              <a:t>đọc câu nhạc, tay vỗ theo tiết tấu </a:t>
            </a:r>
            <a:r>
              <a:rPr lang="en-US" sz="2400" smtClean="0">
                <a:latin typeface="Times New Roman"/>
                <a:ea typeface="Calibri"/>
              </a:rPr>
              <a:t> mẫu: </a:t>
            </a:r>
          </a:p>
          <a:p>
            <a:r>
              <a:rPr lang="en-US" sz="2400" smtClean="0">
                <a:latin typeface="Times New Roman"/>
                <a:ea typeface="Calibri"/>
              </a:rPr>
              <a:t>bằng cách Vỗ phách mạnh kêu to, 1 phách nhẹ duỗi thẳng bàn tay ra để âm thanh phát ra nhẹ và vỗ nhẹ sau đó HD HS thực hiện các hình thức</a:t>
            </a:r>
            <a:endParaRPr lang="en-US" sz="2400"/>
          </a:p>
        </p:txBody>
      </p:sp>
      <p:pic>
        <p:nvPicPr>
          <p:cNvPr id="9" name="1DOC VO MAH NHE THEO TT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6849" y="5085184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00" y="6237312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340</Words>
  <Application>Microsoft Office PowerPoint</Application>
  <PresentationFormat>On-screen Show (4:3)</PresentationFormat>
  <Paragraphs>26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109</cp:revision>
  <dcterms:created xsi:type="dcterms:W3CDTF">2021-05-09T14:16:54Z</dcterms:created>
  <dcterms:modified xsi:type="dcterms:W3CDTF">2022-11-17T07:26:45Z</dcterms:modified>
</cp:coreProperties>
</file>