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</p:sldMasterIdLst>
  <p:notesMasterIdLst>
    <p:notesMasterId r:id="rId20"/>
  </p:notesMasterIdLst>
  <p:sldIdLst>
    <p:sldId id="352" r:id="rId2"/>
    <p:sldId id="322" r:id="rId3"/>
    <p:sldId id="323" r:id="rId4"/>
    <p:sldId id="324" r:id="rId5"/>
    <p:sldId id="325" r:id="rId6"/>
    <p:sldId id="326" r:id="rId7"/>
    <p:sldId id="327" r:id="rId8"/>
    <p:sldId id="328" r:id="rId9"/>
    <p:sldId id="353" r:id="rId10"/>
    <p:sldId id="354" r:id="rId11"/>
    <p:sldId id="355" r:id="rId12"/>
    <p:sldId id="356" r:id="rId13"/>
    <p:sldId id="357" r:id="rId14"/>
    <p:sldId id="358" r:id="rId15"/>
    <p:sldId id="359" r:id="rId16"/>
    <p:sldId id="360" r:id="rId17"/>
    <p:sldId id="329" r:id="rId18"/>
    <p:sldId id="312" r:id="rId19"/>
  </p:sldIdLst>
  <p:sldSz cx="12161838" cy="6858000"/>
  <p:notesSz cx="6858000" cy="9144000"/>
  <p:embeddedFontLst>
    <p:embeddedFont>
      <p:font typeface="UTM Showcard" panose="02040603050506020204" pitchFamily="18" charset="0"/>
      <p:regular r:id="rId21"/>
    </p:embeddedFont>
    <p:embeddedFont>
      <p:font typeface="Fira Sans Extra Condensed Medium" panose="020B0604020202020204" charset="0"/>
      <p:regular r:id="rId22"/>
      <p:bold r:id="rId23"/>
      <p:italic r:id="rId24"/>
      <p:boldItalic r:id="rId25"/>
    </p:embeddedFont>
    <p:embeddedFont>
      <p:font typeface="Quicksand Light" panose="020B0604020202020204" charset="0"/>
      <p:regular r:id="rId26"/>
      <p:bold r:id="rId27"/>
    </p:embeddedFont>
    <p:embeddedFont>
      <p:font typeface="Nunito Sans" panose="020B0604020202020204" charset="0"/>
      <p:regular r:id="rId28"/>
      <p:bold r:id="rId29"/>
      <p:italic r:id="rId30"/>
      <p:boldItalic r:id="rId31"/>
    </p:embeddedFont>
    <p:embeddedFont>
      <p:font typeface="Quicksand" panose="020B0604020202020204" charset="0"/>
      <p:regular r:id="rId32"/>
      <p:bold r:id="rId33"/>
    </p:embeddedFont>
    <p:embeddedFont>
      <p:font typeface="Nunito" panose="00000500000000000000" pitchFamily="2" charset="0"/>
      <p:regular r:id="rId34"/>
      <p:bold r:id="rId35"/>
      <p:italic r:id="rId36"/>
      <p:boldItalic r:id="rId37"/>
    </p:embeddedFont>
    <p:embeddedFont>
      <p:font typeface="Fira Sans Condensed Medium" panose="020B0604020202020204" charset="0"/>
      <p:regular r:id="rId38"/>
      <p:bold r:id="rId39"/>
      <p:italic r:id="rId40"/>
      <p:boldItalic r:id="rId41"/>
    </p:embeddedFont>
    <p:embeddedFont>
      <p:font typeface="Arial-Rounded" panose="020B0500000000000000" charset="0"/>
      <p:regular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A1FD"/>
    <a:srgbClr val="CC0066"/>
    <a:srgbClr val="D2D9FE"/>
    <a:srgbClr val="FF6699"/>
    <a:srgbClr val="6DC0FF"/>
    <a:srgbClr val="FFFF66"/>
    <a:srgbClr val="9FFF9F"/>
    <a:srgbClr val="B4C0FE"/>
    <a:srgbClr val="778DFD"/>
    <a:srgbClr val="2DA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388D460-E827-4690-B490-23B292371C28}">
  <a:tblStyle styleId="{D388D460-E827-4690-B490-23B292371C2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8F1C2931-B31D-471A-86D0-18F301C53F15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587" autoAdjust="0"/>
  </p:normalViewPr>
  <p:slideViewPr>
    <p:cSldViewPr>
      <p:cViewPr varScale="1">
        <p:scale>
          <a:sx n="75" d="100"/>
          <a:sy n="75" d="100"/>
        </p:scale>
        <p:origin x="955" y="53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font" Target="fonts/font19.fntdata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2" Type="http://schemas.openxmlformats.org/officeDocument/2006/relationships/font" Target="fonts/font22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font" Target="fonts/font20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font" Target="fonts/font18.fntdata"/><Relationship Id="rId46" Type="http://schemas.openxmlformats.org/officeDocument/2006/relationships/tableStyles" Target="tableStyles.xml"/><Relationship Id="rId20" Type="http://schemas.openxmlformats.org/officeDocument/2006/relationships/notesMaster" Target="notesMasters/notesMaster1.xml"/><Relationship Id="rId41" Type="http://schemas.openxmlformats.org/officeDocument/2006/relationships/font" Target="fonts/font2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3520187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D49462B-6CA1-48CF-A14A-7A4DFCCD98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D44AB91-A8C2-45A2-A8DC-9C24C78B8DE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769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D44AB91-A8C2-45A2-A8DC-9C24C78B8DE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769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g6c6532119b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7" name="Google Shape;1037;g6c6532119b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Click</a:t>
            </a:r>
            <a:r>
              <a:rPr lang="en-US" baseline="0" smtClean="0"/>
              <a:t> vào số để đi đến câu hỏi</a:t>
            </a:r>
          </a:p>
          <a:p>
            <a:r>
              <a:rPr lang="en-US" baseline="0" smtClean="0"/>
              <a:t>Tại slide câu hỏi, click vào ngôi nhà để quay về lật mảnh ghép</a:t>
            </a:r>
          </a:p>
          <a:p>
            <a:r>
              <a:rPr lang="en-US" baseline="0" smtClean="0"/>
              <a:t>Khi lật hết mảnh ghép, enter để ra từ khoá, click vào ngôi nhà để đi đến bài học.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3296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smtClean="0"/>
              <a:t>GV nhớ</a:t>
            </a:r>
            <a:r>
              <a:rPr lang="en-US" baseline="0" smtClean="0"/>
              <a:t> hỏi HS tên các đồ vật trước rồi mới nêu câu hỏi sau</a:t>
            </a:r>
          </a:p>
          <a:p>
            <a:pPr marL="158750" indent="0">
              <a:buNone/>
            </a:pPr>
            <a:r>
              <a:rPr lang="en-US" baseline="0" smtClean="0"/>
              <a:t>Click vào đồ vật để ra đáp án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4907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smtClean="0"/>
              <a:t>Click vào đồ vật để ra đáp án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9993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Mảnh</a:t>
            </a:r>
            <a:r>
              <a:rPr lang="en-US" baseline="0" smtClean="0"/>
              <a:t> ghép may mắn, HS đc nhận quà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0006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smtClean="0"/>
              <a:t>Mảnh</a:t>
            </a:r>
            <a:r>
              <a:rPr lang="en-US" baseline="0" smtClean="0"/>
              <a:t> ghép may mắn, HS đc nhận quà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227981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1570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D44AB91-A8C2-45A2-A8DC-9C24C78B8DE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9620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D44AB91-A8C2-45A2-A8DC-9C24C78B8DE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76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-93236" y="761867"/>
            <a:ext cx="6447610" cy="4178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91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709414" y="5039184"/>
            <a:ext cx="3644960" cy="1056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3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3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3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3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3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3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3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3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8400351" y="-67"/>
            <a:ext cx="3761471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8923586" y="310100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1506031">
            <a:off x="6412153" y="459567"/>
            <a:ext cx="418635" cy="366556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7604208" y="4394200"/>
            <a:ext cx="418562" cy="172800"/>
          </a:xfrm>
          <a:custGeom>
            <a:avLst/>
            <a:gdLst/>
            <a:ahLst/>
            <a:cxnLst/>
            <a:rect l="l" t="t" r="r" b="b"/>
            <a:pathLst>
              <a:path w="12588" h="5184" fill="none" extrusionOk="0">
                <a:moveTo>
                  <a:pt x="12588" y="0"/>
                </a:moveTo>
                <a:lnTo>
                  <a:pt x="0" y="5183"/>
                </a:lnTo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 rot="7641468">
            <a:off x="9704053" y="679227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-291078" y="1006001"/>
            <a:ext cx="1203748" cy="13596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" name="Google Shape;17;p2"/>
          <p:cNvSpPr/>
          <p:nvPr/>
        </p:nvSpPr>
        <p:spPr>
          <a:xfrm>
            <a:off x="373640" y="761851"/>
            <a:ext cx="1203748" cy="13596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" name="Google Shape;18;p2"/>
          <p:cNvSpPr/>
          <p:nvPr/>
        </p:nvSpPr>
        <p:spPr>
          <a:xfrm>
            <a:off x="11390302" y="5399352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" name="Google Shape;19;p2"/>
          <p:cNvSpPr/>
          <p:nvPr/>
        </p:nvSpPr>
        <p:spPr>
          <a:xfrm>
            <a:off x="10839850" y="5766448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" name="Google Shape;20;p2"/>
          <p:cNvSpPr/>
          <p:nvPr/>
        </p:nvSpPr>
        <p:spPr>
          <a:xfrm>
            <a:off x="992988" y="5468033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7442476" y="6482851"/>
            <a:ext cx="1203748" cy="13596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" name="Google Shape;22;p2"/>
          <p:cNvSpPr/>
          <p:nvPr/>
        </p:nvSpPr>
        <p:spPr>
          <a:xfrm rot="-2700000">
            <a:off x="8764517" y="6102806"/>
            <a:ext cx="344950" cy="302037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 ">
  <p:cSld name="CUSTOM_18_1_2">
    <p:bg>
      <p:bgPr>
        <a:solidFill>
          <a:schemeClr val="accent2"/>
        </a:solidFill>
        <a:effectLst/>
      </p:bgPr>
    </p:bg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 ">
  <p:cSld name="CUSTOM_18_1_1_1">
    <p:bg>
      <p:bgPr>
        <a:solidFill>
          <a:schemeClr val="accent3"/>
        </a:solidFill>
        <a:effectLst/>
      </p:bgPr>
    </p:bg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"/>
          <p:cNvSpPr/>
          <p:nvPr/>
        </p:nvSpPr>
        <p:spPr>
          <a:xfrm>
            <a:off x="1780069" y="2192401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5" name="Google Shape;45;p4"/>
          <p:cNvSpPr/>
          <p:nvPr/>
        </p:nvSpPr>
        <p:spPr>
          <a:xfrm>
            <a:off x="1229617" y="2559498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6" name="Google Shape;46;p4"/>
          <p:cNvSpPr/>
          <p:nvPr/>
        </p:nvSpPr>
        <p:spPr>
          <a:xfrm>
            <a:off x="-357314" y="1703200"/>
            <a:ext cx="12876466" cy="12908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4"/>
          <p:cNvSpPr/>
          <p:nvPr/>
        </p:nvSpPr>
        <p:spPr>
          <a:xfrm rot="2700000">
            <a:off x="11039370" y="497547"/>
            <a:ext cx="419596" cy="172371"/>
          </a:xfrm>
          <a:custGeom>
            <a:avLst/>
            <a:gdLst/>
            <a:ahLst/>
            <a:cxnLst/>
            <a:rect l="l" t="t" r="r" b="b"/>
            <a:pathLst>
              <a:path w="12588" h="5184" fill="none" extrusionOk="0">
                <a:moveTo>
                  <a:pt x="12588" y="0"/>
                </a:moveTo>
                <a:lnTo>
                  <a:pt x="0" y="5183"/>
                </a:lnTo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4"/>
          <p:cNvSpPr/>
          <p:nvPr/>
        </p:nvSpPr>
        <p:spPr>
          <a:xfrm>
            <a:off x="359874" y="3056684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4"/>
          <p:cNvSpPr/>
          <p:nvPr/>
        </p:nvSpPr>
        <p:spPr>
          <a:xfrm>
            <a:off x="11511069" y="2546968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" name="Google Shape;50;p4"/>
          <p:cNvSpPr/>
          <p:nvPr/>
        </p:nvSpPr>
        <p:spPr>
          <a:xfrm>
            <a:off x="10960617" y="2914065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1" name="Google Shape;51;p4"/>
          <p:cNvSpPr/>
          <p:nvPr/>
        </p:nvSpPr>
        <p:spPr>
          <a:xfrm rot="7641468">
            <a:off x="964162" y="1937993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9552792" y="-125333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3" name="Google Shape;53;p4"/>
          <p:cNvSpPr/>
          <p:nvPr/>
        </p:nvSpPr>
        <p:spPr>
          <a:xfrm>
            <a:off x="9002340" y="241765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4" name="Google Shape;54;p4"/>
          <p:cNvSpPr/>
          <p:nvPr/>
        </p:nvSpPr>
        <p:spPr>
          <a:xfrm>
            <a:off x="10775144" y="2192384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4"/>
          <p:cNvSpPr/>
          <p:nvPr/>
        </p:nvSpPr>
        <p:spPr>
          <a:xfrm>
            <a:off x="-357330" y="793168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6" name="Google Shape;56;p4"/>
          <p:cNvSpPr/>
          <p:nvPr/>
        </p:nvSpPr>
        <p:spPr>
          <a:xfrm rot="5400000">
            <a:off x="662201" y="-103070"/>
            <a:ext cx="345821" cy="301303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4"/>
          <p:cNvSpPr/>
          <p:nvPr/>
        </p:nvSpPr>
        <p:spPr>
          <a:xfrm rot="2700000">
            <a:off x="-179772" y="245664"/>
            <a:ext cx="419596" cy="172371"/>
          </a:xfrm>
          <a:custGeom>
            <a:avLst/>
            <a:gdLst/>
            <a:ahLst/>
            <a:cxnLst/>
            <a:rect l="l" t="t" r="r" b="b"/>
            <a:pathLst>
              <a:path w="12588" h="5184" fill="none" extrusionOk="0">
                <a:moveTo>
                  <a:pt x="12588" y="0"/>
                </a:moveTo>
                <a:lnTo>
                  <a:pt x="0" y="5183"/>
                </a:lnTo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4"/>
          <p:cNvSpPr txBox="1">
            <a:spLocks noGrp="1"/>
          </p:cNvSpPr>
          <p:nvPr>
            <p:ph type="body" idx="1"/>
          </p:nvPr>
        </p:nvSpPr>
        <p:spPr>
          <a:xfrm>
            <a:off x="2444139" y="2950067"/>
            <a:ext cx="7273561" cy="1484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marL="608625" lvl="0" indent="-45646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2700">
                <a:solidFill>
                  <a:schemeClr val="dk1"/>
                </a:solidFill>
              </a:defRPr>
            </a:lvl1pPr>
            <a:lvl2pPr marL="1217249" lvl="1" indent="-42265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825874" lvl="2" indent="-422656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2434499" lvl="3" indent="-422656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3043123" lvl="4" indent="-422656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3651748" lvl="5" indent="-422656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4260372" lvl="6" indent="-422656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4868997" lvl="7" indent="-422656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5477622" lvl="8" indent="-422656" rtl="0">
              <a:spcBef>
                <a:spcPts val="2130"/>
              </a:spcBef>
              <a:spcAft>
                <a:spcPts val="213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4"/>
          <p:cNvSpPr txBox="1">
            <a:spLocks noGrp="1"/>
          </p:cNvSpPr>
          <p:nvPr>
            <p:ph type="ctrTitle"/>
          </p:nvPr>
        </p:nvSpPr>
        <p:spPr>
          <a:xfrm>
            <a:off x="1579483" y="374285"/>
            <a:ext cx="9002872" cy="126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4800" b="1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9"/>
          <p:cNvSpPr txBox="1">
            <a:spLocks noGrp="1"/>
          </p:cNvSpPr>
          <p:nvPr>
            <p:ph type="title"/>
          </p:nvPr>
        </p:nvSpPr>
        <p:spPr>
          <a:xfrm>
            <a:off x="353124" y="1644233"/>
            <a:ext cx="5380257" cy="1976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115" name="Google Shape;115;p9"/>
          <p:cNvSpPr txBox="1">
            <a:spLocks noGrp="1"/>
          </p:cNvSpPr>
          <p:nvPr>
            <p:ph type="subTitle" idx="1"/>
          </p:nvPr>
        </p:nvSpPr>
        <p:spPr>
          <a:xfrm>
            <a:off x="353124" y="3737433"/>
            <a:ext cx="5380257" cy="1646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16" name="Google Shape;116;p9"/>
          <p:cNvSpPr txBox="1">
            <a:spLocks noGrp="1"/>
          </p:cNvSpPr>
          <p:nvPr>
            <p:ph type="body" idx="2"/>
          </p:nvPr>
        </p:nvSpPr>
        <p:spPr>
          <a:xfrm>
            <a:off x="6569707" y="965433"/>
            <a:ext cx="5103343" cy="49268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marL="608625" lvl="0" indent="-456468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7249" lvl="1" indent="-422656">
              <a:spcBef>
                <a:spcPts val="2130"/>
              </a:spcBef>
              <a:spcAft>
                <a:spcPts val="0"/>
              </a:spcAft>
              <a:buSzPts val="1400"/>
              <a:buChar char="○"/>
              <a:defRPr/>
            </a:lvl2pPr>
            <a:lvl3pPr marL="1825874" lvl="2" indent="-422656">
              <a:spcBef>
                <a:spcPts val="2130"/>
              </a:spcBef>
              <a:spcAft>
                <a:spcPts val="0"/>
              </a:spcAft>
              <a:buSzPts val="1400"/>
              <a:buChar char="■"/>
              <a:defRPr/>
            </a:lvl3pPr>
            <a:lvl4pPr marL="2434499" lvl="3" indent="-422656">
              <a:spcBef>
                <a:spcPts val="2130"/>
              </a:spcBef>
              <a:spcAft>
                <a:spcPts val="0"/>
              </a:spcAft>
              <a:buSzPts val="1400"/>
              <a:buChar char="●"/>
              <a:defRPr/>
            </a:lvl4pPr>
            <a:lvl5pPr marL="3043123" lvl="4" indent="-422656">
              <a:spcBef>
                <a:spcPts val="2130"/>
              </a:spcBef>
              <a:spcAft>
                <a:spcPts val="0"/>
              </a:spcAft>
              <a:buSzPts val="1400"/>
              <a:buChar char="○"/>
              <a:defRPr/>
            </a:lvl5pPr>
            <a:lvl6pPr marL="3651748" lvl="5" indent="-422656">
              <a:spcBef>
                <a:spcPts val="2130"/>
              </a:spcBef>
              <a:spcAft>
                <a:spcPts val="0"/>
              </a:spcAft>
              <a:buSzPts val="1400"/>
              <a:buChar char="■"/>
              <a:defRPr/>
            </a:lvl6pPr>
            <a:lvl7pPr marL="4260372" lvl="6" indent="-422656">
              <a:spcBef>
                <a:spcPts val="2130"/>
              </a:spcBef>
              <a:spcAft>
                <a:spcPts val="0"/>
              </a:spcAft>
              <a:buSzPts val="1400"/>
              <a:buChar char="●"/>
              <a:defRPr/>
            </a:lvl7pPr>
            <a:lvl8pPr marL="4868997" lvl="7" indent="-422656">
              <a:spcBef>
                <a:spcPts val="2130"/>
              </a:spcBef>
              <a:spcAft>
                <a:spcPts val="0"/>
              </a:spcAft>
              <a:buSzPts val="1400"/>
              <a:buChar char="○"/>
              <a:defRPr/>
            </a:lvl8pPr>
            <a:lvl9pPr marL="5477622" lvl="8" indent="-422656">
              <a:spcBef>
                <a:spcPts val="2130"/>
              </a:spcBef>
              <a:spcAft>
                <a:spcPts val="213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0"/>
          <p:cNvSpPr txBox="1">
            <a:spLocks noGrp="1"/>
          </p:cNvSpPr>
          <p:nvPr>
            <p:ph type="title"/>
          </p:nvPr>
        </p:nvSpPr>
        <p:spPr>
          <a:xfrm>
            <a:off x="3910901" y="2048167"/>
            <a:ext cx="4340036" cy="2959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Quicksand"/>
              <a:buNone/>
              <a:defRPr sz="44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  <p:sp>
        <p:nvSpPr>
          <p:cNvPr id="119" name="Google Shape;119;p10"/>
          <p:cNvSpPr/>
          <p:nvPr/>
        </p:nvSpPr>
        <p:spPr>
          <a:xfrm>
            <a:off x="2571573" y="5940298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0" name="Google Shape;120;p10"/>
          <p:cNvSpPr/>
          <p:nvPr/>
        </p:nvSpPr>
        <p:spPr>
          <a:xfrm rot="7641468">
            <a:off x="3196226" y="4640977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0"/>
          <p:cNvSpPr/>
          <p:nvPr/>
        </p:nvSpPr>
        <p:spPr>
          <a:xfrm>
            <a:off x="6739303" y="6179851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10"/>
          <p:cNvSpPr/>
          <p:nvPr/>
        </p:nvSpPr>
        <p:spPr>
          <a:xfrm flipH="1">
            <a:off x="7995171" y="268265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3" name="Google Shape;123;p10"/>
          <p:cNvSpPr/>
          <p:nvPr/>
        </p:nvSpPr>
        <p:spPr>
          <a:xfrm rot="-7641468" flipH="1">
            <a:off x="6474668" y="577577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10"/>
          <p:cNvSpPr/>
          <p:nvPr/>
        </p:nvSpPr>
        <p:spPr>
          <a:xfrm flipH="1">
            <a:off x="9004297" y="1283784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1"/>
          <p:cNvSpPr txBox="1">
            <a:spLocks noGrp="1"/>
          </p:cNvSpPr>
          <p:nvPr>
            <p:ph type="title" hasCustomPrompt="1"/>
          </p:nvPr>
        </p:nvSpPr>
        <p:spPr>
          <a:xfrm>
            <a:off x="955431" y="2179400"/>
            <a:ext cx="10250977" cy="1874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0"/>
              <a:buNone/>
              <a:defRPr sz="128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27" name="Google Shape;127;p11"/>
          <p:cNvSpPr txBox="1">
            <a:spLocks noGrp="1"/>
          </p:cNvSpPr>
          <p:nvPr>
            <p:ph type="subTitle" idx="1"/>
          </p:nvPr>
        </p:nvSpPr>
        <p:spPr>
          <a:xfrm>
            <a:off x="2178987" y="4053800"/>
            <a:ext cx="7803846" cy="624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11"/>
          <p:cNvSpPr/>
          <p:nvPr/>
        </p:nvSpPr>
        <p:spPr>
          <a:xfrm>
            <a:off x="10234369" y="845252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9" name="Google Shape;129;p11"/>
          <p:cNvSpPr/>
          <p:nvPr/>
        </p:nvSpPr>
        <p:spPr>
          <a:xfrm>
            <a:off x="9683917" y="1212348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0" name="Google Shape;130;p11"/>
          <p:cNvSpPr/>
          <p:nvPr/>
        </p:nvSpPr>
        <p:spPr>
          <a:xfrm>
            <a:off x="8145416" y="339500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1"/>
          <p:cNvSpPr/>
          <p:nvPr/>
        </p:nvSpPr>
        <p:spPr>
          <a:xfrm rot="-746471">
            <a:off x="1945297" y="5797988"/>
            <a:ext cx="344894" cy="301989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1"/>
          <p:cNvSpPr/>
          <p:nvPr/>
        </p:nvSpPr>
        <p:spPr>
          <a:xfrm>
            <a:off x="208400" y="5060452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3" name="Google Shape;133;p11"/>
          <p:cNvSpPr/>
          <p:nvPr/>
        </p:nvSpPr>
        <p:spPr>
          <a:xfrm>
            <a:off x="-342052" y="5427548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4" name="Google Shape;134;p11"/>
          <p:cNvSpPr/>
          <p:nvPr/>
        </p:nvSpPr>
        <p:spPr>
          <a:xfrm rot="7641468">
            <a:off x="11151497" y="2422027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11"/>
          <p:cNvSpPr/>
          <p:nvPr/>
        </p:nvSpPr>
        <p:spPr>
          <a:xfrm>
            <a:off x="9789339" y="6133652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6" name="Google Shape;136;p11"/>
          <p:cNvSpPr/>
          <p:nvPr/>
        </p:nvSpPr>
        <p:spPr>
          <a:xfrm>
            <a:off x="1208636" y="1308014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7" name="Google Shape;137;p11"/>
          <p:cNvSpPr/>
          <p:nvPr/>
        </p:nvSpPr>
        <p:spPr>
          <a:xfrm>
            <a:off x="2226728" y="625800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11"/>
          <p:cNvSpPr/>
          <p:nvPr/>
        </p:nvSpPr>
        <p:spPr>
          <a:xfrm>
            <a:off x="10382451" y="5197800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1"/>
          <p:cNvSpPr/>
          <p:nvPr/>
        </p:nvSpPr>
        <p:spPr>
          <a:xfrm rot="7641468">
            <a:off x="811374" y="2650627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CUSTOM_17_1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3"/>
          <p:cNvSpPr txBox="1">
            <a:spLocks noGrp="1"/>
          </p:cNvSpPr>
          <p:nvPr>
            <p:ph type="ctrTitle"/>
          </p:nvPr>
        </p:nvSpPr>
        <p:spPr>
          <a:xfrm>
            <a:off x="-96428" y="4948644"/>
            <a:ext cx="3780225" cy="77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2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3" name="Google Shape;143;p13"/>
          <p:cNvSpPr txBox="1">
            <a:spLocks noGrp="1"/>
          </p:cNvSpPr>
          <p:nvPr>
            <p:ph type="subTitle" idx="1"/>
          </p:nvPr>
        </p:nvSpPr>
        <p:spPr>
          <a:xfrm>
            <a:off x="559281" y="5473167"/>
            <a:ext cx="3124651" cy="76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4" name="Google Shape;144;p13"/>
          <p:cNvSpPr txBox="1">
            <a:spLocks noGrp="1"/>
          </p:cNvSpPr>
          <p:nvPr>
            <p:ph type="title" idx="2" hasCustomPrompt="1"/>
          </p:nvPr>
        </p:nvSpPr>
        <p:spPr>
          <a:xfrm>
            <a:off x="2757803" y="2583513"/>
            <a:ext cx="2332615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5" name="Google Shape;145;p13"/>
          <p:cNvSpPr txBox="1">
            <a:spLocks noGrp="1"/>
          </p:cNvSpPr>
          <p:nvPr>
            <p:ph type="subTitle" idx="3"/>
          </p:nvPr>
        </p:nvSpPr>
        <p:spPr>
          <a:xfrm>
            <a:off x="8467964" y="5473167"/>
            <a:ext cx="3243157" cy="76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6" name="Google Shape;146;p13"/>
          <p:cNvSpPr txBox="1">
            <a:spLocks noGrp="1"/>
          </p:cNvSpPr>
          <p:nvPr>
            <p:ph type="title" idx="4" hasCustomPrompt="1"/>
          </p:nvPr>
        </p:nvSpPr>
        <p:spPr>
          <a:xfrm>
            <a:off x="7140645" y="2583491"/>
            <a:ext cx="2332615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7" name="Google Shape;147;p13"/>
          <p:cNvSpPr txBox="1">
            <a:spLocks noGrp="1"/>
          </p:cNvSpPr>
          <p:nvPr>
            <p:ph type="subTitle" idx="5"/>
          </p:nvPr>
        </p:nvSpPr>
        <p:spPr>
          <a:xfrm>
            <a:off x="4497446" y="5473167"/>
            <a:ext cx="3166946" cy="76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8" name="Google Shape;148;p13"/>
          <p:cNvSpPr txBox="1">
            <a:spLocks noGrp="1"/>
          </p:cNvSpPr>
          <p:nvPr>
            <p:ph type="title" idx="6" hasCustomPrompt="1"/>
          </p:nvPr>
        </p:nvSpPr>
        <p:spPr>
          <a:xfrm>
            <a:off x="4914612" y="2229297"/>
            <a:ext cx="2332615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9" name="Google Shape;149;p13"/>
          <p:cNvSpPr txBox="1">
            <a:spLocks noGrp="1"/>
          </p:cNvSpPr>
          <p:nvPr>
            <p:ph type="ctrTitle" idx="7"/>
          </p:nvPr>
        </p:nvSpPr>
        <p:spPr>
          <a:xfrm>
            <a:off x="4044570" y="4948644"/>
            <a:ext cx="4072699" cy="77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200"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0" name="Google Shape;150;p13"/>
          <p:cNvSpPr txBox="1">
            <a:spLocks noGrp="1"/>
          </p:cNvSpPr>
          <p:nvPr>
            <p:ph type="ctrTitle" idx="8"/>
          </p:nvPr>
        </p:nvSpPr>
        <p:spPr>
          <a:xfrm>
            <a:off x="8467966" y="4948644"/>
            <a:ext cx="2272364" cy="77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200"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1" name="Google Shape;151;p13"/>
          <p:cNvSpPr txBox="1">
            <a:spLocks noGrp="1"/>
          </p:cNvSpPr>
          <p:nvPr>
            <p:ph type="ctrTitle" idx="9"/>
          </p:nvPr>
        </p:nvSpPr>
        <p:spPr>
          <a:xfrm>
            <a:off x="1579483" y="374285"/>
            <a:ext cx="9002872" cy="126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4800" b="1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2" name="Google Shape;152;p13"/>
          <p:cNvSpPr/>
          <p:nvPr/>
        </p:nvSpPr>
        <p:spPr>
          <a:xfrm>
            <a:off x="308136" y="2615651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3"/>
          <p:cNvSpPr/>
          <p:nvPr/>
        </p:nvSpPr>
        <p:spPr>
          <a:xfrm rot="7641468">
            <a:off x="10691837" y="1595027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3"/>
          <p:cNvSpPr/>
          <p:nvPr/>
        </p:nvSpPr>
        <p:spPr>
          <a:xfrm>
            <a:off x="11252278" y="1974685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5" name="Google Shape;155;p13"/>
          <p:cNvSpPr/>
          <p:nvPr/>
        </p:nvSpPr>
        <p:spPr>
          <a:xfrm>
            <a:off x="10701825" y="2341781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6" name="Google Shape;156;p13"/>
          <p:cNvSpPr/>
          <p:nvPr/>
        </p:nvSpPr>
        <p:spPr>
          <a:xfrm>
            <a:off x="37458" y="3122685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7" name="Google Shape;157;p13"/>
          <p:cNvSpPr/>
          <p:nvPr/>
        </p:nvSpPr>
        <p:spPr>
          <a:xfrm>
            <a:off x="-512995" y="3489781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8" name="Google Shape;158;p13"/>
          <p:cNvSpPr/>
          <p:nvPr/>
        </p:nvSpPr>
        <p:spPr>
          <a:xfrm>
            <a:off x="451531" y="600785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Google Shape;159;p13"/>
          <p:cNvSpPr/>
          <p:nvPr/>
        </p:nvSpPr>
        <p:spPr>
          <a:xfrm rot="7641468">
            <a:off x="1182221" y="1012660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CUSTOM_28"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1"/>
          <p:cNvSpPr txBox="1">
            <a:spLocks noGrp="1"/>
          </p:cNvSpPr>
          <p:nvPr>
            <p:ph type="subTitle" idx="1"/>
          </p:nvPr>
        </p:nvSpPr>
        <p:spPr>
          <a:xfrm>
            <a:off x="1588381" y="3655333"/>
            <a:ext cx="2418003" cy="148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0" name="Google Shape;260;p21"/>
          <p:cNvSpPr txBox="1">
            <a:spLocks noGrp="1"/>
          </p:cNvSpPr>
          <p:nvPr>
            <p:ph type="subTitle" idx="2"/>
          </p:nvPr>
        </p:nvSpPr>
        <p:spPr>
          <a:xfrm>
            <a:off x="4996144" y="2408971"/>
            <a:ext cx="2319049" cy="14832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1" name="Google Shape;261;p21"/>
          <p:cNvSpPr txBox="1">
            <a:spLocks noGrp="1"/>
          </p:cNvSpPr>
          <p:nvPr>
            <p:ph type="ctrTitle"/>
          </p:nvPr>
        </p:nvSpPr>
        <p:spPr>
          <a:xfrm>
            <a:off x="1064704" y="3334295"/>
            <a:ext cx="3483760" cy="513200"/>
          </a:xfrm>
          <a:prstGeom prst="rect">
            <a:avLst/>
          </a:prstGeom>
          <a:ln>
            <a:noFill/>
          </a:ln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262" name="Google Shape;262;p21"/>
          <p:cNvSpPr txBox="1">
            <a:spLocks noGrp="1"/>
          </p:cNvSpPr>
          <p:nvPr>
            <p:ph type="ctrTitle" idx="3"/>
          </p:nvPr>
        </p:nvSpPr>
        <p:spPr>
          <a:xfrm>
            <a:off x="4423069" y="3687515"/>
            <a:ext cx="3483760" cy="513200"/>
          </a:xfrm>
          <a:prstGeom prst="rect">
            <a:avLst/>
          </a:prstGeom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263" name="Google Shape;263;p21"/>
          <p:cNvSpPr txBox="1">
            <a:spLocks noGrp="1"/>
          </p:cNvSpPr>
          <p:nvPr>
            <p:ph type="subTitle" idx="4"/>
          </p:nvPr>
        </p:nvSpPr>
        <p:spPr>
          <a:xfrm>
            <a:off x="8313569" y="3655333"/>
            <a:ext cx="2418003" cy="148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4" name="Google Shape;264;p21"/>
          <p:cNvSpPr txBox="1">
            <a:spLocks noGrp="1"/>
          </p:cNvSpPr>
          <p:nvPr>
            <p:ph type="ctrTitle" idx="5"/>
          </p:nvPr>
        </p:nvSpPr>
        <p:spPr>
          <a:xfrm>
            <a:off x="7789825" y="3334295"/>
            <a:ext cx="3483760" cy="513200"/>
          </a:xfrm>
          <a:prstGeom prst="rect">
            <a:avLst/>
          </a:prstGeom>
          <a:ln>
            <a:noFill/>
          </a:ln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265" name="Google Shape;265;p21"/>
          <p:cNvSpPr txBox="1">
            <a:spLocks noGrp="1"/>
          </p:cNvSpPr>
          <p:nvPr>
            <p:ph type="ctrTitle" idx="6"/>
          </p:nvPr>
        </p:nvSpPr>
        <p:spPr>
          <a:xfrm>
            <a:off x="1579483" y="374285"/>
            <a:ext cx="9002872" cy="126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48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66" name="Google Shape;266;p21"/>
          <p:cNvSpPr/>
          <p:nvPr/>
        </p:nvSpPr>
        <p:spPr>
          <a:xfrm>
            <a:off x="11614612" y="1011001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7" name="Google Shape;267;p21"/>
          <p:cNvSpPr/>
          <p:nvPr/>
        </p:nvSpPr>
        <p:spPr>
          <a:xfrm>
            <a:off x="11064160" y="1378098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8" name="Google Shape;268;p21"/>
          <p:cNvSpPr/>
          <p:nvPr/>
        </p:nvSpPr>
        <p:spPr>
          <a:xfrm rot="7641468">
            <a:off x="10925608" y="666693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21"/>
          <p:cNvSpPr/>
          <p:nvPr/>
        </p:nvSpPr>
        <p:spPr>
          <a:xfrm rot="2700000">
            <a:off x="702872" y="6261264"/>
            <a:ext cx="419596" cy="172371"/>
          </a:xfrm>
          <a:custGeom>
            <a:avLst/>
            <a:gdLst/>
            <a:ahLst/>
            <a:cxnLst/>
            <a:rect l="l" t="t" r="r" b="b"/>
            <a:pathLst>
              <a:path w="12588" h="5184" fill="none" extrusionOk="0">
                <a:moveTo>
                  <a:pt x="12588" y="0"/>
                </a:moveTo>
                <a:lnTo>
                  <a:pt x="0" y="5183"/>
                </a:lnTo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21"/>
          <p:cNvSpPr/>
          <p:nvPr/>
        </p:nvSpPr>
        <p:spPr>
          <a:xfrm>
            <a:off x="-178890" y="5720465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1" name="Google Shape;271;p21"/>
          <p:cNvSpPr/>
          <p:nvPr/>
        </p:nvSpPr>
        <p:spPr>
          <a:xfrm rot="7641468">
            <a:off x="202535" y="5198327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21"/>
          <p:cNvSpPr/>
          <p:nvPr/>
        </p:nvSpPr>
        <p:spPr>
          <a:xfrm>
            <a:off x="10956793" y="6137998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3" name="Google Shape;273;p21"/>
          <p:cNvSpPr/>
          <p:nvPr/>
        </p:nvSpPr>
        <p:spPr>
          <a:xfrm rot="7641468">
            <a:off x="445748" y="1317560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21"/>
          <p:cNvSpPr/>
          <p:nvPr/>
        </p:nvSpPr>
        <p:spPr>
          <a:xfrm rot="2700000">
            <a:off x="-179772" y="918913"/>
            <a:ext cx="419596" cy="172371"/>
          </a:xfrm>
          <a:custGeom>
            <a:avLst/>
            <a:gdLst/>
            <a:ahLst/>
            <a:cxnLst/>
            <a:rect l="l" t="t" r="r" b="b"/>
            <a:pathLst>
              <a:path w="12588" h="5184" fill="none" extrusionOk="0">
                <a:moveTo>
                  <a:pt x="12588" y="0"/>
                </a:moveTo>
                <a:lnTo>
                  <a:pt x="0" y="5183"/>
                </a:lnTo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21"/>
          <p:cNvSpPr/>
          <p:nvPr/>
        </p:nvSpPr>
        <p:spPr>
          <a:xfrm>
            <a:off x="10465263" y="5720467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8_2">
    <p:bg>
      <p:bgPr>
        <a:solidFill>
          <a:schemeClr val="accent1"/>
        </a:solidFill>
        <a:effectLst/>
      </p:bgPr>
    </p:bg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4572" y="593367"/>
            <a:ext cx="11332694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4572" y="1536633"/>
            <a:ext cx="11332694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unito Sans"/>
              <a:buChar char="●"/>
              <a:defRPr sz="1800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○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■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●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○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■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●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○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Nunito Sans"/>
              <a:buChar char="■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7" r:id="rId8"/>
    <p:sldLayoutId id="2147483675" r:id="rId9"/>
    <p:sldLayoutId id="2147483676" r:id="rId10"/>
    <p:sldLayoutId id="2147483677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slide" Target="slide6.xml"/><Relationship Id="rId18" Type="http://schemas.openxmlformats.org/officeDocument/2006/relationships/image" Target="../media/image10.png"/><Relationship Id="rId3" Type="http://schemas.openxmlformats.org/officeDocument/2006/relationships/image" Target="../media/image2.jpg"/><Relationship Id="rId7" Type="http://schemas.openxmlformats.org/officeDocument/2006/relationships/slide" Target="slide3.xml"/><Relationship Id="rId12" Type="http://schemas.openxmlformats.org/officeDocument/2006/relationships/image" Target="../media/image7.png"/><Relationship Id="rId17" Type="http://schemas.openxmlformats.org/officeDocument/2006/relationships/slide" Target="slide8.xml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11" Type="http://schemas.openxmlformats.org/officeDocument/2006/relationships/slide" Target="slide5.xml"/><Relationship Id="rId5" Type="http://schemas.openxmlformats.org/officeDocument/2006/relationships/slide" Target="slide9.xml"/><Relationship Id="rId15" Type="http://schemas.openxmlformats.org/officeDocument/2006/relationships/slide" Target="slide7.xml"/><Relationship Id="rId10" Type="http://schemas.openxmlformats.org/officeDocument/2006/relationships/image" Target="../media/image6.png"/><Relationship Id="rId4" Type="http://schemas.openxmlformats.org/officeDocument/2006/relationships/image" Target="../media/image3.jpg"/><Relationship Id="rId9" Type="http://schemas.openxmlformats.org/officeDocument/2006/relationships/slide" Target="slide4.xml"/><Relationship Id="rId1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1.wav"/><Relationship Id="rId7" Type="http://schemas.openxmlformats.org/officeDocument/2006/relationships/image" Target="../media/image11.png"/><Relationship Id="rId12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11" Type="http://schemas.openxmlformats.org/officeDocument/2006/relationships/image" Target="../media/image13.png"/><Relationship Id="rId5" Type="http://schemas.openxmlformats.org/officeDocument/2006/relationships/slide" Target="slide2.xml"/><Relationship Id="rId10" Type="http://schemas.microsoft.com/office/2007/relationships/hdphoto" Target="../media/hdphoto2.wdp"/><Relationship Id="rId4" Type="http://schemas.openxmlformats.org/officeDocument/2006/relationships/audio" Target="../media/audio2.wav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13" Type="http://schemas.microsoft.com/office/2007/relationships/hdphoto" Target="../media/hdphoto2.wdp"/><Relationship Id="rId3" Type="http://schemas.openxmlformats.org/officeDocument/2006/relationships/audio" Target="../media/audio2.wav"/><Relationship Id="rId7" Type="http://schemas.openxmlformats.org/officeDocument/2006/relationships/image" Target="../media/image15.jp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11" Type="http://schemas.microsoft.com/office/2007/relationships/hdphoto" Target="../media/hdphoto1.wdp"/><Relationship Id="rId5" Type="http://schemas.openxmlformats.org/officeDocument/2006/relationships/slide" Target="slide2.xml"/><Relationship Id="rId10" Type="http://schemas.openxmlformats.org/officeDocument/2006/relationships/image" Target="../media/image11.png"/><Relationship Id="rId4" Type="http://schemas.openxmlformats.org/officeDocument/2006/relationships/audio" Target="../media/audio1.wav"/><Relationship Id="rId9" Type="http://schemas.openxmlformats.org/officeDocument/2006/relationships/image" Target="../media/image1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gif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gif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304046" y="219365"/>
            <a:ext cx="12567233" cy="3487337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en-US" sz="2700"/>
          </a:p>
        </p:txBody>
      </p:sp>
      <p:sp>
        <p:nvSpPr>
          <p:cNvPr id="7" name="Rectangle 6"/>
          <p:cNvSpPr/>
          <p:nvPr/>
        </p:nvSpPr>
        <p:spPr>
          <a:xfrm>
            <a:off x="-304046" y="0"/>
            <a:ext cx="12567233" cy="3397995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r>
              <a:rPr lang="en-US" sz="153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 1</a:t>
            </a:r>
            <a:endParaRPr lang="en-US" sz="270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717" y="4147090"/>
            <a:ext cx="7051802" cy="2482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368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37914" y="180110"/>
            <a:ext cx="11305605" cy="954107"/>
            <a:chOff x="559883" y="260775"/>
            <a:chExt cx="11305605" cy="954107"/>
          </a:xfrm>
        </p:grpSpPr>
        <p:sp>
          <p:nvSpPr>
            <p:cNvPr id="2" name="Oval 1"/>
            <p:cNvSpPr/>
            <p:nvPr/>
          </p:nvSpPr>
          <p:spPr>
            <a:xfrm>
              <a:off x="559883" y="346364"/>
              <a:ext cx="640080" cy="64008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  <a:endParaRPr lang="en-US" sz="44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352363" y="260775"/>
              <a:ext cx="1051312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Liên hệ xung quanh mình và quanh lớp học, bạn Việt đã nêu được tên một số đồ vật có dạng các hình đã học như sau:</a:t>
              </a:r>
              <a:endParaRPr lang="en-US" sz="28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919" y="1239119"/>
            <a:ext cx="7376160" cy="551070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48018" y="3429000"/>
            <a:ext cx="2984565" cy="9541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Mỗi đồ vật trên có dạng hình gì?</a:t>
            </a:r>
            <a:endParaRPr lang="en-US" sz="2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543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284" b="66672"/>
          <a:stretch/>
        </p:blipFill>
        <p:spPr>
          <a:xfrm>
            <a:off x="670714" y="2895600"/>
            <a:ext cx="10545257" cy="27432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 rot="5400000">
            <a:off x="1594156" y="2322567"/>
            <a:ext cx="762001" cy="384066"/>
            <a:chOff x="1025023" y="1615381"/>
            <a:chExt cx="2023040" cy="1102597"/>
          </a:xfrm>
        </p:grpSpPr>
        <p:sp>
          <p:nvSpPr>
            <p:cNvPr id="4" name="Down Arrow 3"/>
            <p:cNvSpPr/>
            <p:nvPr/>
          </p:nvSpPr>
          <p:spPr>
            <a:xfrm rot="5400000">
              <a:off x="1485244" y="1155160"/>
              <a:ext cx="1102597" cy="2023040"/>
            </a:xfrm>
            <a:prstGeom prst="downArrow">
              <a:avLst>
                <a:gd name="adj1" fmla="val 50000"/>
                <a:gd name="adj2" fmla="val 35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Down Arrow 4"/>
            <p:cNvSpPr/>
            <p:nvPr/>
          </p:nvSpPr>
          <p:spPr>
            <a:xfrm rot="5400000">
              <a:off x="1857370" y="1251637"/>
              <a:ext cx="551299" cy="18300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200" kern="120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243636" y="522963"/>
            <a:ext cx="1463040" cy="1384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280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Hình </a:t>
            </a:r>
          </a:p>
          <a:p>
            <a:pPr algn="ctr"/>
            <a:r>
              <a:rPr lang="en-US" sz="2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vuông</a:t>
            </a:r>
            <a:endParaRPr lang="en-US" sz="2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 rot="5400000">
            <a:off x="5610742" y="2435260"/>
            <a:ext cx="762001" cy="384066"/>
            <a:chOff x="1025023" y="1615381"/>
            <a:chExt cx="2023040" cy="1102597"/>
          </a:xfrm>
        </p:grpSpPr>
        <p:sp>
          <p:nvSpPr>
            <p:cNvPr id="8" name="Down Arrow 7"/>
            <p:cNvSpPr/>
            <p:nvPr/>
          </p:nvSpPr>
          <p:spPr>
            <a:xfrm rot="5400000">
              <a:off x="1485244" y="1155160"/>
              <a:ext cx="1102597" cy="2023040"/>
            </a:xfrm>
            <a:prstGeom prst="downArrow">
              <a:avLst>
                <a:gd name="adj1" fmla="val 50000"/>
                <a:gd name="adj2" fmla="val 35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Down Arrow 4"/>
            <p:cNvSpPr/>
            <p:nvPr/>
          </p:nvSpPr>
          <p:spPr>
            <a:xfrm rot="5400000">
              <a:off x="1857370" y="1251637"/>
              <a:ext cx="551299" cy="18300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200" kern="120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313950" y="277090"/>
            <a:ext cx="3355583" cy="1695059"/>
            <a:chOff x="4563340" y="277090"/>
            <a:chExt cx="3355583" cy="1695059"/>
          </a:xfrm>
        </p:grpSpPr>
        <p:sp>
          <p:nvSpPr>
            <p:cNvPr id="11" name="Isosceles Triangle 10"/>
            <p:cNvSpPr/>
            <p:nvPr/>
          </p:nvSpPr>
          <p:spPr>
            <a:xfrm>
              <a:off x="5095178" y="622663"/>
              <a:ext cx="2291908" cy="1349486"/>
            </a:xfrm>
            <a:prstGeom prst="triangl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Isosceles Triangle 11"/>
            <p:cNvSpPr/>
            <p:nvPr/>
          </p:nvSpPr>
          <p:spPr>
            <a:xfrm>
              <a:off x="4563340" y="277090"/>
              <a:ext cx="3355583" cy="1632878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Hình </a:t>
              </a:r>
            </a:p>
            <a:p>
              <a:pPr algn="ctr"/>
              <a:r>
                <a:rPr lang="en-US" sz="28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tam giác</a:t>
              </a:r>
              <a:endParaRPr lang="en-US" sz="28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rot="5400000">
            <a:off x="10006747" y="2435260"/>
            <a:ext cx="762001" cy="384066"/>
            <a:chOff x="1025023" y="1615381"/>
            <a:chExt cx="2023040" cy="1102597"/>
          </a:xfrm>
        </p:grpSpPr>
        <p:sp>
          <p:nvSpPr>
            <p:cNvPr id="15" name="Down Arrow 14"/>
            <p:cNvSpPr/>
            <p:nvPr/>
          </p:nvSpPr>
          <p:spPr>
            <a:xfrm rot="5400000">
              <a:off x="1485244" y="1155160"/>
              <a:ext cx="1102597" cy="2023040"/>
            </a:xfrm>
            <a:prstGeom prst="downArrow">
              <a:avLst>
                <a:gd name="adj1" fmla="val 50000"/>
                <a:gd name="adj2" fmla="val 35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Down Arrow 4"/>
            <p:cNvSpPr/>
            <p:nvPr/>
          </p:nvSpPr>
          <p:spPr>
            <a:xfrm rot="5400000">
              <a:off x="1857370" y="1251637"/>
              <a:ext cx="551299" cy="18300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200" kern="1200"/>
            </a:p>
          </p:txBody>
        </p:sp>
      </p:grpSp>
      <p:sp>
        <p:nvSpPr>
          <p:cNvPr id="17" name="Oval 16"/>
          <p:cNvSpPr/>
          <p:nvPr/>
        </p:nvSpPr>
        <p:spPr>
          <a:xfrm>
            <a:off x="9627291" y="509108"/>
            <a:ext cx="1463040" cy="146304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Hình </a:t>
            </a:r>
          </a:p>
          <a:p>
            <a:pPr algn="ctr"/>
            <a:r>
              <a:rPr lang="en-US" sz="2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tròn</a:t>
            </a:r>
            <a:endParaRPr lang="en-US" sz="2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462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42" t="33336" r="2142" b="33336"/>
          <a:stretch/>
        </p:blipFill>
        <p:spPr>
          <a:xfrm>
            <a:off x="892394" y="2895600"/>
            <a:ext cx="10545257" cy="27432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 rot="5400000">
            <a:off x="1592932" y="2322567"/>
            <a:ext cx="762001" cy="384066"/>
            <a:chOff x="1025023" y="1615381"/>
            <a:chExt cx="2023040" cy="1102597"/>
          </a:xfrm>
        </p:grpSpPr>
        <p:sp>
          <p:nvSpPr>
            <p:cNvPr id="4" name="Down Arrow 3"/>
            <p:cNvSpPr/>
            <p:nvPr/>
          </p:nvSpPr>
          <p:spPr>
            <a:xfrm rot="5400000">
              <a:off x="1485244" y="1155160"/>
              <a:ext cx="1102597" cy="2023040"/>
            </a:xfrm>
            <a:prstGeom prst="downArrow">
              <a:avLst>
                <a:gd name="adj1" fmla="val 50000"/>
                <a:gd name="adj2" fmla="val 35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Down Arrow 4"/>
            <p:cNvSpPr/>
            <p:nvPr/>
          </p:nvSpPr>
          <p:spPr>
            <a:xfrm rot="5400000">
              <a:off x="1857370" y="1251637"/>
              <a:ext cx="551299" cy="18300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200" kern="120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5101983" y="1018041"/>
            <a:ext cx="2301624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Hình </a:t>
            </a:r>
          </a:p>
          <a:p>
            <a:pPr algn="ctr"/>
            <a:r>
              <a:rPr lang="en-US" sz="2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chữ nhật</a:t>
            </a:r>
            <a:endParaRPr lang="en-US" sz="2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 rot="5400000">
            <a:off x="5775778" y="2435260"/>
            <a:ext cx="762001" cy="384066"/>
            <a:chOff x="1025023" y="1615381"/>
            <a:chExt cx="2023040" cy="1102597"/>
          </a:xfrm>
        </p:grpSpPr>
        <p:sp>
          <p:nvSpPr>
            <p:cNvPr id="8" name="Down Arrow 7"/>
            <p:cNvSpPr/>
            <p:nvPr/>
          </p:nvSpPr>
          <p:spPr>
            <a:xfrm rot="5400000">
              <a:off x="1485244" y="1155160"/>
              <a:ext cx="1102597" cy="2023040"/>
            </a:xfrm>
            <a:prstGeom prst="downArrow">
              <a:avLst>
                <a:gd name="adj1" fmla="val 50000"/>
                <a:gd name="adj2" fmla="val 35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Down Arrow 4"/>
            <p:cNvSpPr/>
            <p:nvPr/>
          </p:nvSpPr>
          <p:spPr>
            <a:xfrm rot="5400000">
              <a:off x="1857370" y="1251637"/>
              <a:ext cx="551299" cy="18300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200" kern="1200"/>
            </a:p>
          </p:txBody>
        </p:sp>
      </p:grpSp>
      <p:grpSp>
        <p:nvGrpSpPr>
          <p:cNvPr id="14" name="Group 13"/>
          <p:cNvGrpSpPr/>
          <p:nvPr/>
        </p:nvGrpSpPr>
        <p:grpSpPr>
          <a:xfrm rot="5400000">
            <a:off x="10005523" y="2435260"/>
            <a:ext cx="762001" cy="384066"/>
            <a:chOff x="1025023" y="1615381"/>
            <a:chExt cx="2023040" cy="1102597"/>
          </a:xfrm>
        </p:grpSpPr>
        <p:sp>
          <p:nvSpPr>
            <p:cNvPr id="15" name="Down Arrow 14"/>
            <p:cNvSpPr/>
            <p:nvPr/>
          </p:nvSpPr>
          <p:spPr>
            <a:xfrm rot="5400000">
              <a:off x="1485244" y="1155160"/>
              <a:ext cx="1102597" cy="2023040"/>
            </a:xfrm>
            <a:prstGeom prst="downArrow">
              <a:avLst>
                <a:gd name="adj1" fmla="val 50000"/>
                <a:gd name="adj2" fmla="val 35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Down Arrow 4"/>
            <p:cNvSpPr/>
            <p:nvPr/>
          </p:nvSpPr>
          <p:spPr>
            <a:xfrm rot="5400000">
              <a:off x="1857370" y="1251637"/>
              <a:ext cx="551299" cy="18300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200" kern="1200"/>
            </a:p>
          </p:txBody>
        </p:sp>
      </p:grpSp>
      <p:sp>
        <p:nvSpPr>
          <p:cNvPr id="17" name="Oval 16"/>
          <p:cNvSpPr/>
          <p:nvPr/>
        </p:nvSpPr>
        <p:spPr>
          <a:xfrm>
            <a:off x="9626067" y="509108"/>
            <a:ext cx="1463040" cy="146304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Hình </a:t>
            </a:r>
          </a:p>
          <a:p>
            <a:pPr algn="ctr"/>
            <a:r>
              <a:rPr lang="en-US" sz="2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tròn</a:t>
            </a:r>
            <a:endParaRPr lang="en-US" sz="2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242412" y="509108"/>
            <a:ext cx="1463040" cy="146304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Hình </a:t>
            </a:r>
          </a:p>
          <a:p>
            <a:pPr algn="ctr"/>
            <a:r>
              <a:rPr lang="en-US" sz="2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tròn</a:t>
            </a:r>
            <a:endParaRPr lang="en-US" sz="2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429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4" t="65309" b="1363"/>
          <a:stretch/>
        </p:blipFill>
        <p:spPr>
          <a:xfrm>
            <a:off x="911146" y="3276600"/>
            <a:ext cx="10545257" cy="27432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 rot="5400000">
            <a:off x="1483316" y="2725288"/>
            <a:ext cx="762001" cy="384066"/>
            <a:chOff x="1025023" y="1615381"/>
            <a:chExt cx="2023040" cy="1102597"/>
          </a:xfrm>
        </p:grpSpPr>
        <p:sp>
          <p:nvSpPr>
            <p:cNvPr id="4" name="Down Arrow 3"/>
            <p:cNvSpPr/>
            <p:nvPr/>
          </p:nvSpPr>
          <p:spPr>
            <a:xfrm rot="5400000">
              <a:off x="1485244" y="1155160"/>
              <a:ext cx="1102597" cy="2023040"/>
            </a:xfrm>
            <a:prstGeom prst="downArrow">
              <a:avLst>
                <a:gd name="adj1" fmla="val 50000"/>
                <a:gd name="adj2" fmla="val 35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Down Arrow 4"/>
            <p:cNvSpPr/>
            <p:nvPr/>
          </p:nvSpPr>
          <p:spPr>
            <a:xfrm rot="5400000">
              <a:off x="1857370" y="1251637"/>
              <a:ext cx="551299" cy="18300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200" kern="120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132796" y="368878"/>
            <a:ext cx="1463040" cy="199747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280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Hình </a:t>
            </a:r>
          </a:p>
          <a:p>
            <a:pPr algn="ctr"/>
            <a:r>
              <a:rPr lang="en-US" sz="2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chữ nhật</a:t>
            </a:r>
            <a:endParaRPr lang="en-US" sz="2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 rot="5400000">
            <a:off x="5610742" y="2725288"/>
            <a:ext cx="762001" cy="384066"/>
            <a:chOff x="1025023" y="1615381"/>
            <a:chExt cx="2023040" cy="1102597"/>
          </a:xfrm>
        </p:grpSpPr>
        <p:sp>
          <p:nvSpPr>
            <p:cNvPr id="8" name="Down Arrow 7"/>
            <p:cNvSpPr/>
            <p:nvPr/>
          </p:nvSpPr>
          <p:spPr>
            <a:xfrm rot="5400000">
              <a:off x="1485244" y="1155160"/>
              <a:ext cx="1102597" cy="2023040"/>
            </a:xfrm>
            <a:prstGeom prst="downArrow">
              <a:avLst>
                <a:gd name="adj1" fmla="val 50000"/>
                <a:gd name="adj2" fmla="val 35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Down Arrow 4"/>
            <p:cNvSpPr/>
            <p:nvPr/>
          </p:nvSpPr>
          <p:spPr>
            <a:xfrm rot="5400000">
              <a:off x="1857370" y="1251637"/>
              <a:ext cx="551299" cy="18300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200" kern="120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313949" y="449876"/>
            <a:ext cx="3355583" cy="1695059"/>
            <a:chOff x="4563340" y="277090"/>
            <a:chExt cx="3355583" cy="1695059"/>
          </a:xfrm>
        </p:grpSpPr>
        <p:sp>
          <p:nvSpPr>
            <p:cNvPr id="11" name="Isosceles Triangle 10"/>
            <p:cNvSpPr/>
            <p:nvPr/>
          </p:nvSpPr>
          <p:spPr>
            <a:xfrm>
              <a:off x="5095178" y="622663"/>
              <a:ext cx="2291908" cy="1349486"/>
            </a:xfrm>
            <a:prstGeom prst="triangl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Isosceles Triangle 11"/>
            <p:cNvSpPr/>
            <p:nvPr/>
          </p:nvSpPr>
          <p:spPr>
            <a:xfrm>
              <a:off x="4563340" y="277090"/>
              <a:ext cx="3355583" cy="1632878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Hình </a:t>
              </a:r>
            </a:p>
            <a:p>
              <a:pPr algn="ctr"/>
              <a:r>
                <a:rPr lang="en-US" sz="28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tam giác</a:t>
              </a:r>
              <a:endParaRPr lang="en-US" sz="28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 rot="5400000">
            <a:off x="9936638" y="2696638"/>
            <a:ext cx="762001" cy="384066"/>
            <a:chOff x="1025023" y="1615381"/>
            <a:chExt cx="2023040" cy="1102597"/>
          </a:xfrm>
        </p:grpSpPr>
        <p:sp>
          <p:nvSpPr>
            <p:cNvPr id="19" name="Down Arrow 18"/>
            <p:cNvSpPr/>
            <p:nvPr/>
          </p:nvSpPr>
          <p:spPr>
            <a:xfrm rot="5400000">
              <a:off x="1485244" y="1155160"/>
              <a:ext cx="1102597" cy="2023040"/>
            </a:xfrm>
            <a:prstGeom prst="downArrow">
              <a:avLst>
                <a:gd name="adj1" fmla="val 50000"/>
                <a:gd name="adj2" fmla="val 35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Down Arrow 4"/>
            <p:cNvSpPr/>
            <p:nvPr/>
          </p:nvSpPr>
          <p:spPr>
            <a:xfrm rot="5400000">
              <a:off x="1857370" y="1251637"/>
              <a:ext cx="551299" cy="18300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200" kern="1200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9586119" y="897035"/>
            <a:ext cx="1463040" cy="1384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280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Hình </a:t>
            </a:r>
          </a:p>
          <a:p>
            <a:pPr algn="ctr"/>
            <a:r>
              <a:rPr lang="en-US" sz="2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vuông</a:t>
            </a:r>
            <a:endParaRPr lang="en-US" sz="2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1662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6" r="17685"/>
          <a:stretch/>
        </p:blipFill>
        <p:spPr>
          <a:xfrm>
            <a:off x="1035758" y="2391845"/>
            <a:ext cx="4046673" cy="4460559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213519" y="183218"/>
            <a:ext cx="4953000" cy="2585323"/>
            <a:chOff x="597668" y="433944"/>
            <a:chExt cx="4953000" cy="2585323"/>
          </a:xfrm>
        </p:grpSpPr>
        <p:sp>
          <p:nvSpPr>
            <p:cNvPr id="44" name="Oval 43"/>
            <p:cNvSpPr/>
            <p:nvPr/>
          </p:nvSpPr>
          <p:spPr>
            <a:xfrm>
              <a:off x="597668" y="519034"/>
              <a:ext cx="690093" cy="69009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  <a:endParaRPr lang="en-US" sz="44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335820" y="433944"/>
              <a:ext cx="4214848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4350" indent="-514350" algn="just">
                <a:lnSpc>
                  <a:spcPct val="150000"/>
                </a:lnSpc>
                <a:buAutoNum type="alphaLcParenR"/>
              </a:pPr>
              <a:r>
                <a:rPr lang="en-US" sz="36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Em hãy xếp các que tính để được hình bên dưới.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6443780" y="328305"/>
            <a:ext cx="54634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AutoNum type="alphaLcParenR"/>
            </a:pPr>
            <a:r>
              <a:rPr lang="en-US" sz="36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Em hãy xếp 5 que tính thành một hình có 2 hình tam giác.</a:t>
            </a:r>
            <a:endParaRPr lang="en-US" sz="36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6080919" y="442605"/>
            <a:ext cx="0" cy="6329971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9090819" y="2133600"/>
            <a:ext cx="1828800" cy="228600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7262019" y="2159000"/>
            <a:ext cx="1828800" cy="228600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7262019" y="4430486"/>
            <a:ext cx="3657600" cy="28353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9090819" y="4410376"/>
            <a:ext cx="1828800" cy="228600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7262019" y="4458838"/>
            <a:ext cx="1828800" cy="228600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8502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213519" y="152400"/>
            <a:ext cx="11658600" cy="785068"/>
            <a:chOff x="597668" y="449759"/>
            <a:chExt cx="11658600" cy="785068"/>
          </a:xfrm>
        </p:grpSpPr>
        <p:sp>
          <p:nvSpPr>
            <p:cNvPr id="44" name="Oval 43"/>
            <p:cNvSpPr/>
            <p:nvPr/>
          </p:nvSpPr>
          <p:spPr>
            <a:xfrm>
              <a:off x="597668" y="449759"/>
              <a:ext cx="690093" cy="69009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335820" y="526941"/>
              <a:ext cx="109204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Hình thích hợp đặt vào dấu “?” là hình nào?</a:t>
              </a:r>
              <a:endPara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874676" y="868169"/>
            <a:ext cx="937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a)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508919" y="1066800"/>
            <a:ext cx="9448800" cy="2206210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229325" y="1310018"/>
            <a:ext cx="822960" cy="82296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129030" y="1310018"/>
            <a:ext cx="822960" cy="82296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4028735" y="1310018"/>
            <a:ext cx="822960" cy="8229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928440" y="1310018"/>
            <a:ext cx="822960" cy="82296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5828145" y="1310018"/>
            <a:ext cx="822960" cy="82296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6727850" y="1310018"/>
            <a:ext cx="822960" cy="8229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8527260" y="1310018"/>
            <a:ext cx="822960" cy="82296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9435104" y="1310018"/>
            <a:ext cx="822960" cy="8229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7620080" y="1310018"/>
            <a:ext cx="822960" cy="82296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30742" y="2438400"/>
            <a:ext cx="937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A.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540589" y="2438400"/>
            <a:ext cx="937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B.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850436" y="2438400"/>
            <a:ext cx="937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C.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3868860" y="2323326"/>
            <a:ext cx="822960" cy="82296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6164411" y="2323326"/>
            <a:ext cx="822960" cy="82296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8529014" y="2285378"/>
            <a:ext cx="822960" cy="8229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220470" y="2485424"/>
            <a:ext cx="640080" cy="64008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866522" y="3810000"/>
            <a:ext cx="937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b)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500765" y="4008631"/>
            <a:ext cx="9448800" cy="2206210"/>
            <a:chOff x="1500765" y="4008631"/>
            <a:chExt cx="9448800" cy="2206210"/>
          </a:xfrm>
        </p:grpSpPr>
        <p:sp>
          <p:nvSpPr>
            <p:cNvPr id="34" name="Rounded Rectangle 33"/>
            <p:cNvSpPr/>
            <p:nvPr/>
          </p:nvSpPr>
          <p:spPr>
            <a:xfrm>
              <a:off x="1500765" y="4008631"/>
              <a:ext cx="9448800" cy="2206210"/>
            </a:xfrm>
            <a:prstGeom prst="roundRect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Isosceles Triangle 6"/>
            <p:cNvSpPr/>
            <p:nvPr/>
          </p:nvSpPr>
          <p:spPr>
            <a:xfrm>
              <a:off x="1813719" y="4376364"/>
              <a:ext cx="876570" cy="755664"/>
            </a:xfrm>
            <a:prstGeom prst="triangle">
              <a:avLst/>
            </a:pr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2868746" y="4342716"/>
              <a:ext cx="822960" cy="822960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883245" y="4388436"/>
              <a:ext cx="731520" cy="731520"/>
            </a:xfrm>
            <a:prstGeom prst="rect">
              <a:avLst/>
            </a:pr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Isosceles Triangle 35"/>
            <p:cNvSpPr/>
            <p:nvPr/>
          </p:nvSpPr>
          <p:spPr>
            <a:xfrm>
              <a:off x="4822798" y="4376364"/>
              <a:ext cx="876570" cy="755664"/>
            </a:xfrm>
            <a:prstGeom prst="triangle">
              <a:avLst/>
            </a:pr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5877825" y="4342716"/>
              <a:ext cx="822960" cy="822960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6892324" y="4388436"/>
              <a:ext cx="731520" cy="731520"/>
            </a:xfrm>
            <a:prstGeom prst="rect">
              <a:avLst/>
            </a:pr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8881569" y="4342716"/>
              <a:ext cx="822960" cy="822960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9896068" y="4388436"/>
              <a:ext cx="731520" cy="731520"/>
            </a:xfrm>
            <a:prstGeom prst="rect">
              <a:avLst/>
            </a:pr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Oval 45"/>
          <p:cNvSpPr/>
          <p:nvPr/>
        </p:nvSpPr>
        <p:spPr>
          <a:xfrm>
            <a:off x="7850436" y="4309068"/>
            <a:ext cx="822960" cy="82296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220130" y="5448304"/>
            <a:ext cx="937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A.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Isosceles Triangle 52"/>
          <p:cNvSpPr/>
          <p:nvPr/>
        </p:nvSpPr>
        <p:spPr>
          <a:xfrm>
            <a:off x="3912554" y="5354112"/>
            <a:ext cx="876570" cy="755664"/>
          </a:xfrm>
          <a:prstGeom prst="triangle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5478138" y="5448304"/>
            <a:ext cx="937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B.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6164411" y="5320464"/>
            <a:ext cx="822960" cy="822960"/>
          </a:xfrm>
          <a:prstGeom prst="ellipse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790650" y="5448304"/>
            <a:ext cx="937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C.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8574734" y="5383329"/>
            <a:ext cx="731520" cy="731520"/>
          </a:xfrm>
          <a:prstGeom prst="rect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3220130" y="5534502"/>
            <a:ext cx="640080" cy="64008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436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 animBg="1"/>
      <p:bldP spid="28" grpId="0" animBg="1"/>
      <p:bldP spid="31" grpId="0" animBg="1"/>
      <p:bldP spid="6" grpId="0" animBg="1"/>
      <p:bldP spid="33" grpId="0"/>
      <p:bldP spid="46" grpId="0"/>
      <p:bldP spid="52" grpId="0"/>
      <p:bldP spid="53" grpId="0" animBg="1"/>
      <p:bldP spid="54" grpId="0"/>
      <p:bldP spid="55" grpId="0" animBg="1"/>
      <p:bldP spid="56" grpId="0"/>
      <p:bldP spid="57" grpId="0" animBg="1"/>
      <p:bldP spid="5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213519" y="250374"/>
            <a:ext cx="11658600" cy="715127"/>
            <a:chOff x="597668" y="449759"/>
            <a:chExt cx="11658600" cy="715127"/>
          </a:xfrm>
        </p:grpSpPr>
        <p:sp>
          <p:nvSpPr>
            <p:cNvPr id="44" name="Oval 43"/>
            <p:cNvSpPr/>
            <p:nvPr/>
          </p:nvSpPr>
          <p:spPr>
            <a:xfrm>
              <a:off x="597668" y="449759"/>
              <a:ext cx="690093" cy="69009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4</a:t>
              </a:r>
              <a:endParaRPr lang="en-US" sz="44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335820" y="457000"/>
              <a:ext cx="109204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Với các miếng bìa hình tam giác:</a:t>
              </a:r>
              <a:endPara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" name="Isosceles Triangle 1"/>
          <p:cNvSpPr/>
          <p:nvPr/>
        </p:nvSpPr>
        <p:spPr>
          <a:xfrm>
            <a:off x="8900319" y="139698"/>
            <a:ext cx="1828800" cy="1828800"/>
          </a:xfrm>
          <a:custGeom>
            <a:avLst/>
            <a:gdLst>
              <a:gd name="connsiteX0" fmla="*/ 0 w 2057400"/>
              <a:gd name="connsiteY0" fmla="*/ 1835059 h 1835059"/>
              <a:gd name="connsiteX1" fmla="*/ 1028700 w 2057400"/>
              <a:gd name="connsiteY1" fmla="*/ 0 h 1835059"/>
              <a:gd name="connsiteX2" fmla="*/ 2057400 w 2057400"/>
              <a:gd name="connsiteY2" fmla="*/ 1835059 h 1835059"/>
              <a:gd name="connsiteX3" fmla="*/ 0 w 2057400"/>
              <a:gd name="connsiteY3" fmla="*/ 1835059 h 1835059"/>
              <a:gd name="connsiteX0" fmla="*/ 24246 w 2081646"/>
              <a:gd name="connsiteY0" fmla="*/ 1876623 h 1876623"/>
              <a:gd name="connsiteX1" fmla="*/ 0 w 2081646"/>
              <a:gd name="connsiteY1" fmla="*/ 0 h 1876623"/>
              <a:gd name="connsiteX2" fmla="*/ 2081646 w 2081646"/>
              <a:gd name="connsiteY2" fmla="*/ 1876623 h 1876623"/>
              <a:gd name="connsiteX3" fmla="*/ 24246 w 2081646"/>
              <a:gd name="connsiteY3" fmla="*/ 1876623 h 1876623"/>
              <a:gd name="connsiteX0" fmla="*/ 0 w 2057400"/>
              <a:gd name="connsiteY0" fmla="*/ 1889323 h 1889323"/>
              <a:gd name="connsiteX1" fmla="*/ 1154 w 2057400"/>
              <a:gd name="connsiteY1" fmla="*/ 0 h 1889323"/>
              <a:gd name="connsiteX2" fmla="*/ 2057400 w 2057400"/>
              <a:gd name="connsiteY2" fmla="*/ 1889323 h 1889323"/>
              <a:gd name="connsiteX3" fmla="*/ 0 w 2057400"/>
              <a:gd name="connsiteY3" fmla="*/ 1889323 h 1889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7400" h="1889323">
                <a:moveTo>
                  <a:pt x="0" y="1889323"/>
                </a:moveTo>
                <a:cubicBezTo>
                  <a:pt x="385" y="1259549"/>
                  <a:pt x="769" y="629774"/>
                  <a:pt x="1154" y="0"/>
                </a:cubicBezTo>
                <a:lnTo>
                  <a:pt x="2057400" y="1889323"/>
                </a:lnTo>
                <a:lnTo>
                  <a:pt x="0" y="1889323"/>
                </a:lnTo>
                <a:close/>
              </a:path>
            </a:pathLst>
          </a:custGeom>
          <a:solidFill>
            <a:srgbClr val="97E2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951671" y="1088574"/>
            <a:ext cx="10920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Bạn Mai ghép thành hình sau: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651919" y="1752600"/>
            <a:ext cx="5471886" cy="3643086"/>
            <a:chOff x="2651919" y="2362200"/>
            <a:chExt cx="5471886" cy="3643086"/>
          </a:xfrm>
        </p:grpSpPr>
        <p:sp>
          <p:nvSpPr>
            <p:cNvPr id="5" name="Rectangle 4"/>
            <p:cNvSpPr/>
            <p:nvPr/>
          </p:nvSpPr>
          <p:spPr>
            <a:xfrm>
              <a:off x="2651919" y="3310295"/>
              <a:ext cx="3657600" cy="1828800"/>
            </a:xfrm>
            <a:prstGeom prst="rect">
              <a:avLst/>
            </a:prstGeom>
            <a:solidFill>
              <a:srgbClr val="97E2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Isosceles Triangle 1"/>
            <p:cNvSpPr/>
            <p:nvPr/>
          </p:nvSpPr>
          <p:spPr>
            <a:xfrm rot="5400000">
              <a:off x="6283552" y="4176486"/>
              <a:ext cx="1828800" cy="1828800"/>
            </a:xfrm>
            <a:custGeom>
              <a:avLst/>
              <a:gdLst>
                <a:gd name="connsiteX0" fmla="*/ 0 w 2057400"/>
                <a:gd name="connsiteY0" fmla="*/ 1835059 h 1835059"/>
                <a:gd name="connsiteX1" fmla="*/ 1028700 w 2057400"/>
                <a:gd name="connsiteY1" fmla="*/ 0 h 1835059"/>
                <a:gd name="connsiteX2" fmla="*/ 2057400 w 2057400"/>
                <a:gd name="connsiteY2" fmla="*/ 1835059 h 1835059"/>
                <a:gd name="connsiteX3" fmla="*/ 0 w 2057400"/>
                <a:gd name="connsiteY3" fmla="*/ 1835059 h 1835059"/>
                <a:gd name="connsiteX0" fmla="*/ 24246 w 2081646"/>
                <a:gd name="connsiteY0" fmla="*/ 1876623 h 1876623"/>
                <a:gd name="connsiteX1" fmla="*/ 0 w 2081646"/>
                <a:gd name="connsiteY1" fmla="*/ 0 h 1876623"/>
                <a:gd name="connsiteX2" fmla="*/ 2081646 w 2081646"/>
                <a:gd name="connsiteY2" fmla="*/ 1876623 h 1876623"/>
                <a:gd name="connsiteX3" fmla="*/ 24246 w 2081646"/>
                <a:gd name="connsiteY3" fmla="*/ 1876623 h 1876623"/>
                <a:gd name="connsiteX0" fmla="*/ 0 w 2057400"/>
                <a:gd name="connsiteY0" fmla="*/ 1889323 h 1889323"/>
                <a:gd name="connsiteX1" fmla="*/ 1154 w 2057400"/>
                <a:gd name="connsiteY1" fmla="*/ 0 h 1889323"/>
                <a:gd name="connsiteX2" fmla="*/ 2057400 w 2057400"/>
                <a:gd name="connsiteY2" fmla="*/ 1889323 h 1889323"/>
                <a:gd name="connsiteX3" fmla="*/ 0 w 2057400"/>
                <a:gd name="connsiteY3" fmla="*/ 1889323 h 1889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57400" h="1889323">
                  <a:moveTo>
                    <a:pt x="0" y="1889323"/>
                  </a:moveTo>
                  <a:cubicBezTo>
                    <a:pt x="385" y="1259549"/>
                    <a:pt x="769" y="629774"/>
                    <a:pt x="1154" y="0"/>
                  </a:cubicBezTo>
                  <a:lnTo>
                    <a:pt x="2057400" y="1889323"/>
                  </a:lnTo>
                  <a:lnTo>
                    <a:pt x="0" y="1889323"/>
                  </a:lnTo>
                  <a:close/>
                </a:path>
              </a:pathLst>
            </a:custGeom>
            <a:solidFill>
              <a:srgbClr val="97E2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Isosceles Triangle 1"/>
            <p:cNvSpPr/>
            <p:nvPr/>
          </p:nvSpPr>
          <p:spPr>
            <a:xfrm>
              <a:off x="6295005" y="2362200"/>
              <a:ext cx="1828800" cy="1828800"/>
            </a:xfrm>
            <a:custGeom>
              <a:avLst/>
              <a:gdLst>
                <a:gd name="connsiteX0" fmla="*/ 0 w 2057400"/>
                <a:gd name="connsiteY0" fmla="*/ 1835059 h 1835059"/>
                <a:gd name="connsiteX1" fmla="*/ 1028700 w 2057400"/>
                <a:gd name="connsiteY1" fmla="*/ 0 h 1835059"/>
                <a:gd name="connsiteX2" fmla="*/ 2057400 w 2057400"/>
                <a:gd name="connsiteY2" fmla="*/ 1835059 h 1835059"/>
                <a:gd name="connsiteX3" fmla="*/ 0 w 2057400"/>
                <a:gd name="connsiteY3" fmla="*/ 1835059 h 1835059"/>
                <a:gd name="connsiteX0" fmla="*/ 24246 w 2081646"/>
                <a:gd name="connsiteY0" fmla="*/ 1876623 h 1876623"/>
                <a:gd name="connsiteX1" fmla="*/ 0 w 2081646"/>
                <a:gd name="connsiteY1" fmla="*/ 0 h 1876623"/>
                <a:gd name="connsiteX2" fmla="*/ 2081646 w 2081646"/>
                <a:gd name="connsiteY2" fmla="*/ 1876623 h 1876623"/>
                <a:gd name="connsiteX3" fmla="*/ 24246 w 2081646"/>
                <a:gd name="connsiteY3" fmla="*/ 1876623 h 1876623"/>
                <a:gd name="connsiteX0" fmla="*/ 0 w 2057400"/>
                <a:gd name="connsiteY0" fmla="*/ 1889323 h 1889323"/>
                <a:gd name="connsiteX1" fmla="*/ 1154 w 2057400"/>
                <a:gd name="connsiteY1" fmla="*/ 0 h 1889323"/>
                <a:gd name="connsiteX2" fmla="*/ 2057400 w 2057400"/>
                <a:gd name="connsiteY2" fmla="*/ 1889323 h 1889323"/>
                <a:gd name="connsiteX3" fmla="*/ 0 w 2057400"/>
                <a:gd name="connsiteY3" fmla="*/ 1889323 h 1889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57400" h="1889323">
                  <a:moveTo>
                    <a:pt x="0" y="1889323"/>
                  </a:moveTo>
                  <a:cubicBezTo>
                    <a:pt x="385" y="1259549"/>
                    <a:pt x="769" y="629774"/>
                    <a:pt x="1154" y="0"/>
                  </a:cubicBezTo>
                  <a:lnTo>
                    <a:pt x="2057400" y="1889323"/>
                  </a:lnTo>
                  <a:lnTo>
                    <a:pt x="0" y="1889323"/>
                  </a:lnTo>
                  <a:close/>
                </a:path>
              </a:pathLst>
            </a:custGeom>
            <a:solidFill>
              <a:srgbClr val="97E2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>
              <a:stCxn id="5" idx="0"/>
              <a:endCxn id="5" idx="2"/>
            </p:cNvCxnSpPr>
            <p:nvPr/>
          </p:nvCxnSpPr>
          <p:spPr>
            <a:xfrm>
              <a:off x="4480719" y="3310295"/>
              <a:ext cx="0" cy="182880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6283553" y="3310295"/>
              <a:ext cx="0" cy="182880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/>
          <p:cNvSpPr txBox="1"/>
          <p:nvPr/>
        </p:nvSpPr>
        <p:spPr>
          <a:xfrm>
            <a:off x="951671" y="5410200"/>
            <a:ext cx="109204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Hỏi bạn Mai đã dùng bao nhiêu miếng bìa hình tam giác để ghép được hình trên?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76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7017" y="3505200"/>
            <a:ext cx="8801009" cy="1484800"/>
          </a:xfrm>
        </p:spPr>
        <p:txBody>
          <a:bodyPr/>
          <a:lstStyle/>
          <a:p>
            <a:pPr marL="152157" indent="0">
              <a:buNone/>
            </a:pPr>
            <a:r>
              <a:rPr lang="en-US" sz="66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Củng cố</a:t>
            </a:r>
            <a:endParaRPr lang="en-US" sz="660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456" b="56882"/>
          <a:stretch/>
        </p:blipFill>
        <p:spPr>
          <a:xfrm>
            <a:off x="3032919" y="203200"/>
            <a:ext cx="2720707" cy="28416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0000" r="5456" b="6882"/>
          <a:stretch/>
        </p:blipFill>
        <p:spPr>
          <a:xfrm>
            <a:off x="7528719" y="1066800"/>
            <a:ext cx="2720707" cy="2841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36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Google Shape;1039;p90"/>
          <p:cNvSpPr/>
          <p:nvPr/>
        </p:nvSpPr>
        <p:spPr>
          <a:xfrm rot="10800000" flipH="1">
            <a:off x="4785181" y="2363725"/>
            <a:ext cx="2767935" cy="2774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1040" name="Google Shape;1040;p90"/>
          <p:cNvSpPr/>
          <p:nvPr/>
        </p:nvSpPr>
        <p:spPr>
          <a:xfrm>
            <a:off x="8096330" y="2405479"/>
            <a:ext cx="2767935" cy="2774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1041" name="Google Shape;1041;p90"/>
          <p:cNvSpPr/>
          <p:nvPr/>
        </p:nvSpPr>
        <p:spPr>
          <a:xfrm>
            <a:off x="1465676" y="2405479"/>
            <a:ext cx="2767935" cy="2774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1042" name="Google Shape;1042;p90"/>
          <p:cNvSpPr/>
          <p:nvPr/>
        </p:nvSpPr>
        <p:spPr>
          <a:xfrm>
            <a:off x="1080686" y="1998704"/>
            <a:ext cx="3538026" cy="3546400"/>
          </a:xfrm>
          <a:prstGeom prst="blockArc">
            <a:avLst>
              <a:gd name="adj1" fmla="val 10800000"/>
              <a:gd name="adj2" fmla="val 21567105"/>
              <a:gd name="adj3" fmla="val 6316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1043" name="Google Shape;1043;p90"/>
          <p:cNvSpPr txBox="1">
            <a:spLocks noGrp="1"/>
          </p:cNvSpPr>
          <p:nvPr>
            <p:ph type="ctrTitle" idx="6"/>
          </p:nvPr>
        </p:nvSpPr>
        <p:spPr>
          <a:xfrm>
            <a:off x="1579483" y="374285"/>
            <a:ext cx="9002872" cy="126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/>
          <a:p>
            <a:r>
              <a:rPr lang="en" sz="72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Dặn dò</a:t>
            </a:r>
            <a:endParaRPr sz="720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44" name="Google Shape;1044;p90"/>
          <p:cNvSpPr txBox="1">
            <a:spLocks noGrp="1"/>
          </p:cNvSpPr>
          <p:nvPr>
            <p:ph type="ctrTitle" idx="3"/>
          </p:nvPr>
        </p:nvSpPr>
        <p:spPr>
          <a:xfrm>
            <a:off x="4896055" y="3048000"/>
            <a:ext cx="2617401" cy="51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/>
          <a:p>
            <a:r>
              <a:rPr lang="en" smtClean="0">
                <a:solidFill>
                  <a:schemeClr val="lt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Hoàn thành bài … vào vở</a:t>
            </a:r>
            <a:endParaRPr>
              <a:solidFill>
                <a:schemeClr val="lt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45" name="Google Shape;1045;p90"/>
          <p:cNvSpPr/>
          <p:nvPr/>
        </p:nvSpPr>
        <p:spPr>
          <a:xfrm rot="10800000" flipH="1">
            <a:off x="4400191" y="1998900"/>
            <a:ext cx="3538026" cy="3546400"/>
          </a:xfrm>
          <a:prstGeom prst="blockArc">
            <a:avLst>
              <a:gd name="adj1" fmla="val 10714166"/>
              <a:gd name="adj2" fmla="val 3315"/>
              <a:gd name="adj3" fmla="val 614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1046" name="Google Shape;1046;p90"/>
          <p:cNvSpPr/>
          <p:nvPr/>
        </p:nvSpPr>
        <p:spPr>
          <a:xfrm>
            <a:off x="7711341" y="1998704"/>
            <a:ext cx="3538026" cy="3546400"/>
          </a:xfrm>
          <a:prstGeom prst="blockArc">
            <a:avLst>
              <a:gd name="adj1" fmla="val 10800000"/>
              <a:gd name="adj2" fmla="val 21567105"/>
              <a:gd name="adj3" fmla="val 6316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1049" name="Google Shape;1049;p90"/>
          <p:cNvSpPr txBox="1">
            <a:spLocks noGrp="1"/>
          </p:cNvSpPr>
          <p:nvPr>
            <p:ph type="ctrTitle"/>
          </p:nvPr>
        </p:nvSpPr>
        <p:spPr>
          <a:xfrm>
            <a:off x="1616857" y="4592200"/>
            <a:ext cx="2379455" cy="5132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/>
          <a:p>
            <a:r>
              <a:rPr lang="en" sz="4000" smtClean="0">
                <a:solidFill>
                  <a:schemeClr val="lt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Xem lại bài đã học</a:t>
            </a:r>
            <a:endParaRPr sz="4000">
              <a:solidFill>
                <a:schemeClr val="lt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51" name="Google Shape;1051;p90"/>
          <p:cNvSpPr txBox="1">
            <a:spLocks noGrp="1"/>
          </p:cNvSpPr>
          <p:nvPr>
            <p:ph type="ctrTitle" idx="5"/>
          </p:nvPr>
        </p:nvSpPr>
        <p:spPr>
          <a:xfrm>
            <a:off x="7948178" y="4191000"/>
            <a:ext cx="3167055" cy="5132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/>
          <a:p>
            <a:r>
              <a:rPr lang="en" sz="4400" smtClean="0">
                <a:solidFill>
                  <a:schemeClr val="lt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Chuẩn bị bài mới</a:t>
            </a:r>
            <a:endParaRPr sz="4400">
              <a:solidFill>
                <a:schemeClr val="lt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52" name="Google Shape;1052;p90"/>
          <p:cNvSpPr txBox="1">
            <a:spLocks noGrp="1"/>
          </p:cNvSpPr>
          <p:nvPr>
            <p:ph type="ctrTitle"/>
          </p:nvPr>
        </p:nvSpPr>
        <p:spPr>
          <a:xfrm>
            <a:off x="1112830" y="2863755"/>
            <a:ext cx="3483760" cy="5132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/>
          <a:p>
            <a:r>
              <a:rPr lang="en" sz="4000" smtClean="0">
                <a:solidFill>
                  <a:schemeClr val="lt1"/>
                </a:solidFill>
              </a:rPr>
              <a:t>1</a:t>
            </a:r>
            <a:endParaRPr sz="4000">
              <a:solidFill>
                <a:schemeClr val="lt1"/>
              </a:solidFill>
            </a:endParaRPr>
          </a:p>
        </p:txBody>
      </p:sp>
      <p:sp>
        <p:nvSpPr>
          <p:cNvPr id="1053" name="Google Shape;1053;p90"/>
          <p:cNvSpPr txBox="1">
            <a:spLocks noGrp="1"/>
          </p:cNvSpPr>
          <p:nvPr>
            <p:ph type="ctrTitle" idx="5"/>
          </p:nvPr>
        </p:nvSpPr>
        <p:spPr>
          <a:xfrm>
            <a:off x="7789825" y="2751461"/>
            <a:ext cx="3483760" cy="5132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/>
          <a:p>
            <a:r>
              <a:rPr lang="en" sz="4400" smtClean="0">
                <a:solidFill>
                  <a:schemeClr val="lt1"/>
                </a:solidFill>
              </a:rPr>
              <a:t>3</a:t>
            </a:r>
            <a:endParaRPr sz="4400">
              <a:solidFill>
                <a:schemeClr val="lt1"/>
              </a:solidFill>
            </a:endParaRPr>
          </a:p>
        </p:txBody>
      </p:sp>
      <p:sp>
        <p:nvSpPr>
          <p:cNvPr id="1054" name="Google Shape;1054;p90"/>
          <p:cNvSpPr txBox="1">
            <a:spLocks noGrp="1"/>
          </p:cNvSpPr>
          <p:nvPr>
            <p:ph type="ctrTitle" idx="3"/>
          </p:nvPr>
        </p:nvSpPr>
        <p:spPr>
          <a:xfrm>
            <a:off x="4423069" y="4221673"/>
            <a:ext cx="3483760" cy="51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/>
          <a:p>
            <a:r>
              <a:rPr lang="en" sz="4400" smtClean="0">
                <a:solidFill>
                  <a:schemeClr val="lt1"/>
                </a:solidFill>
              </a:rPr>
              <a:t>2</a:t>
            </a:r>
            <a:endParaRPr sz="4400">
              <a:solidFill>
                <a:schemeClr val="lt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83" t="28300" r="19592" b="36795"/>
          <a:stretch/>
        </p:blipFill>
        <p:spPr>
          <a:xfrm>
            <a:off x="1362649" y="5037219"/>
            <a:ext cx="2881849" cy="187374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43" t="3791" r="4218" b="70510"/>
          <a:stretch/>
        </p:blipFill>
        <p:spPr>
          <a:xfrm>
            <a:off x="7158645" y="1524000"/>
            <a:ext cx="1559141" cy="137962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2" t="67119" r="19425" b="10170"/>
          <a:stretch/>
        </p:blipFill>
        <p:spPr>
          <a:xfrm>
            <a:off x="4612226" y="5579470"/>
            <a:ext cx="3099115" cy="12192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0" t="5129" r="56093" b="72638"/>
          <a:stretch/>
        </p:blipFill>
        <p:spPr>
          <a:xfrm>
            <a:off x="1585119" y="927228"/>
            <a:ext cx="2191829" cy="119354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83" t="28300" r="19592" b="36795"/>
          <a:stretch/>
        </p:blipFill>
        <p:spPr>
          <a:xfrm flipH="1">
            <a:off x="8077238" y="5037218"/>
            <a:ext cx="2881849" cy="18737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3" t="3919" r="10035" b="8731"/>
          <a:stretch/>
        </p:blipFill>
        <p:spPr>
          <a:xfrm>
            <a:off x="6398009" y="1594451"/>
            <a:ext cx="4144298" cy="46647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0" t="3333" r="8847" b="8731"/>
          <a:stretch/>
        </p:blipFill>
        <p:spPr>
          <a:xfrm>
            <a:off x="1625646" y="1594452"/>
            <a:ext cx="4742534" cy="4677060"/>
          </a:xfrm>
          <a:prstGeom prst="rect">
            <a:avLst/>
          </a:prstGeom>
        </p:spPr>
      </p:pic>
      <p:pic>
        <p:nvPicPr>
          <p:cNvPr id="16" name="Picture 1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935" y="5660443"/>
            <a:ext cx="1390376" cy="11975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1695" y="228600"/>
            <a:ext cx="92684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smtClean="0">
                <a:solidFill>
                  <a:srgbClr val="0070C0"/>
                </a:solidFill>
                <a:latin typeface="UTM Showcard" pitchFamily="18" charset="0"/>
              </a:rPr>
              <a:t>LẬT MẢNH GHÉP</a:t>
            </a:r>
            <a:endParaRPr lang="en-US" sz="6000">
              <a:solidFill>
                <a:srgbClr val="0070C0"/>
              </a:solidFill>
              <a:latin typeface="UTM Showcard" pitchFamily="18" charset="0"/>
            </a:endParaRPr>
          </a:p>
        </p:txBody>
      </p:sp>
      <p:pic>
        <p:nvPicPr>
          <p:cNvPr id="27" name="Picture 2">
            <a:hlinkClick r:id="rId7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23"/>
          <a:stretch/>
        </p:blipFill>
        <p:spPr bwMode="auto">
          <a:xfrm>
            <a:off x="1270653" y="920294"/>
            <a:ext cx="3567112" cy="3042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3">
            <a:hlinkClick r:id="rId9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269"/>
          <a:stretch/>
        </p:blipFill>
        <p:spPr bwMode="auto">
          <a:xfrm>
            <a:off x="4283516" y="912398"/>
            <a:ext cx="3567112" cy="2970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4">
            <a:hlinkClick r:id="rId11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13"/>
          <a:stretch/>
        </p:blipFill>
        <p:spPr bwMode="auto">
          <a:xfrm>
            <a:off x="7347348" y="905141"/>
            <a:ext cx="3567112" cy="2985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5">
            <a:hlinkClick r:id="rId1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41" b="24499"/>
          <a:stretch/>
        </p:blipFill>
        <p:spPr bwMode="auto">
          <a:xfrm>
            <a:off x="1270653" y="3786415"/>
            <a:ext cx="3567112" cy="2645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6">
            <a:hlinkClick r:id="rId1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06" b="24402"/>
          <a:stretch/>
        </p:blipFill>
        <p:spPr bwMode="auto">
          <a:xfrm>
            <a:off x="4314939" y="3759201"/>
            <a:ext cx="3567112" cy="2699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7">
            <a:hlinkClick r:id="rId17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06" b="24402"/>
          <a:stretch/>
        </p:blipFill>
        <p:spPr bwMode="auto">
          <a:xfrm>
            <a:off x="7350410" y="3759201"/>
            <a:ext cx="3567112" cy="2699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1113171" y="250374"/>
            <a:ext cx="10019654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smtClean="0">
                <a:solidFill>
                  <a:srgbClr val="0070C0"/>
                </a:solidFill>
                <a:latin typeface="UTM Showcard" pitchFamily="18" charset="0"/>
              </a:rPr>
              <a:t>Ngày nhà giáo việt nam</a:t>
            </a:r>
            <a:endParaRPr lang="en-US" sz="6000">
              <a:solidFill>
                <a:srgbClr val="0070C0"/>
              </a:solidFill>
              <a:latin typeface="UTM Showcar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589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3" grpId="0"/>
      <p:bldP spid="3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910749" y="533400"/>
            <a:ext cx="10123170" cy="948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algn="ctr"/>
            <a:r>
              <a:rPr lang="en-US" sz="4400" smtClean="0">
                <a:solidFill>
                  <a:srgbClr val="0070C0"/>
                </a:solidFill>
                <a:latin typeface="+mj-lt"/>
                <a:ea typeface="Arial-Rounded" pitchFamily="34" charset="0"/>
                <a:cs typeface="Arial-Rounded" pitchFamily="34" charset="0"/>
              </a:rPr>
              <a:t>Đâu là đồ vật có dạng hình tam giác?</a:t>
            </a:r>
            <a:endParaRPr lang="en-US" sz="4400">
              <a:solidFill>
                <a:srgbClr val="0070C0"/>
              </a:solidFill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0" name="Picture 9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4090" y="5881563"/>
            <a:ext cx="1149071" cy="9897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4A50531-1883-9347-8050-55B9BC9214C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2692" b="75513" l="1300" r="50900">
                        <a14:foregroundMark x1="20700" y1="75769" x2="20700" y2="75769"/>
                        <a14:foregroundMark x1="1300" y1="55897" x2="1300" y2="55897"/>
                        <a14:foregroundMark x1="19100" y1="13718" x2="19100" y2="13718"/>
                        <a14:foregroundMark x1="40300" y1="13205" x2="40300" y2="13205"/>
                        <a14:foregroundMark x1="48900" y1="25385" x2="48900" y2="25385"/>
                        <a14:foregroundMark x1="50900" y1="28718" x2="50900" y2="28718"/>
                        <a14:foregroundMark x1="33400" y1="38333" x2="33400" y2="38333"/>
                        <a14:foregroundMark x1="32700" y1="37564" x2="32700" y2="37564"/>
                        <a14:foregroundMark x1="32000" y1="37051" x2="32000" y2="37051"/>
                        <a14:foregroundMark x1="20100" y1="12692" x2="20100" y2="12692"/>
                        <a14:foregroundMark x1="31400" y1="44359" x2="31400" y2="44359"/>
                      </a14:backgroundRemoval>
                    </a14:imgEffect>
                  </a14:imgLayer>
                </a14:imgProps>
              </a:ext>
            </a:extLst>
          </a:blip>
          <a:srcRect t="7506" r="46919" b="17629"/>
          <a:stretch/>
        </p:blipFill>
        <p:spPr>
          <a:xfrm>
            <a:off x="1387167" y="3048525"/>
            <a:ext cx="871239" cy="95843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5369299-A34A-CB44-8CC2-6E99A0D7CC1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7821" b="78205" l="54100" r="98100">
                        <a14:foregroundMark x1="70500" y1="48718" x2="70500" y2="48718"/>
                        <a14:foregroundMark x1="54700" y1="75769" x2="54700" y2="75769"/>
                        <a14:foregroundMark x1="94600" y1="50000" x2="94600" y2="50000"/>
                        <a14:foregroundMark x1="98100" y1="48462" x2="98100" y2="48462"/>
                        <a14:foregroundMark x1="54100" y1="77436" x2="54100" y2="77436"/>
                        <a14:foregroundMark x1="89300" y1="78205" x2="89300" y2="78205"/>
                        <a14:foregroundMark x1="77900" y1="38462" x2="77900" y2="38462"/>
                        <a14:foregroundMark x1="77800" y1="38846" x2="77800" y2="38846"/>
                        <a14:foregroundMark x1="73000" y1="38590" x2="73000" y2="38590"/>
                      </a14:backgroundRemoval>
                    </a14:imgEffect>
                  </a14:imgLayer>
                </a14:imgProps>
              </a:ext>
            </a:extLst>
          </a:blip>
          <a:srcRect l="51641" t="10411" r="-805" b="14883"/>
          <a:stretch/>
        </p:blipFill>
        <p:spPr>
          <a:xfrm>
            <a:off x="9452937" y="3071585"/>
            <a:ext cx="818982" cy="970693"/>
          </a:xfrm>
          <a:prstGeom prst="rect">
            <a:avLst/>
          </a:prstGeom>
        </p:spPr>
      </p:pic>
      <p:pic>
        <p:nvPicPr>
          <p:cNvPr id="1026" name="Picture 2" descr="Đồ vật nào dưới đây có hình ảnh của hình tam giác: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030" y="2231818"/>
            <a:ext cx="2143125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2" t="9346" r="10820" b="12258"/>
          <a:stretch/>
        </p:blipFill>
        <p:spPr>
          <a:xfrm>
            <a:off x="7166937" y="2545705"/>
            <a:ext cx="1826290" cy="1964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581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ositive-right-answer-01-sound-effect-68478394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124" y="5660443"/>
            <a:ext cx="1390376" cy="1197557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508032" y="734049"/>
            <a:ext cx="11135487" cy="948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algn="ctr"/>
            <a:r>
              <a:rPr lang="en-US" sz="4000" smtClean="0">
                <a:solidFill>
                  <a:srgbClr val="0070C0"/>
                </a:solidFill>
                <a:latin typeface="+mj-lt"/>
                <a:ea typeface="Arial-Rounded" pitchFamily="34" charset="0"/>
                <a:cs typeface="Arial-Rounded" pitchFamily="34" charset="0"/>
              </a:rPr>
              <a:t>Nam đang muốn mua chiếc đồng hồ có dạng hình tròn. Em hãy chọn giúp Nam nhé!</a:t>
            </a:r>
            <a:endParaRPr lang="en-US" sz="4000">
              <a:solidFill>
                <a:srgbClr val="0070C0"/>
              </a:solidFill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95" t="4445" r="12214" b="11612"/>
          <a:stretch/>
        </p:blipFill>
        <p:spPr>
          <a:xfrm>
            <a:off x="2194999" y="3098634"/>
            <a:ext cx="1390932" cy="170196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3" t="13548" r="16627" b="23226"/>
          <a:stretch/>
        </p:blipFill>
        <p:spPr>
          <a:xfrm>
            <a:off x="8549123" y="2757816"/>
            <a:ext cx="1843161" cy="18397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08" t="4444" r="16860" b="14194"/>
          <a:stretch/>
        </p:blipFill>
        <p:spPr>
          <a:xfrm>
            <a:off x="5303828" y="2757816"/>
            <a:ext cx="1543894" cy="208609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4A50531-1883-9347-8050-55B9BC9214C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2692" b="75513" l="1300" r="50900">
                        <a14:foregroundMark x1="20700" y1="75769" x2="20700" y2="75769"/>
                        <a14:foregroundMark x1="1300" y1="55897" x2="1300" y2="55897"/>
                        <a14:foregroundMark x1="19100" y1="13718" x2="19100" y2="13718"/>
                        <a14:foregroundMark x1="40300" y1="13205" x2="40300" y2="13205"/>
                        <a14:foregroundMark x1="48900" y1="25385" x2="48900" y2="25385"/>
                        <a14:foregroundMark x1="50900" y1="28718" x2="50900" y2="28718"/>
                        <a14:foregroundMark x1="33400" y1="38333" x2="33400" y2="38333"/>
                        <a14:foregroundMark x1="32700" y1="37564" x2="32700" y2="37564"/>
                        <a14:foregroundMark x1="32000" y1="37051" x2="32000" y2="37051"/>
                        <a14:foregroundMark x1="20100" y1="12692" x2="20100" y2="12692"/>
                        <a14:foregroundMark x1="31400" y1="44359" x2="31400" y2="44359"/>
                      </a14:backgroundRemoval>
                    </a14:imgEffect>
                  </a14:imgLayer>
                </a14:imgProps>
              </a:ext>
            </a:extLst>
          </a:blip>
          <a:srcRect t="7506" r="46919" b="17629"/>
          <a:stretch/>
        </p:blipFill>
        <p:spPr>
          <a:xfrm>
            <a:off x="5582500" y="4985163"/>
            <a:ext cx="871239" cy="95843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5369299-A34A-CB44-8CC2-6E99A0D7CC17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7821" b="78205" l="54100" r="98100">
                        <a14:foregroundMark x1="70500" y1="48718" x2="70500" y2="48718"/>
                        <a14:foregroundMark x1="54700" y1="75769" x2="54700" y2="75769"/>
                        <a14:foregroundMark x1="94600" y1="50000" x2="94600" y2="50000"/>
                        <a14:foregroundMark x1="98100" y1="48462" x2="98100" y2="48462"/>
                        <a14:foregroundMark x1="54100" y1="77436" x2="54100" y2="77436"/>
                        <a14:foregroundMark x1="89300" y1="78205" x2="89300" y2="78205"/>
                        <a14:foregroundMark x1="77900" y1="38462" x2="77900" y2="38462"/>
                        <a14:foregroundMark x1="77800" y1="38846" x2="77800" y2="38846"/>
                        <a14:foregroundMark x1="73000" y1="38590" x2="73000" y2="38590"/>
                      </a14:backgroundRemoval>
                    </a14:imgEffect>
                  </a14:imgLayer>
                </a14:imgProps>
              </a:ext>
            </a:extLst>
          </a:blip>
          <a:srcRect l="51641" t="10411" r="-805" b="14883"/>
          <a:stretch/>
        </p:blipFill>
        <p:spPr>
          <a:xfrm>
            <a:off x="2423319" y="4972907"/>
            <a:ext cx="818982" cy="97069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5369299-A34A-CB44-8CC2-6E99A0D7CC17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7821" b="78205" l="54100" r="98100">
                        <a14:foregroundMark x1="70500" y1="48718" x2="70500" y2="48718"/>
                        <a14:foregroundMark x1="54700" y1="75769" x2="54700" y2="75769"/>
                        <a14:foregroundMark x1="94600" y1="50000" x2="94600" y2="50000"/>
                        <a14:foregroundMark x1="98100" y1="48462" x2="98100" y2="48462"/>
                        <a14:foregroundMark x1="54100" y1="77436" x2="54100" y2="77436"/>
                        <a14:foregroundMark x1="89300" y1="78205" x2="89300" y2="78205"/>
                        <a14:foregroundMark x1="77900" y1="38462" x2="77900" y2="38462"/>
                        <a14:foregroundMark x1="77800" y1="38846" x2="77800" y2="38846"/>
                        <a14:foregroundMark x1="73000" y1="38590" x2="73000" y2="38590"/>
                      </a14:backgroundRemoval>
                    </a14:imgEffect>
                  </a14:imgLayer>
                </a14:imgProps>
              </a:ext>
            </a:extLst>
          </a:blip>
          <a:srcRect l="51641" t="10411" r="-805" b="14883"/>
          <a:stretch/>
        </p:blipFill>
        <p:spPr>
          <a:xfrm>
            <a:off x="9003558" y="4972907"/>
            <a:ext cx="818982" cy="970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52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sitive-right-answer-01-sound-effect-68478394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124" y="5660443"/>
            <a:ext cx="1390376" cy="11975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669" y="1676400"/>
            <a:ext cx="4762500" cy="428625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95231" y="609600"/>
            <a:ext cx="11371376" cy="1262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algn="ctr"/>
            <a:r>
              <a:rPr lang="en-US" sz="3200" smtClean="0">
                <a:solidFill>
                  <a:srgbClr val="0070C0"/>
                </a:solidFill>
                <a:latin typeface="+mn-lt"/>
                <a:ea typeface="Arial-Rounded" pitchFamily="34" charset="0"/>
                <a:cs typeface="Arial-Rounded" pitchFamily="34" charset="0"/>
              </a:rPr>
              <a:t>Chúc mừng bạn đã chọn trúng mảnh ghép may mắn!</a:t>
            </a:r>
            <a:endParaRPr lang="en-US" sz="3200">
              <a:solidFill>
                <a:srgbClr val="0070C0"/>
              </a:solidFill>
              <a:latin typeface="+mn-lt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30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124" y="5660443"/>
            <a:ext cx="1390376" cy="11975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919" y="1143000"/>
            <a:ext cx="4572000" cy="4572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95231" y="609600"/>
            <a:ext cx="11371376" cy="1262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algn="ctr"/>
            <a:r>
              <a:rPr lang="en-US" sz="3200" smtClean="0">
                <a:solidFill>
                  <a:srgbClr val="0070C0"/>
                </a:solidFill>
                <a:latin typeface="+mn-lt"/>
                <a:ea typeface="Arial-Rounded" pitchFamily="34" charset="0"/>
                <a:cs typeface="Arial-Rounded" pitchFamily="34" charset="0"/>
              </a:rPr>
              <a:t>Chúc mừng bạn đã chọn trúng mảnh ghép may mắn!</a:t>
            </a:r>
            <a:endParaRPr lang="en-US" sz="3200">
              <a:solidFill>
                <a:srgbClr val="0070C0"/>
              </a:solidFill>
              <a:latin typeface="+mn-lt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64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124" y="5660443"/>
            <a:ext cx="1390376" cy="1197557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96106" y="1981200"/>
            <a:ext cx="11371376" cy="1774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algn="ctr"/>
            <a:r>
              <a:rPr lang="en-US" sz="5400" smtClean="0">
                <a:solidFill>
                  <a:srgbClr val="0070C0"/>
                </a:solidFill>
                <a:latin typeface="+mj-lt"/>
                <a:ea typeface="Arial-Rounded" pitchFamily="34" charset="0"/>
                <a:cs typeface="Arial-Rounded" pitchFamily="34" charset="0"/>
              </a:rPr>
              <a:t>Em hãy tìm đồ vật trong lớp </a:t>
            </a:r>
          </a:p>
          <a:p>
            <a:pPr algn="ctr"/>
            <a:r>
              <a:rPr lang="en-US" sz="5400" smtClean="0">
                <a:solidFill>
                  <a:srgbClr val="0070C0"/>
                </a:solidFill>
                <a:latin typeface="+mj-lt"/>
                <a:ea typeface="Arial-Rounded" pitchFamily="34" charset="0"/>
                <a:cs typeface="Arial-Rounded" pitchFamily="34" charset="0"/>
              </a:rPr>
              <a:t>có dạng hình chữ nhật.</a:t>
            </a:r>
            <a:endParaRPr lang="en-US" sz="5400">
              <a:solidFill>
                <a:srgbClr val="0070C0"/>
              </a:solidFill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81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124" y="5660443"/>
            <a:ext cx="1390376" cy="1197557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96106" y="228600"/>
            <a:ext cx="11371376" cy="1774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algn="ctr"/>
            <a:r>
              <a:rPr lang="en-US" sz="4800" smtClean="0">
                <a:solidFill>
                  <a:srgbClr val="0070C0"/>
                </a:solidFill>
                <a:latin typeface="+mj-lt"/>
                <a:ea typeface="Arial-Rounded" pitchFamily="34" charset="0"/>
                <a:cs typeface="Arial-Rounded" pitchFamily="34" charset="0"/>
              </a:rPr>
              <a:t>Bộ phận nào trên chiếc xe máy có dạng hình tròn? Hình tròn đó có thuận lợi gì?</a:t>
            </a:r>
            <a:endParaRPr lang="en-US" sz="4800">
              <a:solidFill>
                <a:srgbClr val="0070C0"/>
              </a:solidFill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3"/>
          <a:stretch/>
        </p:blipFill>
        <p:spPr>
          <a:xfrm>
            <a:off x="3606766" y="2170242"/>
            <a:ext cx="4950052" cy="428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21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-43032" y="0"/>
            <a:ext cx="12204870" cy="158115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708819" y="937038"/>
            <a:ext cx="10744200" cy="2972953"/>
            <a:chOff x="708819" y="937038"/>
            <a:chExt cx="10744200" cy="2972953"/>
          </a:xfrm>
        </p:grpSpPr>
        <p:grpSp>
          <p:nvGrpSpPr>
            <p:cNvPr id="11" name="Group 10"/>
            <p:cNvGrpSpPr/>
            <p:nvPr/>
          </p:nvGrpSpPr>
          <p:grpSpPr>
            <a:xfrm>
              <a:off x="708819" y="1219200"/>
              <a:ext cx="10744200" cy="2690791"/>
              <a:chOff x="708819" y="438150"/>
              <a:chExt cx="10744200" cy="1676400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708819" y="438150"/>
                <a:ext cx="10744200" cy="1676400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ounded Rectangle 4"/>
              <p:cNvSpPr/>
              <p:nvPr/>
            </p:nvSpPr>
            <p:spPr>
              <a:xfrm>
                <a:off x="861219" y="514350"/>
                <a:ext cx="10439400" cy="13716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Oval 12"/>
            <p:cNvSpPr/>
            <p:nvPr/>
          </p:nvSpPr>
          <p:spPr>
            <a:xfrm>
              <a:off x="9768683" y="942536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9767547" y="1428750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5"/>
            <p:cNvSpPr/>
            <p:nvPr/>
          </p:nvSpPr>
          <p:spPr>
            <a:xfrm>
              <a:off x="9830938" y="1072298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2177165" y="937038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2176029" y="1423252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5"/>
            <p:cNvSpPr/>
            <p:nvPr/>
          </p:nvSpPr>
          <p:spPr>
            <a:xfrm>
              <a:off x="2239420" y="1066800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717" y="4334852"/>
            <a:ext cx="6518402" cy="2294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671719" y="6324600"/>
            <a:ext cx="3393226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Arial" pitchFamily="34" charset="0"/>
                <a:cs typeface="Arial" pitchFamily="34" charset="0"/>
              </a:rPr>
              <a:t>Sách Toán_trang 54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8980" y="2442287"/>
            <a:ext cx="109438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LUYỆN TẬP CHUNG</a:t>
            </a:r>
            <a:endParaRPr lang="en-US" sz="48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28219" y="1460817"/>
            <a:ext cx="510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latin typeface="Arial" pitchFamily="34" charset="0"/>
                <a:cs typeface="Arial" pitchFamily="34" charset="0"/>
              </a:rPr>
              <a:t>Bài 6</a:t>
            </a:r>
            <a:endParaRPr lang="en-US" sz="48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122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/>
      <p:bldP spid="20" grpId="0"/>
    </p:bldLst>
  </p:timing>
</p:sld>
</file>

<file path=ppt/theme/theme1.xml><?xml version="1.0" encoding="utf-8"?>
<a:theme xmlns:a="http://schemas.openxmlformats.org/drawingml/2006/main" name="Early Childhood Center by Slidesgo">
  <a:themeElements>
    <a:clrScheme name="Simple Light">
      <a:dk1>
        <a:srgbClr val="33140B"/>
      </a:dk1>
      <a:lt1>
        <a:srgbClr val="FFFFFF"/>
      </a:lt1>
      <a:dk2>
        <a:srgbClr val="595959"/>
      </a:dk2>
      <a:lt2>
        <a:srgbClr val="EEEEEE"/>
      </a:lt2>
      <a:accent1>
        <a:srgbClr val="FFAF57"/>
      </a:accent1>
      <a:accent2>
        <a:srgbClr val="BCE98C"/>
      </a:accent2>
      <a:accent3>
        <a:srgbClr val="58E0F1"/>
      </a:accent3>
      <a:accent4>
        <a:srgbClr val="FFFFFF"/>
      </a:accent4>
      <a:accent5>
        <a:srgbClr val="F16FB1"/>
      </a:accent5>
      <a:accent6>
        <a:srgbClr val="E8493F"/>
      </a:accent6>
      <a:hlink>
        <a:srgbClr val="33140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1369</TotalTime>
  <Words>376</Words>
  <Application>Microsoft Office PowerPoint</Application>
  <PresentationFormat>Custom</PresentationFormat>
  <Paragraphs>77</Paragraphs>
  <Slides>18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UTM Showcard</vt:lpstr>
      <vt:lpstr>Fira Sans Extra Condensed Medium</vt:lpstr>
      <vt:lpstr>Quicksand Light</vt:lpstr>
      <vt:lpstr>Nunito Sans</vt:lpstr>
      <vt:lpstr>Quicksand</vt:lpstr>
      <vt:lpstr>Nunito</vt:lpstr>
      <vt:lpstr>Fira Sans Condensed Medium</vt:lpstr>
      <vt:lpstr>Arial-Rounded</vt:lpstr>
      <vt:lpstr>Early Childhood Center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Early Childhood Center</dc:title>
  <dc:creator>PC</dc:creator>
  <cp:lastModifiedBy>ADMIN</cp:lastModifiedBy>
  <cp:revision>115</cp:revision>
  <dcterms:modified xsi:type="dcterms:W3CDTF">2022-10-31T04:00:47Z</dcterms:modified>
</cp:coreProperties>
</file>