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81" r:id="rId4"/>
    <p:sldId id="259" r:id="rId5"/>
    <p:sldId id="287" r:id="rId6"/>
    <p:sldId id="282" r:id="rId7"/>
    <p:sldId id="260" r:id="rId8"/>
    <p:sldId id="261" r:id="rId9"/>
    <p:sldId id="280" r:id="rId10"/>
    <p:sldId id="263" r:id="rId11"/>
    <p:sldId id="283" r:id="rId12"/>
    <p:sldId id="284" r:id="rId13"/>
    <p:sldId id="285" r:id="rId14"/>
    <p:sldId id="286" r:id="rId15"/>
    <p:sldId id="268" r:id="rId16"/>
    <p:sldId id="279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9"/>
    <p:restoredTop sz="93902"/>
  </p:normalViewPr>
  <p:slideViewPr>
    <p:cSldViewPr snapToGrid="0" snapToObjects="1" showGuides="1">
      <p:cViewPr varScale="1">
        <p:scale>
          <a:sx n="97" d="100"/>
          <a:sy n="97" d="100"/>
        </p:scale>
        <p:origin x="232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E45F6-61D4-4E85-99CB-636AF4D8B09A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68F39-07D2-4CD0-9ACF-37C7B2BA4B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12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36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404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38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653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26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239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933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409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73D01A-DE36-6641-93D5-6C6DBE995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4"/>
            <a:ext cx="12192000" cy="68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C46F1A-C43D-AB4B-8B2E-AE8F2AF5F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B13897-F9EB-4D4F-BA84-80EF43DE0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96053-AF6F-C14A-9129-17A70CEC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161C2E-0B64-0141-9E17-2996C7D62B16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117F1D-38F1-6B4B-9075-89A3FAC9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968DEF-DD26-2644-A014-4C39A6D0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566A7-6CD8-294F-87F7-F802BE3AC78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81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C84CE0-B882-EF42-BF38-F5CFD122E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12E983-B505-574B-8ACC-DE166EB73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644086-3838-594D-8C2F-80758E40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161C2E-0B64-0141-9E17-2996C7D62B16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94BF3C-5D08-9649-8011-1E50B1208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0BF612-0736-1445-8AEA-18A384660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566A7-6CD8-294F-87F7-F802BE3AC78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69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0A1DBC-A844-F94F-9338-93EA258DA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4"/>
            <a:ext cx="12192000" cy="68569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3851B7-A3E2-3A4B-95FA-6E2D84F82F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"/>
                    </a14:imgEffect>
                    <a14:imgEffect>
                      <a14:saturation sat="9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5734" flipH="1">
            <a:off x="270048" y="2525262"/>
            <a:ext cx="12287901" cy="40808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6DE3246-3B93-474A-81DC-609B750599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" y="504"/>
            <a:ext cx="12188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73D01A-DE36-6641-93D5-6C6DBE995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4"/>
            <a:ext cx="12192000" cy="6856992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 userDrawn="1"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 userDrawn="1"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 userDrawn="1"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 userDrawn="1"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36DE3246-3B93-474A-81DC-609B75059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1954"/>
          <a:stretch/>
        </p:blipFill>
        <p:spPr>
          <a:xfrm>
            <a:off x="3440" y="504"/>
            <a:ext cx="5856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0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7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6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E85A86-66AB-DF49-AE80-08F97329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161C2E-0B64-0141-9E17-2996C7D62B16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7F3B89A-9338-A641-A875-53C74D6E0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C248F7-DBE3-5C45-8EEF-6B8BECD1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566A7-6CD8-294F-87F7-F802BE3AC78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810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CA8F2-2D41-7240-A514-AD77F621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F69A5A-F8FF-C94F-9687-152BDE675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359CE1-DDA3-4E44-9DAE-921975C7A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D0B5A6-1B84-E542-B1D3-FEBAF58D9D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161C2E-0B64-0141-9E17-2996C7D62B16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84A28-640C-0F42-A5D4-E61E370B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ACC20E-C3AD-3941-B33C-891ED32A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566A7-6CD8-294F-87F7-F802BE3AC78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69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CDEE42-3B6B-2A4D-BE7C-B5F9C7E8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0D1C273-22F5-834A-9F46-F54E0EB6C1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2E9EE9-41F8-0C4C-93FF-3C39610AA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2D7ABD-E9D9-6741-8EE1-914AE7190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161C2E-0B64-0141-9E17-2996C7D62B16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F5713-6356-5C41-9E3F-4BD4F3CB2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3DEFFFC-4EB9-2240-8EBF-7F344433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566A7-6CD8-294F-87F7-F802BE3AC78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0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68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半闭框 1"/>
          <p:cNvSpPr/>
          <p:nvPr/>
        </p:nvSpPr>
        <p:spPr>
          <a:xfrm rot="5400000">
            <a:off x="11066106" y="363893"/>
            <a:ext cx="802433" cy="802433"/>
          </a:xfrm>
          <a:prstGeom prst="halfFram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半闭框 2"/>
          <p:cNvSpPr/>
          <p:nvPr/>
        </p:nvSpPr>
        <p:spPr>
          <a:xfrm rot="16200000">
            <a:off x="301690" y="5760097"/>
            <a:ext cx="802433" cy="802433"/>
          </a:xfrm>
          <a:prstGeom prst="halfFram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0290BF0-917C-1D42-8BEE-FBC6D459B8C2}"/>
              </a:ext>
            </a:extLst>
          </p:cNvPr>
          <p:cNvSpPr txBox="1">
            <a:spLocks/>
          </p:cNvSpPr>
          <p:nvPr/>
        </p:nvSpPr>
        <p:spPr>
          <a:xfrm>
            <a:off x="1827276" y="1329050"/>
            <a:ext cx="9744456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NGÔ GIA TỰ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C76007C2-400E-B44E-ACAA-F9CDD4245D05}"/>
              </a:ext>
            </a:extLst>
          </p:cNvPr>
          <p:cNvSpPr txBox="1">
            <a:spLocks/>
          </p:cNvSpPr>
          <p:nvPr/>
        </p:nvSpPr>
        <p:spPr>
          <a:xfrm>
            <a:off x="3581400" y="3296063"/>
            <a:ext cx="6858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– LỚP 4</a:t>
            </a:r>
          </a:p>
        </p:txBody>
      </p:sp>
      <p:pic>
        <p:nvPicPr>
          <p:cNvPr id="34" name="图片 71">
            <a:extLst>
              <a:ext uri="{FF2B5EF4-FFF2-40B4-BE49-F238E27FC236}">
                <a16:creationId xmlns:a16="http://schemas.microsoft.com/office/drawing/2014/main" id="{606F82D9-325F-434F-A9C0-15411C228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848" y="4975150"/>
            <a:ext cx="3107845" cy="1906175"/>
          </a:xfrm>
          <a:prstGeom prst="rect">
            <a:avLst/>
          </a:prstGeom>
        </p:spPr>
      </p:pic>
      <p:pic>
        <p:nvPicPr>
          <p:cNvPr id="35" name="图片 69">
            <a:extLst>
              <a:ext uri="{FF2B5EF4-FFF2-40B4-BE49-F238E27FC236}">
                <a16:creationId xmlns:a16="http://schemas.microsoft.com/office/drawing/2014/main" id="{08FB80D8-7AAA-7541-9B34-57E4D27D4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9620" y="4481719"/>
            <a:ext cx="3822543" cy="31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4" t="424" r="1869" b="64202"/>
          <a:stretch/>
        </p:blipFill>
        <p:spPr>
          <a:xfrm>
            <a:off x="806598" y="1455681"/>
            <a:ext cx="4810429" cy="4674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305" y="2146117"/>
            <a:ext cx="1275410" cy="80368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75249" y="2063231"/>
            <a:ext cx="5264148" cy="1613179"/>
            <a:chOff x="4282621" y="2253192"/>
            <a:chExt cx="3893157" cy="1193043"/>
          </a:xfrm>
        </p:grpSpPr>
        <p:cxnSp>
          <p:nvCxnSpPr>
            <p:cNvPr id="5" name="MH_Other_1"/>
            <p:cNvCxnSpPr>
              <a:cxnSpLocks noChangeShapeType="1"/>
            </p:cNvCxnSpPr>
            <p:nvPr/>
          </p:nvCxnSpPr>
          <p:spPr bwMode="auto">
            <a:xfrm flipV="1">
              <a:off x="6397171" y="2912835"/>
              <a:ext cx="609600" cy="533400"/>
            </a:xfrm>
            <a:prstGeom prst="curvedConnector3">
              <a:avLst>
                <a:gd name="adj1" fmla="val 50000"/>
              </a:avLst>
            </a:prstGeom>
            <a:noFill/>
            <a:ln w="12700" cmpd="sng">
              <a:solidFill>
                <a:srgbClr val="ECB2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MH_Other_2"/>
            <p:cNvCxnSpPr>
              <a:cxnSpLocks noChangeShapeType="1"/>
            </p:cNvCxnSpPr>
            <p:nvPr/>
          </p:nvCxnSpPr>
          <p:spPr bwMode="auto">
            <a:xfrm>
              <a:off x="7006771" y="2904898"/>
              <a:ext cx="742950" cy="0"/>
            </a:xfrm>
            <a:prstGeom prst="line">
              <a:avLst/>
            </a:prstGeom>
            <a:noFill/>
            <a:ln w="12700" cmpd="sng">
              <a:solidFill>
                <a:srgbClr val="ECB2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MH_Other_3"/>
            <p:cNvCxnSpPr>
              <a:cxnSpLocks noChangeShapeType="1"/>
            </p:cNvCxnSpPr>
            <p:nvPr/>
          </p:nvCxnSpPr>
          <p:spPr bwMode="auto">
            <a:xfrm>
              <a:off x="4282621" y="3446235"/>
              <a:ext cx="2114550" cy="0"/>
            </a:xfrm>
            <a:prstGeom prst="line">
              <a:avLst/>
            </a:prstGeom>
            <a:noFill/>
            <a:ln w="12700" cmpd="sng">
              <a:solidFill>
                <a:srgbClr val="ECB2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MH_Other_4"/>
            <p:cNvSpPr txBox="1">
              <a:spLocks noChangeArrowheads="1"/>
            </p:cNvSpPr>
            <p:nvPr/>
          </p:nvSpPr>
          <p:spPr bwMode="auto">
            <a:xfrm>
              <a:off x="6481916" y="2253192"/>
              <a:ext cx="1693862" cy="682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5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03</a:t>
              </a:r>
            </a:p>
          </p:txBody>
        </p:sp>
      </p:grpSp>
      <p:sp>
        <p:nvSpPr>
          <p:cNvPr id="10" name="MH_SubTitle_1">
            <a:extLst>
              <a:ext uri="{FF2B5EF4-FFF2-40B4-BE49-F238E27FC236}">
                <a16:creationId xmlns:a16="http://schemas.microsoft.com/office/drawing/2014/main" id="{71D1FA0C-7054-DD4D-8A87-E3CA7EBC8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443" y="2063231"/>
            <a:ext cx="6892530" cy="196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vi-VN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</a:rPr>
              <a:t>Hoạt động </a:t>
            </a:r>
          </a:p>
          <a:p>
            <a:pPr algn="ctr" eaLnBrk="1" hangingPunct="1">
              <a:lnSpc>
                <a:spcPct val="130000"/>
              </a:lnSpc>
            </a:pPr>
            <a:r>
              <a:rPr lang="vi-VN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</a:rPr>
              <a:t>Thực hành, luyện tập</a:t>
            </a:r>
            <a:endParaRPr lang="zh-CN" altLang="en-US" sz="36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5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7">
            <a:extLst>
              <a:ext uri="{FF2B5EF4-FFF2-40B4-BE49-F238E27FC236}">
                <a16:creationId xmlns:a16="http://schemas.microsoft.com/office/drawing/2014/main" id="{E34A9786-EA85-D641-B9AE-32B05E881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1816100"/>
            <a:ext cx="1752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1" u="sng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a) 420 : 60</a:t>
            </a:r>
          </a:p>
        </p:txBody>
      </p:sp>
      <p:sp>
        <p:nvSpPr>
          <p:cNvPr id="3" name="Text Box 48">
            <a:extLst>
              <a:ext uri="{FF2B5EF4-FFF2-40B4-BE49-F238E27FC236}">
                <a16:creationId xmlns:a16="http://schemas.microsoft.com/office/drawing/2014/main" id="{57304A1F-164F-2845-883B-501376673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4" y="3111500"/>
            <a:ext cx="663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420</a:t>
            </a:r>
          </a:p>
        </p:txBody>
      </p:sp>
      <p:sp>
        <p:nvSpPr>
          <p:cNvPr id="4" name="Text Box 49">
            <a:extLst>
              <a:ext uri="{FF2B5EF4-FFF2-40B4-BE49-F238E27FC236}">
                <a16:creationId xmlns:a16="http://schemas.microsoft.com/office/drawing/2014/main" id="{B786BEA6-0A6E-4745-BD27-1A9635AD4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3125788"/>
            <a:ext cx="49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5" name="Line 51">
            <a:extLst>
              <a:ext uri="{FF2B5EF4-FFF2-40B4-BE49-F238E27FC236}">
                <a16:creationId xmlns:a16="http://schemas.microsoft.com/office/drawing/2014/main" id="{6F23511C-CD03-A64E-82B1-CAA1402BAE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0" y="3309938"/>
            <a:ext cx="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02469AC9-D75E-C94B-BDF8-9E7627349D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000" y="3600450"/>
            <a:ext cx="762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ext Box 55">
            <a:extLst>
              <a:ext uri="{FF2B5EF4-FFF2-40B4-BE49-F238E27FC236}">
                <a16:creationId xmlns:a16="http://schemas.microsoft.com/office/drawing/2014/main" id="{C2EA3834-E463-9444-BEDF-CEB6D41D0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839" y="3641725"/>
            <a:ext cx="35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Text Box 56">
            <a:extLst>
              <a:ext uri="{FF2B5EF4-FFF2-40B4-BE49-F238E27FC236}">
                <a16:creationId xmlns:a16="http://schemas.microsoft.com/office/drawing/2014/main" id="{39F058E7-453B-7B4F-A30E-335CFC462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35528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9" name="Text Box 57">
            <a:extLst>
              <a:ext uri="{FF2B5EF4-FFF2-40B4-BE49-F238E27FC236}">
                <a16:creationId xmlns:a16="http://schemas.microsoft.com/office/drawing/2014/main" id="{D77E3882-986A-2748-B958-CFF94CB06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400" y="2578101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84C0A1BE-8CE0-F141-98FF-8A7D39980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800" y="23558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4500 : 500</a:t>
            </a:r>
          </a:p>
        </p:txBody>
      </p:sp>
      <p:sp>
        <p:nvSpPr>
          <p:cNvPr id="11" name="Text Box 59">
            <a:extLst>
              <a:ext uri="{FF2B5EF4-FFF2-40B4-BE49-F238E27FC236}">
                <a16:creationId xmlns:a16="http://schemas.microsoft.com/office/drawing/2014/main" id="{807E7FAF-286B-3A4A-923B-F6FCE18F3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800" y="2959100"/>
            <a:ext cx="93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4500</a:t>
            </a:r>
          </a:p>
        </p:txBody>
      </p:sp>
      <p:sp>
        <p:nvSpPr>
          <p:cNvPr id="12" name="Text Box 61">
            <a:extLst>
              <a:ext uri="{FF2B5EF4-FFF2-40B4-BE49-F238E27FC236}">
                <a16:creationId xmlns:a16="http://schemas.microsoft.com/office/drawing/2014/main" id="{05DC4A4C-B1E4-294A-9DB9-1A1BA67B6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3064" y="2994025"/>
            <a:ext cx="642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13" name="Line 62">
            <a:extLst>
              <a:ext uri="{FF2B5EF4-FFF2-40B4-BE49-F238E27FC236}">
                <a16:creationId xmlns:a16="http://schemas.microsoft.com/office/drawing/2014/main" id="{A4ABAC42-0ED6-3347-A312-2BA56101EF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6863" y="3111500"/>
            <a:ext cx="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Line 63">
            <a:extLst>
              <a:ext uri="{FF2B5EF4-FFF2-40B4-BE49-F238E27FC236}">
                <a16:creationId xmlns:a16="http://schemas.microsoft.com/office/drawing/2014/main" id="{D4878FCA-CE74-6440-802B-518F8FEA46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75913" y="3449638"/>
            <a:ext cx="762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Text Box 64">
            <a:extLst>
              <a:ext uri="{FF2B5EF4-FFF2-40B4-BE49-F238E27FC236}">
                <a16:creationId xmlns:a16="http://schemas.microsoft.com/office/drawing/2014/main" id="{B043D4AF-12F6-5E46-8DBD-FFB6882B7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5775" y="35607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6" name="Text Box 69">
            <a:extLst>
              <a:ext uri="{FF2B5EF4-FFF2-40B4-BE49-F238E27FC236}">
                <a16:creationId xmlns:a16="http://schemas.microsoft.com/office/drawing/2014/main" id="{92E12397-97A4-4349-AAB0-ABA744EB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6401" y="3416300"/>
            <a:ext cx="35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7" name="Text Box 70">
            <a:extLst>
              <a:ext uri="{FF2B5EF4-FFF2-40B4-BE49-F238E27FC236}">
                <a16:creationId xmlns:a16="http://schemas.microsoft.com/office/drawing/2014/main" id="{BF6A9FB3-CC3D-BE48-96F5-795AA5327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8201" y="3416300"/>
            <a:ext cx="32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8" name="Text Box 71">
            <a:extLst>
              <a:ext uri="{FF2B5EF4-FFF2-40B4-BE49-F238E27FC236}">
                <a16:creationId xmlns:a16="http://schemas.microsoft.com/office/drawing/2014/main" id="{349B5E8D-EEBE-7D41-9F61-0A10484F7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4330700"/>
            <a:ext cx="211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b) 85000 : 500</a:t>
            </a:r>
          </a:p>
        </p:txBody>
      </p:sp>
      <p:sp>
        <p:nvSpPr>
          <p:cNvPr id="19" name="Text Box 72">
            <a:extLst>
              <a:ext uri="{FF2B5EF4-FFF2-40B4-BE49-F238E27FC236}">
                <a16:creationId xmlns:a16="http://schemas.microsoft.com/office/drawing/2014/main" id="{CC39846B-B58C-274C-BC98-2D6BB36B6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0" y="4406901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0" name="Text Box 73">
            <a:extLst>
              <a:ext uri="{FF2B5EF4-FFF2-40B4-BE49-F238E27FC236}">
                <a16:creationId xmlns:a16="http://schemas.microsoft.com/office/drawing/2014/main" id="{75346674-A7A2-A545-AD49-F693A17BF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25" y="43053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92000 : 400</a:t>
            </a:r>
          </a:p>
        </p:txBody>
      </p:sp>
      <p:sp>
        <p:nvSpPr>
          <p:cNvPr id="21" name="Text Box 74">
            <a:extLst>
              <a:ext uri="{FF2B5EF4-FFF2-40B4-BE49-F238E27FC236}">
                <a16:creationId xmlns:a16="http://schemas.microsoft.com/office/drawing/2014/main" id="{96E8DBAF-0FA3-224F-AF7D-BC46F2AB2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51689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85000</a:t>
            </a:r>
          </a:p>
        </p:txBody>
      </p:sp>
      <p:sp>
        <p:nvSpPr>
          <p:cNvPr id="22" name="Text Box 75">
            <a:extLst>
              <a:ext uri="{FF2B5EF4-FFF2-40B4-BE49-F238E27FC236}">
                <a16:creationId xmlns:a16="http://schemas.microsoft.com/office/drawing/2014/main" id="{FD4B52C4-2BD7-BB45-83A6-D72EA24FC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326" y="5175250"/>
            <a:ext cx="70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23" name="Line 76">
            <a:extLst>
              <a:ext uri="{FF2B5EF4-FFF2-40B4-BE49-F238E27FC236}">
                <a16:creationId xmlns:a16="http://schemas.microsoft.com/office/drawing/2014/main" id="{F8858AE6-2F65-404C-BA96-5705685B7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4000" y="5321300"/>
            <a:ext cx="0" cy="914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4" name="Line 77">
            <a:extLst>
              <a:ext uri="{FF2B5EF4-FFF2-40B4-BE49-F238E27FC236}">
                <a16:creationId xmlns:a16="http://schemas.microsoft.com/office/drawing/2014/main" id="{E15A6585-A7C5-E242-9414-7BD0A3230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4000" y="5657850"/>
            <a:ext cx="685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5" name="Line 81">
            <a:extLst>
              <a:ext uri="{FF2B5EF4-FFF2-40B4-BE49-F238E27FC236}">
                <a16:creationId xmlns:a16="http://schemas.microsoft.com/office/drawing/2014/main" id="{B3FFD0DA-DC43-B944-BF3F-64BFF9BDF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9200" y="5245100"/>
            <a:ext cx="0" cy="0"/>
          </a:xfrm>
          <a:prstGeom prst="line">
            <a:avLst/>
          </a:prstGeom>
          <a:noFill/>
          <a:ln w="1905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83">
            <a:extLst>
              <a:ext uri="{FF2B5EF4-FFF2-40B4-BE49-F238E27FC236}">
                <a16:creationId xmlns:a16="http://schemas.microsoft.com/office/drawing/2014/main" id="{9CB01C61-EF60-BB4D-A5EC-E4CC45E82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325" y="567213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" name="Text Box 84">
            <a:extLst>
              <a:ext uri="{FF2B5EF4-FFF2-40B4-BE49-F238E27FC236}">
                <a16:creationId xmlns:a16="http://schemas.microsoft.com/office/drawing/2014/main" id="{C11CE146-06CF-DB42-A9A2-B9128BAE3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163" y="558323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Text Box 85">
            <a:extLst>
              <a:ext uri="{FF2B5EF4-FFF2-40B4-BE49-F238E27FC236}">
                <a16:creationId xmlns:a16="http://schemas.microsoft.com/office/drawing/2014/main" id="{22A4AB77-6990-3841-A214-F03DE4168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563" y="558165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1F559420-4AAF-7A46-9559-ED4AE40E0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5688013"/>
            <a:ext cx="331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D1A6FE2D-4067-2B40-9704-64DE025C5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925" y="5942013"/>
            <a:ext cx="274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5A05DFAA-8A6F-0E49-A719-3F249C358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8026" y="5084763"/>
            <a:ext cx="968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92000</a:t>
            </a:r>
          </a:p>
        </p:txBody>
      </p:sp>
      <p:sp>
        <p:nvSpPr>
          <p:cNvPr id="32" name="Text Box 89">
            <a:extLst>
              <a:ext uri="{FF2B5EF4-FFF2-40B4-BE49-F238E27FC236}">
                <a16:creationId xmlns:a16="http://schemas.microsoft.com/office/drawing/2014/main" id="{75CEF154-1F5B-C94D-A513-EB671E6DD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7688" y="5081588"/>
            <a:ext cx="773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33" name="Line 90">
            <a:extLst>
              <a:ext uri="{FF2B5EF4-FFF2-40B4-BE49-F238E27FC236}">
                <a16:creationId xmlns:a16="http://schemas.microsoft.com/office/drawing/2014/main" id="{D9B5D2DF-C2E8-B24F-B13A-BB46E2A8CC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42600" y="5233988"/>
            <a:ext cx="0" cy="838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4" name="Line 91">
            <a:extLst>
              <a:ext uri="{FF2B5EF4-FFF2-40B4-BE49-F238E27FC236}">
                <a16:creationId xmlns:a16="http://schemas.microsoft.com/office/drawing/2014/main" id="{4BA94C05-C194-F449-B0B8-C2DA913DDC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42600" y="5549900"/>
            <a:ext cx="8382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5" name="Text Box 96">
            <a:extLst>
              <a:ext uri="{FF2B5EF4-FFF2-40B4-BE49-F238E27FC236}">
                <a16:creationId xmlns:a16="http://schemas.microsoft.com/office/drawing/2014/main" id="{2F812621-1D6E-AC44-B802-D7384838C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314" y="554990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6" name="Text Box 97">
            <a:extLst>
              <a:ext uri="{FF2B5EF4-FFF2-40B4-BE49-F238E27FC236}">
                <a16:creationId xmlns:a16="http://schemas.microsoft.com/office/drawing/2014/main" id="{6BABF535-4620-A040-9EAF-4BB45686A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2650" y="55499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7" name="Text Box 99">
            <a:extLst>
              <a:ext uri="{FF2B5EF4-FFF2-40B4-BE49-F238E27FC236}">
                <a16:creationId xmlns:a16="http://schemas.microsoft.com/office/drawing/2014/main" id="{DCF32387-FF0A-DA4D-8589-735CAEB83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850" y="5549901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8" name="Text Box 100">
            <a:extLst>
              <a:ext uri="{FF2B5EF4-FFF2-40B4-BE49-F238E27FC236}">
                <a16:creationId xmlns:a16="http://schemas.microsoft.com/office/drawing/2014/main" id="{0E356912-321C-754F-8D90-1FA5D884F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8200" y="58324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9" name="Text Box 101">
            <a:extLst>
              <a:ext uri="{FF2B5EF4-FFF2-40B4-BE49-F238E27FC236}">
                <a16:creationId xmlns:a16="http://schemas.microsoft.com/office/drawing/2014/main" id="{0F3DDA29-C48E-5442-A437-102933AFE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5050" y="5834063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0" name="Text Box 54">
            <a:extLst>
              <a:ext uri="{FF2B5EF4-FFF2-40B4-BE49-F238E27FC236}">
                <a16:creationId xmlns:a16="http://schemas.microsoft.com/office/drawing/2014/main" id="{F5F1814D-E922-664D-9ECA-870261137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800" y="327025"/>
            <a:ext cx="7010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u="sng">
                <a:solidFill>
                  <a:schemeClr val="bg1"/>
                </a:solidFill>
              </a:rPr>
              <a:t>Bài 1</a:t>
            </a:r>
            <a:r>
              <a:rPr lang="en-US" altLang="en-US" sz="2400" b="1">
                <a:solidFill>
                  <a:schemeClr val="bg1"/>
                </a:solidFill>
              </a:rPr>
              <a:t>( Trang 80/SGK) Tính: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a)  420 : 60                         b) 85000 : 500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   4500 : 500                            92000 : 400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6FD4837-B765-0E4F-86FC-70D147B5D1E8}"/>
              </a:ext>
            </a:extLst>
          </p:cNvPr>
          <p:cNvSpPr/>
          <p:nvPr/>
        </p:nvSpPr>
        <p:spPr>
          <a:xfrm>
            <a:off x="10685046" y="554543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9F461A-D818-D04D-BCCE-73D5B46DE163}"/>
              </a:ext>
            </a:extLst>
          </p:cNvPr>
          <p:cNvCxnSpPr/>
          <p:nvPr/>
        </p:nvCxnSpPr>
        <p:spPr>
          <a:xfrm flipH="1">
            <a:off x="6535738" y="3240088"/>
            <a:ext cx="234950" cy="252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B4691B8-2B66-1D47-A077-FC81162E463D}"/>
              </a:ext>
            </a:extLst>
          </p:cNvPr>
          <p:cNvCxnSpPr/>
          <p:nvPr/>
        </p:nvCxnSpPr>
        <p:spPr>
          <a:xfrm flipH="1">
            <a:off x="10082213" y="3089276"/>
            <a:ext cx="234950" cy="252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4F03169-841A-6048-9E88-27BDED57EBB4}"/>
              </a:ext>
            </a:extLst>
          </p:cNvPr>
          <p:cNvCxnSpPr/>
          <p:nvPr/>
        </p:nvCxnSpPr>
        <p:spPr>
          <a:xfrm flipH="1">
            <a:off x="7059613" y="5292725"/>
            <a:ext cx="234950" cy="25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69DB844-7001-CC49-BEE4-3CF954A4DC5C}"/>
              </a:ext>
            </a:extLst>
          </p:cNvPr>
          <p:cNvCxnSpPr/>
          <p:nvPr/>
        </p:nvCxnSpPr>
        <p:spPr>
          <a:xfrm flipH="1">
            <a:off x="6867525" y="5292726"/>
            <a:ext cx="234950" cy="252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296880-0BB0-FF42-86EF-67BCBEF7AB9A}"/>
              </a:ext>
            </a:extLst>
          </p:cNvPr>
          <p:cNvCxnSpPr/>
          <p:nvPr/>
        </p:nvCxnSpPr>
        <p:spPr>
          <a:xfrm flipH="1">
            <a:off x="6340475" y="5276850"/>
            <a:ext cx="234950" cy="25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5F1BBD1-EF53-F549-82F4-632F31F0B934}"/>
              </a:ext>
            </a:extLst>
          </p:cNvPr>
          <p:cNvCxnSpPr/>
          <p:nvPr/>
        </p:nvCxnSpPr>
        <p:spPr>
          <a:xfrm flipH="1">
            <a:off x="6156325" y="5267325"/>
            <a:ext cx="234950" cy="25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277B600-159A-F140-96ED-541E86CD5AF0}"/>
              </a:ext>
            </a:extLst>
          </p:cNvPr>
          <p:cNvCxnSpPr/>
          <p:nvPr/>
        </p:nvCxnSpPr>
        <p:spPr>
          <a:xfrm flipH="1">
            <a:off x="5842000" y="3187700"/>
            <a:ext cx="234950" cy="25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A970DA4-47D3-E244-B9E1-FBC335DE4B1F}"/>
              </a:ext>
            </a:extLst>
          </p:cNvPr>
          <p:cNvCxnSpPr/>
          <p:nvPr/>
        </p:nvCxnSpPr>
        <p:spPr>
          <a:xfrm flipH="1">
            <a:off x="9950450" y="3062288"/>
            <a:ext cx="234950" cy="252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3EA94CB-47E5-3D48-A37A-D5BCC70A0B5D}"/>
              </a:ext>
            </a:extLst>
          </p:cNvPr>
          <p:cNvCxnSpPr/>
          <p:nvPr/>
        </p:nvCxnSpPr>
        <p:spPr>
          <a:xfrm flipH="1">
            <a:off x="10869613" y="3103563"/>
            <a:ext cx="234950" cy="252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2A30E15-208D-E14E-8455-B337CF3122C2}"/>
              </a:ext>
            </a:extLst>
          </p:cNvPr>
          <p:cNvCxnSpPr/>
          <p:nvPr/>
        </p:nvCxnSpPr>
        <p:spPr>
          <a:xfrm flipH="1">
            <a:off x="10753725" y="3103563"/>
            <a:ext cx="234950" cy="252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9477AF4-DC65-7C4B-BF62-2398235842CD}"/>
              </a:ext>
            </a:extLst>
          </p:cNvPr>
          <p:cNvCxnSpPr/>
          <p:nvPr/>
        </p:nvCxnSpPr>
        <p:spPr>
          <a:xfrm flipH="1">
            <a:off x="11061700" y="5167313"/>
            <a:ext cx="234950" cy="252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11F3934-4196-FD4B-8FED-A62E7C87A220}"/>
              </a:ext>
            </a:extLst>
          </p:cNvPr>
          <p:cNvCxnSpPr/>
          <p:nvPr/>
        </p:nvCxnSpPr>
        <p:spPr>
          <a:xfrm flipH="1">
            <a:off x="10941050" y="5175251"/>
            <a:ext cx="234950" cy="252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79D1319-0E6A-7746-B8D2-7AD40D198CE8}"/>
              </a:ext>
            </a:extLst>
          </p:cNvPr>
          <p:cNvCxnSpPr/>
          <p:nvPr/>
        </p:nvCxnSpPr>
        <p:spPr>
          <a:xfrm flipH="1">
            <a:off x="10144125" y="5189538"/>
            <a:ext cx="234950" cy="252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1AB8CD9-18D0-6445-A0DD-F89A81CB7F24}"/>
              </a:ext>
            </a:extLst>
          </p:cNvPr>
          <p:cNvCxnSpPr/>
          <p:nvPr/>
        </p:nvCxnSpPr>
        <p:spPr>
          <a:xfrm flipH="1">
            <a:off x="10298113" y="5183188"/>
            <a:ext cx="234950" cy="25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478EEDE-2109-3A4E-9799-4975E86C5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8" y="5697538"/>
            <a:ext cx="265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vi-VN" sz="2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83D019-70F0-0D43-B952-0D1FE8279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1" y="5930901"/>
            <a:ext cx="265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vi-VN" sz="2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AA3A30-3DBF-ED43-9AB0-51D765072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951" y="6184901"/>
            <a:ext cx="26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vi-VN" sz="2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9" name="Text Box 101">
            <a:extLst>
              <a:ext uri="{FF2B5EF4-FFF2-40B4-BE49-F238E27FC236}">
                <a16:creationId xmlns:a16="http://schemas.microsoft.com/office/drawing/2014/main" id="{07C230DA-4A25-2D4D-AD1D-ADD45DDE0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8050" y="55499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0" name="Text Box 101">
            <a:extLst>
              <a:ext uri="{FF2B5EF4-FFF2-40B4-BE49-F238E27FC236}">
                <a16:creationId xmlns:a16="http://schemas.microsoft.com/office/drawing/2014/main" id="{4231570A-78E8-3541-B5AD-52DFDC058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5050" y="612933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61" name="图片 11">
            <a:extLst>
              <a:ext uri="{FF2B5EF4-FFF2-40B4-BE49-F238E27FC236}">
                <a16:creationId xmlns:a16="http://schemas.microsoft.com/office/drawing/2014/main" id="{162C3BAD-650B-444D-AB67-AA0C48D52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" y="2003596"/>
            <a:ext cx="5195786" cy="3490743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27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10" grpId="0"/>
      <p:bldP spid="11" grpId="0"/>
      <p:bldP spid="12" grpId="0"/>
      <p:bldP spid="16" grpId="0"/>
      <p:bldP spid="17" grpId="0"/>
      <p:bldP spid="18" grpId="0"/>
      <p:bldP spid="20" grpId="0"/>
      <p:bldP spid="21" grpId="0"/>
      <p:bldP spid="22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/>
      <p:bldP spid="56" grpId="0"/>
      <p:bldP spid="57" grpId="0"/>
      <p:bldP spid="58" grpId="0"/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406A523E-51C5-A347-8025-E6E542091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323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07B77447-29B5-C148-B969-A58410E87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36004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E1B9EBCF-20D3-554F-AE98-37DC14561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35575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5" name="Text Box 82">
            <a:extLst>
              <a:ext uri="{FF2B5EF4-FFF2-40B4-BE49-F238E27FC236}">
                <a16:creationId xmlns:a16="http://schemas.microsoft.com/office/drawing/2014/main" id="{C65EE4C6-AA37-AD42-8F1E-7DFFB411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489" y="1401763"/>
            <a:ext cx="3616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2/ Tìm </a:t>
            </a:r>
            <a:r>
              <a:rPr lang="en-US" altLang="en-US" sz="2400" b="1" i="1">
                <a:solidFill>
                  <a:schemeClr val="bg1"/>
                </a:solidFill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     a) </a:t>
            </a:r>
            <a:r>
              <a:rPr lang="en-US" altLang="en-US" sz="2400" b="1" i="1">
                <a:solidFill>
                  <a:schemeClr val="bg1"/>
                </a:solidFill>
              </a:rPr>
              <a:t>x</a:t>
            </a:r>
            <a:r>
              <a:rPr lang="en-US" altLang="en-US" sz="2400" b="1">
                <a:solidFill>
                  <a:schemeClr val="bg1"/>
                </a:solidFill>
              </a:rPr>
              <a:t> × 40 = 25600</a:t>
            </a: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43FD4044-7E86-C148-ACED-347854732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013" y="2544763"/>
            <a:ext cx="28194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chemeClr val="bg1"/>
                </a:solidFill>
              </a:rPr>
              <a:t>x   </a:t>
            </a:r>
            <a:r>
              <a:rPr lang="en-US" altLang="en-US" sz="2400" b="1">
                <a:solidFill>
                  <a:schemeClr val="bg1"/>
                </a:solidFill>
              </a:rPr>
              <a:t>      = 25600 : 40</a:t>
            </a:r>
          </a:p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chemeClr val="bg1"/>
                </a:solidFill>
              </a:rPr>
              <a:t>x</a:t>
            </a:r>
            <a:r>
              <a:rPr lang="en-US" altLang="en-US" sz="2400" b="1">
                <a:solidFill>
                  <a:schemeClr val="bg1"/>
                </a:solidFill>
              </a:rPr>
              <a:t>         =    640</a:t>
            </a: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96DFF-4873-C740-804D-5F4AEA5D4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1" y="1817688"/>
            <a:ext cx="5383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FFFF00"/>
                </a:solidFill>
              </a:rPr>
              <a:t>Muốn tìm thừa số ta làm thế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45094-49B0-FA49-8DE0-F2F00B9D0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3635375"/>
            <a:ext cx="769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FFFF00"/>
                </a:solidFill>
              </a:rPr>
              <a:t>Muốn tìm thừa số ta lấy tích chia cho thừa số đã biết.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81618D01-993B-C446-9914-6CDE399E06FC}"/>
              </a:ext>
            </a:extLst>
          </p:cNvPr>
          <p:cNvSpPr/>
          <p:nvPr/>
        </p:nvSpPr>
        <p:spPr>
          <a:xfrm>
            <a:off x="4651376" y="1071563"/>
            <a:ext cx="1025525" cy="838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159D9F94-083E-7C48-8864-1075C82953BB}"/>
              </a:ext>
            </a:extLst>
          </p:cNvPr>
          <p:cNvSpPr/>
          <p:nvPr/>
        </p:nvSpPr>
        <p:spPr>
          <a:xfrm>
            <a:off x="3543301" y="1071563"/>
            <a:ext cx="1141413" cy="838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 số</a:t>
            </a: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108EEEBC-54C4-6A43-B86D-6DD6884A5AEB}"/>
              </a:ext>
            </a:extLst>
          </p:cNvPr>
          <p:cNvSpPr/>
          <p:nvPr/>
        </p:nvSpPr>
        <p:spPr>
          <a:xfrm>
            <a:off x="2468564" y="1071563"/>
            <a:ext cx="1139825" cy="838200"/>
          </a:xfrm>
          <a:prstGeom prst="cloudCallout">
            <a:avLst>
              <a:gd name="adj1" fmla="val 24954"/>
              <a:gd name="adj2" fmla="val 728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 số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02680B4-170B-0444-A864-62B7DF09A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75" y="5156200"/>
            <a:ext cx="5964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Câu b các em làm tương tự câu a</a:t>
            </a:r>
          </a:p>
        </p:txBody>
      </p:sp>
    </p:spTree>
    <p:extLst>
      <p:ext uri="{BB962C8B-B14F-4D97-AF65-F5344CB8AC3E}">
        <p14:creationId xmlns:p14="http://schemas.microsoft.com/office/powerpoint/2010/main" val="41785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  <p:bldP spid="8" grpId="1"/>
      <p:bldP spid="9" grpId="0" animBg="1"/>
      <p:bldP spid="10" grpId="0" animBg="1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9F544B0B-755F-854F-9EDF-8D135970D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969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7270FC2B-E074-A344-AA64-A73656389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2735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4C2D2BE0-7C96-2448-BB76-E44FB9F46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2306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5" name="Text Box 82">
            <a:extLst>
              <a:ext uri="{FF2B5EF4-FFF2-40B4-BE49-F238E27FC236}">
                <a16:creationId xmlns:a16="http://schemas.microsoft.com/office/drawing/2014/main" id="{4B73B1CF-D62E-1447-BAB7-19DF14DDC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589" y="2074863"/>
            <a:ext cx="3616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2/ Tìm </a:t>
            </a:r>
            <a:r>
              <a:rPr lang="en-US" altLang="en-US" sz="2400" b="1" i="1">
                <a:solidFill>
                  <a:schemeClr val="bg1"/>
                </a:solidFill>
              </a:rPr>
              <a:t>x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     b) </a:t>
            </a:r>
            <a:r>
              <a:rPr lang="en-US" altLang="en-US" sz="2400" b="1" i="1">
                <a:solidFill>
                  <a:schemeClr val="bg1"/>
                </a:solidFill>
              </a:rPr>
              <a:t>x</a:t>
            </a:r>
            <a:r>
              <a:rPr lang="en-US" altLang="en-US" sz="2400" b="1">
                <a:solidFill>
                  <a:schemeClr val="bg1"/>
                </a:solidFill>
              </a:rPr>
              <a:t> × 90 = 37800</a:t>
            </a: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544C3980-A40A-1E4C-8167-F9BE0C52E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4" y="3217863"/>
            <a:ext cx="301148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chemeClr val="bg1"/>
                </a:solidFill>
              </a:rPr>
              <a:t>x   </a:t>
            </a:r>
            <a:r>
              <a:rPr lang="en-US" altLang="en-US" sz="2400" b="1">
                <a:solidFill>
                  <a:schemeClr val="bg1"/>
                </a:solidFill>
              </a:rPr>
              <a:t>      = 37800  : 90</a:t>
            </a:r>
          </a:p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chemeClr val="bg1"/>
                </a:solidFill>
              </a:rPr>
              <a:t>x</a:t>
            </a:r>
            <a:r>
              <a:rPr lang="en-US" altLang="en-US" sz="2400" b="1">
                <a:solidFill>
                  <a:schemeClr val="bg1"/>
                </a:solidFill>
              </a:rPr>
              <a:t>         =    420</a:t>
            </a: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01975-8AA2-C344-8B94-D03236C02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901" y="2490788"/>
            <a:ext cx="5383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FFFF00"/>
                </a:solidFill>
              </a:rPr>
              <a:t>Muốn tìm thừa số ta làm thế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733491-26AB-8541-A6EB-759336B9F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308475"/>
            <a:ext cx="769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FFFF00"/>
                </a:solidFill>
              </a:rPr>
              <a:t>Muốn tìm thừa số ta lấy tích chia cho thừa số đã biết.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D578D9AC-92DF-AB4C-BE8D-E94CA2F1A78C}"/>
              </a:ext>
            </a:extLst>
          </p:cNvPr>
          <p:cNvSpPr/>
          <p:nvPr/>
        </p:nvSpPr>
        <p:spPr>
          <a:xfrm>
            <a:off x="4689476" y="1744663"/>
            <a:ext cx="1025525" cy="838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A1F0D1B6-4EC5-B74C-A431-5FF7A9C5D2B7}"/>
              </a:ext>
            </a:extLst>
          </p:cNvPr>
          <p:cNvSpPr/>
          <p:nvPr/>
        </p:nvSpPr>
        <p:spPr>
          <a:xfrm>
            <a:off x="3581401" y="1744663"/>
            <a:ext cx="1141413" cy="838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 số</a:t>
            </a: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63306F6E-7015-FF45-AFC9-8CBD8E75431A}"/>
              </a:ext>
            </a:extLst>
          </p:cNvPr>
          <p:cNvSpPr/>
          <p:nvPr/>
        </p:nvSpPr>
        <p:spPr>
          <a:xfrm>
            <a:off x="2506664" y="1744663"/>
            <a:ext cx="1139825" cy="838200"/>
          </a:xfrm>
          <a:prstGeom prst="cloudCallout">
            <a:avLst>
              <a:gd name="adj1" fmla="val 24954"/>
              <a:gd name="adj2" fmla="val 728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 số</a:t>
            </a:r>
          </a:p>
        </p:txBody>
      </p:sp>
    </p:spTree>
    <p:extLst>
      <p:ext uri="{BB962C8B-B14F-4D97-AF65-F5344CB8AC3E}">
        <p14:creationId xmlns:p14="http://schemas.microsoft.com/office/powerpoint/2010/main" val="128939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  <p:bldP spid="8" grpId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5">
            <a:extLst>
              <a:ext uri="{FF2B5EF4-FFF2-40B4-BE49-F238E27FC236}">
                <a16:creationId xmlns:a16="http://schemas.microsoft.com/office/drawing/2014/main" id="{B654DCF9-4A57-714F-B438-25F094ECB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8" y="3213099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</a:rPr>
              <a:t>Tóm tắt</a:t>
            </a:r>
          </a:p>
        </p:txBody>
      </p:sp>
      <p:sp>
        <p:nvSpPr>
          <p:cNvPr id="3" name="Text Box 46">
            <a:extLst>
              <a:ext uri="{FF2B5EF4-FFF2-40B4-BE49-F238E27FC236}">
                <a16:creationId xmlns:a16="http://schemas.microsoft.com/office/drawing/2014/main" id="{F70BF063-E210-FC4C-A061-8FE81D3CE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1" y="3644901"/>
            <a:ext cx="30257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2400" b="1">
                <a:solidFill>
                  <a:schemeClr val="bg1"/>
                </a:solidFill>
              </a:rPr>
              <a:t>20 tấn :    1 toa xe 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    180 tấn:… toa ?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b) 30 tấn:     1 toa xe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    180 tấn:… toa 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C1F34CE-DBDE-9144-A9CC-119DD311B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1" y="1651000"/>
            <a:ext cx="91440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180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marL="457200" indent="-457200" algn="ctr">
              <a:spcBef>
                <a:spcPct val="0"/>
              </a:spcBef>
              <a:buFontTx/>
              <a:buAutoNum type="alphaLcParenR"/>
              <a:defRPr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chở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20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  <a:p>
            <a:pPr marL="457200" indent="-457200" algn="ctr">
              <a:spcBef>
                <a:spcPct val="0"/>
              </a:spcBef>
              <a:buFontTx/>
              <a:buAutoNum type="alphaLcParenR"/>
              <a:defRPr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chở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30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tấm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hang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8B283730-B62E-924F-9BB3-7209557D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4160129"/>
            <a:ext cx="3579556" cy="2404893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641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r="52425" b="68435"/>
          <a:stretch/>
        </p:blipFill>
        <p:spPr>
          <a:xfrm>
            <a:off x="130848" y="2424715"/>
            <a:ext cx="3584064" cy="4157513"/>
          </a:xfrm>
          <a:prstGeom prst="rect">
            <a:avLst/>
          </a:prstGeom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900B56F9-CC89-644A-B7D8-A2EFCF0935F4}"/>
              </a:ext>
            </a:extLst>
          </p:cNvPr>
          <p:cNvSpPr txBox="1">
            <a:spLocks noChangeArrowheads="1"/>
          </p:cNvSpPr>
          <p:nvPr/>
        </p:nvSpPr>
        <p:spPr>
          <a:xfrm>
            <a:off x="2921002" y="1026319"/>
            <a:ext cx="8407398" cy="409958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</a:p>
          <a:p>
            <a:pPr marL="457200" indent="-457200" algn="ctr">
              <a:spcBef>
                <a:spcPct val="50000"/>
              </a:spcBef>
              <a:buFontTx/>
              <a:buAutoNum type="alphaLcParenR"/>
              <a:defRPr/>
            </a:pP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chở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20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180 : 20 = 9 (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</a:p>
          <a:p>
            <a:pPr marL="0" indent="0"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b)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chở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30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180 : 30 = 6 (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a) 9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b) 6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435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>
            <a:extLst>
              <a:ext uri="{FF2B5EF4-FFF2-40B4-BE49-F238E27FC236}">
                <a16:creationId xmlns:a16="http://schemas.microsoft.com/office/drawing/2014/main" id="{E7551B25-9086-7645-8726-79C0430C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600" y="4291811"/>
            <a:ext cx="4183938" cy="2566189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F3DAC323-4B4D-9845-9DD9-7755AFE1D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9621" y="3398902"/>
            <a:ext cx="5146101" cy="4210081"/>
          </a:xfrm>
          <a:prstGeom prst="rect">
            <a:avLst/>
          </a:prstGeom>
        </p:spPr>
      </p:pic>
      <p:sp>
        <p:nvSpPr>
          <p:cNvPr id="36" name="MH_SubTitle_1">
            <a:extLst>
              <a:ext uri="{FF2B5EF4-FFF2-40B4-BE49-F238E27FC236}">
                <a16:creationId xmlns:a16="http://schemas.microsoft.com/office/drawing/2014/main" id="{2F2FD23E-9EEA-5B4F-A23B-16CB9F9D0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142" y="1429056"/>
            <a:ext cx="8639557" cy="196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vi-VN" altLang="zh-CN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</a:rPr>
              <a:t>Chào tạm biệt các em!</a:t>
            </a:r>
            <a:endParaRPr lang="zh-CN" altLang="en-US" sz="66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3" b="64626"/>
          <a:stretch/>
        </p:blipFill>
        <p:spPr>
          <a:xfrm>
            <a:off x="806598" y="1455681"/>
            <a:ext cx="3300951" cy="32077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305" y="2146117"/>
            <a:ext cx="1275410" cy="80368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819261" y="2126382"/>
            <a:ext cx="8367934" cy="3843342"/>
            <a:chOff x="4067796" y="2296737"/>
            <a:chExt cx="4105624" cy="1545579"/>
          </a:xfrm>
        </p:grpSpPr>
        <p:cxnSp>
          <p:nvCxnSpPr>
            <p:cNvPr id="5" name="MH_Other_1"/>
            <p:cNvCxnSpPr>
              <a:cxnSpLocks noChangeShapeType="1"/>
            </p:cNvCxnSpPr>
            <p:nvPr/>
          </p:nvCxnSpPr>
          <p:spPr bwMode="auto">
            <a:xfrm flipV="1">
              <a:off x="6397171" y="2912835"/>
              <a:ext cx="609600" cy="533400"/>
            </a:xfrm>
            <a:prstGeom prst="curvedConnector3">
              <a:avLst>
                <a:gd name="adj1" fmla="val 50000"/>
              </a:avLst>
            </a:prstGeom>
            <a:noFill/>
            <a:ln w="12700" cmpd="sng">
              <a:solidFill>
                <a:srgbClr val="ECB2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MH_Other_2"/>
            <p:cNvCxnSpPr>
              <a:cxnSpLocks noChangeShapeType="1"/>
            </p:cNvCxnSpPr>
            <p:nvPr/>
          </p:nvCxnSpPr>
          <p:spPr bwMode="auto">
            <a:xfrm>
              <a:off x="7006771" y="2904898"/>
              <a:ext cx="742950" cy="0"/>
            </a:xfrm>
            <a:prstGeom prst="line">
              <a:avLst/>
            </a:prstGeom>
            <a:noFill/>
            <a:ln w="12700" cmpd="sng">
              <a:solidFill>
                <a:srgbClr val="ECB2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MH_Other_3"/>
            <p:cNvCxnSpPr>
              <a:cxnSpLocks noChangeShapeType="1"/>
            </p:cNvCxnSpPr>
            <p:nvPr/>
          </p:nvCxnSpPr>
          <p:spPr bwMode="auto">
            <a:xfrm>
              <a:off x="4282621" y="3446235"/>
              <a:ext cx="2114550" cy="0"/>
            </a:xfrm>
            <a:prstGeom prst="line">
              <a:avLst/>
            </a:prstGeom>
            <a:noFill/>
            <a:ln w="12700" cmpd="sng">
              <a:solidFill>
                <a:srgbClr val="ECB2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MH_Other_4"/>
            <p:cNvSpPr txBox="1">
              <a:spLocks noChangeArrowheads="1"/>
            </p:cNvSpPr>
            <p:nvPr/>
          </p:nvSpPr>
          <p:spPr bwMode="auto">
            <a:xfrm>
              <a:off x="6479558" y="2296737"/>
              <a:ext cx="1693862" cy="309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4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01</a:t>
              </a:r>
            </a:p>
          </p:txBody>
        </p:sp>
        <p:sp>
          <p:nvSpPr>
            <p:cNvPr id="9" name="MH_SubTitle_1"/>
            <p:cNvSpPr txBox="1">
              <a:spLocks noChangeArrowheads="1"/>
            </p:cNvSpPr>
            <p:nvPr/>
          </p:nvSpPr>
          <p:spPr bwMode="auto">
            <a:xfrm>
              <a:off x="4067796" y="3050153"/>
              <a:ext cx="2553208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r>
                <a:rPr lang="vi-VN" altLang="zh-CN" sz="48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Hoạt động mở đầu</a:t>
              </a:r>
              <a:endParaRPr lang="zh-CN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06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9">
            <a:extLst>
              <a:ext uri="{FF2B5EF4-FFF2-40B4-BE49-F238E27FC236}">
                <a16:creationId xmlns:a16="http://schemas.microsoft.com/office/drawing/2014/main" id="{1762D709-033D-0E4F-8CBB-4B8503B04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752600"/>
            <a:ext cx="2971800" cy="8382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0000"/>
                </a:solidFill>
                <a:cs typeface="Times New Roman" panose="02020603050405020304" pitchFamily="18" charset="0"/>
              </a:rPr>
              <a:t>320 : 10 =</a:t>
            </a:r>
          </a:p>
        </p:txBody>
      </p:sp>
      <p:sp>
        <p:nvSpPr>
          <p:cNvPr id="3" name="Rectangle 109">
            <a:extLst>
              <a:ext uri="{FF2B5EF4-FFF2-40B4-BE49-F238E27FC236}">
                <a16:creationId xmlns:a16="http://schemas.microsoft.com/office/drawing/2014/main" id="{C93C8E98-7A90-0B4F-9891-096175EB9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275" y="1758950"/>
            <a:ext cx="838200" cy="8382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0000"/>
                </a:solidFill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4" name="Rectangle 109">
            <a:extLst>
              <a:ext uri="{FF2B5EF4-FFF2-40B4-BE49-F238E27FC236}">
                <a16:creationId xmlns:a16="http://schemas.microsoft.com/office/drawing/2014/main" id="{B302CE8D-9EF3-4341-BA82-C28469766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2506663"/>
            <a:ext cx="838200" cy="8382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0000"/>
                </a:solidFill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5" name="Rectangle 109">
            <a:extLst>
              <a:ext uri="{FF2B5EF4-FFF2-40B4-BE49-F238E27FC236}">
                <a16:creationId xmlns:a16="http://schemas.microsoft.com/office/drawing/2014/main" id="{5EFE3726-9384-B94E-AF10-C2315386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763" y="3778250"/>
            <a:ext cx="8458200" cy="125095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Muốn chia một số cho 10, 100, 1000 ta làm như thế nào?</a:t>
            </a:r>
          </a:p>
        </p:txBody>
      </p:sp>
      <p:sp>
        <p:nvSpPr>
          <p:cNvPr id="6" name="Rectangle 109">
            <a:extLst>
              <a:ext uri="{FF2B5EF4-FFF2-40B4-BE49-F238E27FC236}">
                <a16:creationId xmlns:a16="http://schemas.microsoft.com/office/drawing/2014/main" id="{4D285CF3-1BC5-1A45-AFE5-0CB261545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06663"/>
            <a:ext cx="2971800" cy="8382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0000"/>
                </a:solidFill>
                <a:cs typeface="Times New Roman" panose="02020603050405020304" pitchFamily="18" charset="0"/>
              </a:rPr>
              <a:t>3200 : 100 =</a:t>
            </a:r>
          </a:p>
        </p:txBody>
      </p:sp>
    </p:spTree>
    <p:extLst>
      <p:ext uri="{BB962C8B-B14F-4D97-AF65-F5344CB8AC3E}">
        <p14:creationId xmlns:p14="http://schemas.microsoft.com/office/powerpoint/2010/main" val="35238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5" r="50285"/>
          <a:stretch/>
        </p:blipFill>
        <p:spPr>
          <a:xfrm>
            <a:off x="-877810" y="2999235"/>
            <a:ext cx="4529712" cy="4251917"/>
          </a:xfrm>
          <a:prstGeom prst="rect">
            <a:avLst/>
          </a:prstGeom>
        </p:spPr>
      </p:pic>
      <p:sp>
        <p:nvSpPr>
          <p:cNvPr id="21" name="MH_SubTitle_1">
            <a:extLst>
              <a:ext uri="{FF2B5EF4-FFF2-40B4-BE49-F238E27FC236}">
                <a16:creationId xmlns:a16="http://schemas.microsoft.com/office/drawing/2014/main" id="{1C4DBBDA-E9E3-8849-8669-06FAD48EF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2" y="609314"/>
            <a:ext cx="11503148" cy="196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vi-VN" altLang="zh-C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</a:rPr>
              <a:t>Toán</a:t>
            </a:r>
          </a:p>
          <a:p>
            <a:pPr algn="ctr" eaLnBrk="1" hangingPunct="1">
              <a:lnSpc>
                <a:spcPct val="130000"/>
              </a:lnSpc>
            </a:pPr>
            <a:r>
              <a:rPr lang="vi-VN" altLang="zh-CN" sz="4800" b="1" dirty="0">
                <a:solidFill>
                  <a:srgbClr val="FFFF00"/>
                </a:solidFill>
                <a:latin typeface="HP001 4 hàng" panose="020B0603050302020204" pitchFamily="34" charset="77"/>
                <a:ea typeface="字魂35号-经典雅黑" panose="00000500000000000000" pitchFamily="2" charset="-122"/>
                <a:cs typeface="Times New Roman" panose="02020603050405020304" pitchFamily="18" charset="0"/>
              </a:rPr>
              <a:t>Chia cho số có tận cùng là các chữ số 0 </a:t>
            </a:r>
          </a:p>
          <a:p>
            <a:pPr algn="ctr" eaLnBrk="1" hangingPunct="1">
              <a:lnSpc>
                <a:spcPct val="130000"/>
              </a:lnSpc>
            </a:pPr>
            <a:r>
              <a:rPr lang="vi-VN" altLang="zh-CN" sz="4800" b="1" dirty="0">
                <a:solidFill>
                  <a:srgbClr val="FFFF00"/>
                </a:solidFill>
                <a:latin typeface="HP001 4 hàng" panose="020B0603050302020204" pitchFamily="34" charset="77"/>
                <a:ea typeface="字魂35号-经典雅黑" panose="00000500000000000000" pitchFamily="2" charset="-122"/>
                <a:cs typeface="Times New Roman" panose="02020603050405020304" pitchFamily="18" charset="0"/>
              </a:rPr>
              <a:t>(trang 80)</a:t>
            </a:r>
            <a:endParaRPr lang="zh-CN" altLang="en-US" sz="4800" b="1" dirty="0">
              <a:solidFill>
                <a:srgbClr val="FFFF00"/>
              </a:solidFill>
              <a:latin typeface="HP001 4 hàng" panose="020B0603050302020204" pitchFamily="34" charset="77"/>
              <a:ea typeface="字魂35号-经典雅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8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>
            <a:extLst>
              <a:ext uri="{FF2B5EF4-FFF2-40B4-BE49-F238E27FC236}">
                <a16:creationId xmlns:a16="http://schemas.microsoft.com/office/drawing/2014/main" id="{66FC0B06-B582-6148-86F5-0310BBB2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942" y="418814"/>
            <a:ext cx="10281558" cy="196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vi-VN" altLang="zh-CN" sz="48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</a:rPr>
              <a:t>Yêu cầu cần đạt</a:t>
            </a:r>
          </a:p>
          <a:p>
            <a:pPr marL="685800" indent="-685800" eaLnBrk="1" hangingPunct="1">
              <a:lnSpc>
                <a:spcPct val="130000"/>
              </a:lnSpc>
              <a:buFontTx/>
              <a:buChar char="-"/>
            </a:pPr>
            <a:r>
              <a:rPr lang="vi-VN" altLang="zh-CN" sz="3600" dirty="0">
                <a:solidFill>
                  <a:srgbClr val="FFFF00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</a:rPr>
              <a:t>Biết cách thực hiện phép chia hai số có tận cùng là các chữ số 0.</a:t>
            </a:r>
          </a:p>
          <a:p>
            <a:pPr marL="685800" indent="-685800" eaLnBrk="1" hangingPunct="1">
              <a:lnSpc>
                <a:spcPct val="130000"/>
              </a:lnSpc>
              <a:buFontTx/>
              <a:buChar char="-"/>
            </a:pPr>
            <a:r>
              <a:rPr lang="vi-VN" altLang="zh-CN" sz="3600" dirty="0">
                <a:solidFill>
                  <a:srgbClr val="FFFF00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</a:rPr>
              <a:t>Áp dụng để tính nhẩm</a:t>
            </a:r>
            <a:endParaRPr lang="zh-CN" altLang="en-US" sz="3600" dirty="0">
              <a:solidFill>
                <a:srgbClr val="FFFF00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9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095C5AE7-C170-C841-B214-B2BCBCCD8A9E}"/>
              </a:ext>
            </a:extLst>
          </p:cNvPr>
          <p:cNvGrpSpPr/>
          <p:nvPr/>
        </p:nvGrpSpPr>
        <p:grpSpPr>
          <a:xfrm>
            <a:off x="1152143" y="626766"/>
            <a:ext cx="10065788" cy="2858420"/>
            <a:chOff x="3234765" y="2296737"/>
            <a:chExt cx="4938655" cy="1149498"/>
          </a:xfrm>
        </p:grpSpPr>
        <p:cxnSp>
          <p:nvCxnSpPr>
            <p:cNvPr id="3" name="MH_Other_1">
              <a:extLst>
                <a:ext uri="{FF2B5EF4-FFF2-40B4-BE49-F238E27FC236}">
                  <a16:creationId xmlns:a16="http://schemas.microsoft.com/office/drawing/2014/main" id="{1BD226EA-F15B-A84F-A377-4DB50B7A20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397171" y="2912835"/>
              <a:ext cx="609600" cy="533400"/>
            </a:xfrm>
            <a:prstGeom prst="curvedConnector3">
              <a:avLst>
                <a:gd name="adj1" fmla="val 50000"/>
              </a:avLst>
            </a:prstGeom>
            <a:noFill/>
            <a:ln w="12700" cmpd="sng">
              <a:solidFill>
                <a:srgbClr val="ECB2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MH_Other_2">
              <a:extLst>
                <a:ext uri="{FF2B5EF4-FFF2-40B4-BE49-F238E27FC236}">
                  <a16:creationId xmlns:a16="http://schemas.microsoft.com/office/drawing/2014/main" id="{B29DEAA0-9F2A-5440-9B9D-83713966F8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06771" y="2904898"/>
              <a:ext cx="742950" cy="0"/>
            </a:xfrm>
            <a:prstGeom prst="line">
              <a:avLst/>
            </a:prstGeom>
            <a:noFill/>
            <a:ln w="12700" cmpd="sng">
              <a:solidFill>
                <a:srgbClr val="ECB2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MH_Other_3">
              <a:extLst>
                <a:ext uri="{FF2B5EF4-FFF2-40B4-BE49-F238E27FC236}">
                  <a16:creationId xmlns:a16="http://schemas.microsoft.com/office/drawing/2014/main" id="{D522D317-3BE4-BA48-9458-133A6C1AF2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282621" y="3446235"/>
              <a:ext cx="2114550" cy="0"/>
            </a:xfrm>
            <a:prstGeom prst="line">
              <a:avLst/>
            </a:prstGeom>
            <a:noFill/>
            <a:ln w="12700" cmpd="sng">
              <a:solidFill>
                <a:srgbClr val="ECB29A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MH_Other_4">
              <a:extLst>
                <a:ext uri="{FF2B5EF4-FFF2-40B4-BE49-F238E27FC236}">
                  <a16:creationId xmlns:a16="http://schemas.microsoft.com/office/drawing/2014/main" id="{2DE52DFC-6625-814B-9157-63A06C61FC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9558" y="2296737"/>
              <a:ext cx="1693862" cy="309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4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字魂35号-经典雅黑" panose="00000500000000000000" pitchFamily="2" charset="-122"/>
                  <a:ea typeface="字魂35号-经典雅黑" panose="00000500000000000000" pitchFamily="2" charset="-122"/>
                </a:rPr>
                <a:t>02</a:t>
              </a:r>
            </a:p>
          </p:txBody>
        </p:sp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160A4CC9-ED4A-6F47-91BC-3C30199F4E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4765" y="2619366"/>
              <a:ext cx="3381735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r>
                <a:rPr lang="vi-VN" altLang="zh-CN" sz="48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Hoạt động </a:t>
              </a:r>
            </a:p>
            <a:p>
              <a:pPr algn="ctr" eaLnBrk="1" hangingPunct="1">
                <a:lnSpc>
                  <a:spcPct val="130000"/>
                </a:lnSpc>
              </a:pPr>
              <a:r>
                <a:rPr lang="vi-VN" altLang="zh-CN" sz="48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hình thành kiến thức mới</a:t>
              </a:r>
              <a:endParaRPr lang="zh-CN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9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30">
            <a:extLst>
              <a:ext uri="{FF2B5EF4-FFF2-40B4-BE49-F238E27FC236}">
                <a16:creationId xmlns:a16="http://schemas.microsoft.com/office/drawing/2014/main" id="{3609FCF5-69E3-9644-A203-8BF0A5E09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906" y="1786617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 Box 33">
            <a:extLst>
              <a:ext uri="{FF2B5EF4-FFF2-40B4-BE49-F238E27FC236}">
                <a16:creationId xmlns:a16="http://schemas.microsoft.com/office/drawing/2014/main" id="{2F665290-D67F-B34A-AF85-B5F14E05F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906" y="2320017"/>
            <a:ext cx="152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 Box 35">
            <a:extLst>
              <a:ext uri="{FF2B5EF4-FFF2-40B4-BE49-F238E27FC236}">
                <a16:creationId xmlns:a16="http://schemas.microsoft.com/office/drawing/2014/main" id="{C9DF45D1-5B51-314F-AA34-D8247AB51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132" y="1786617"/>
            <a:ext cx="130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 Box 36">
            <a:extLst>
              <a:ext uri="{FF2B5EF4-FFF2-40B4-BE49-F238E27FC236}">
                <a16:creationId xmlns:a16="http://schemas.microsoft.com/office/drawing/2014/main" id="{B555250F-7A08-A540-82C7-B394719AC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444" y="878568"/>
            <a:ext cx="8763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cs typeface="Times New Roman" panose="02020603050405020304" pitchFamily="18" charset="0"/>
              </a:rPr>
              <a:t>1)</a:t>
            </a:r>
            <a:r>
              <a:rPr lang="en-US" altLang="en-US" sz="2400" b="1" i="1">
                <a:solidFill>
                  <a:srgbClr val="FFFF00"/>
                </a:solidFill>
                <a:cs typeface="Times New Roman" panose="02020603050405020304" pitchFamily="18" charset="0"/>
              </a:rPr>
              <a:t>Trường hợp số bị chia và số chia đều có một chữ số 0 ở tận cùng.</a:t>
            </a:r>
          </a:p>
        </p:txBody>
      </p:sp>
      <p:sp>
        <p:nvSpPr>
          <p:cNvPr id="32" name="Text Box 37">
            <a:extLst>
              <a:ext uri="{FF2B5EF4-FFF2-40B4-BE49-F238E27FC236}">
                <a16:creationId xmlns:a16="http://schemas.microsoft.com/office/drawing/2014/main" id="{9B99035A-E92B-F14D-8685-AA1EC6062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544" y="1443717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2400" b="1" u="sng">
                <a:solidFill>
                  <a:schemeClr val="bg1"/>
                </a:solidFill>
                <a:cs typeface="Times New Roman" panose="02020603050405020304" pitchFamily="18" charset="0"/>
              </a:rPr>
              <a:t>VD1</a:t>
            </a: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:    320 : 40 = ?</a:t>
            </a:r>
          </a:p>
        </p:txBody>
      </p:sp>
      <p:sp>
        <p:nvSpPr>
          <p:cNvPr id="33" name="Text Box 39">
            <a:extLst>
              <a:ext uri="{FF2B5EF4-FFF2-40B4-BE49-F238E27FC236}">
                <a16:creationId xmlns:a16="http://schemas.microsoft.com/office/drawing/2014/main" id="{8E2C4608-1476-DB4B-9961-C02D90843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432" y="1765979"/>
            <a:ext cx="4195763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  320 : 40 = 320 </a:t>
            </a: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  <a:sym typeface="Wingdings" pitchFamily="2" charset="2"/>
              </a:rPr>
              <a:t>: (10 x 4)</a:t>
            </a:r>
            <a:endParaRPr lang="en-US" altLang="en-US" sz="2400" b="1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                = 320 : 10 : 4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                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= 32   :  4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                =  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Line 47">
            <a:extLst>
              <a:ext uri="{FF2B5EF4-FFF2-40B4-BE49-F238E27FC236}">
                <a16:creationId xmlns:a16="http://schemas.microsoft.com/office/drawing/2014/main" id="{36197F54-11B5-6D4A-BD90-033F03FD46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28706" y="201521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49">
            <a:extLst>
              <a:ext uri="{FF2B5EF4-FFF2-40B4-BE49-F238E27FC236}">
                <a16:creationId xmlns:a16="http://schemas.microsoft.com/office/drawing/2014/main" id="{2C807433-DD71-A141-AF0B-6B121CF39E3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4906" y="232001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53">
            <a:extLst>
              <a:ext uri="{FF2B5EF4-FFF2-40B4-BE49-F238E27FC236}">
                <a16:creationId xmlns:a16="http://schemas.microsoft.com/office/drawing/2014/main" id="{6ADFE209-6A7B-2D4E-A15C-121D675166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57306" y="1862817"/>
            <a:ext cx="0" cy="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63">
            <a:extLst>
              <a:ext uri="{FF2B5EF4-FFF2-40B4-BE49-F238E27FC236}">
                <a16:creationId xmlns:a16="http://schemas.microsoft.com/office/drawing/2014/main" id="{32DE8E60-86A8-6842-B519-5F9685175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7706" y="2208892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Line 73">
            <a:extLst>
              <a:ext uri="{FF2B5EF4-FFF2-40B4-BE49-F238E27FC236}">
                <a16:creationId xmlns:a16="http://schemas.microsoft.com/office/drawing/2014/main" id="{D2F27748-FF16-524C-B0E9-6C91034CA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9706" y="1939017"/>
            <a:ext cx="0" cy="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1">
            <a:extLst>
              <a:ext uri="{FF2B5EF4-FFF2-40B4-BE49-F238E27FC236}">
                <a16:creationId xmlns:a16="http://schemas.microsoft.com/office/drawing/2014/main" id="{E0CB5E41-A4E9-EA48-B233-7E570AE26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832" y="3823379"/>
            <a:ext cx="1870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320 : 40 =</a:t>
            </a:r>
          </a:p>
        </p:txBody>
      </p:sp>
      <p:sp>
        <p:nvSpPr>
          <p:cNvPr id="40" name="Text Box 82">
            <a:extLst>
              <a:ext uri="{FF2B5EF4-FFF2-40B4-BE49-F238E27FC236}">
                <a16:creationId xmlns:a16="http://schemas.microsoft.com/office/drawing/2014/main" id="{C2E9FD5A-2ECC-CC47-BD05-25ABEADFF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132" y="3848779"/>
            <a:ext cx="53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  8</a:t>
            </a:r>
          </a:p>
        </p:txBody>
      </p:sp>
      <p:sp>
        <p:nvSpPr>
          <p:cNvPr id="41" name="Text Box 86">
            <a:extLst>
              <a:ext uri="{FF2B5EF4-FFF2-40B4-BE49-F238E27FC236}">
                <a16:creationId xmlns:a16="http://schemas.microsoft.com/office/drawing/2014/main" id="{EE12BFFB-41C3-6D43-B93B-0F7BF3D3B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7681" y="4266292"/>
            <a:ext cx="1112838" cy="4572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32 : 4</a:t>
            </a:r>
          </a:p>
        </p:txBody>
      </p:sp>
      <p:sp>
        <p:nvSpPr>
          <p:cNvPr id="42" name="Text Box 87">
            <a:extLst>
              <a:ext uri="{FF2B5EF4-FFF2-40B4-BE49-F238E27FC236}">
                <a16:creationId xmlns:a16="http://schemas.microsoft.com/office/drawing/2014/main" id="{565F6884-2B67-9047-B2A7-94BF41634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256" y="425200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Line 91">
            <a:extLst>
              <a:ext uri="{FF2B5EF4-FFF2-40B4-BE49-F238E27FC236}">
                <a16:creationId xmlns:a16="http://schemas.microsoft.com/office/drawing/2014/main" id="{FBE259C8-6B20-DB46-93F2-F3A16564B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6706" y="1253217"/>
            <a:ext cx="0" cy="30480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2">
            <a:extLst>
              <a:ext uri="{FF2B5EF4-FFF2-40B4-BE49-F238E27FC236}">
                <a16:creationId xmlns:a16="http://schemas.microsoft.com/office/drawing/2014/main" id="{08C173DD-3912-CD4D-8104-7B4547F29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870" y="1943779"/>
            <a:ext cx="70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32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Line 94">
            <a:extLst>
              <a:ext uri="{FF2B5EF4-FFF2-40B4-BE49-F238E27FC236}">
                <a16:creationId xmlns:a16="http://schemas.microsoft.com/office/drawing/2014/main" id="{904F2177-A222-EA4A-8BBB-8C06FB82C6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4506" y="2118404"/>
            <a:ext cx="0" cy="6858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101">
            <a:extLst>
              <a:ext uri="{FF2B5EF4-FFF2-40B4-BE49-F238E27FC236}">
                <a16:creationId xmlns:a16="http://schemas.microsoft.com/office/drawing/2014/main" id="{44B9F48B-7607-1748-9267-38D8C659E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932" y="4252004"/>
            <a:ext cx="1330325" cy="4572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320 : 40</a:t>
            </a:r>
          </a:p>
        </p:txBody>
      </p:sp>
      <p:sp>
        <p:nvSpPr>
          <p:cNvPr id="47" name="Text Box 102">
            <a:extLst>
              <a:ext uri="{FF2B5EF4-FFF2-40B4-BE49-F238E27FC236}">
                <a16:creationId xmlns:a16="http://schemas.microsoft.com/office/drawing/2014/main" id="{7249ADD9-04F0-5C48-A0AF-77DA5AF9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919" y="2324779"/>
            <a:ext cx="32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Line 105">
            <a:extLst>
              <a:ext uri="{FF2B5EF4-FFF2-40B4-BE49-F238E27FC236}">
                <a16:creationId xmlns:a16="http://schemas.microsoft.com/office/drawing/2014/main" id="{BB0D1F79-439A-1440-9B06-679AED95D7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4506" y="2331129"/>
            <a:ext cx="838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402FF0F-7D02-4446-A3E8-8AFD225A5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0395" y="1939017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CD4D93A-53DB-9C4F-945E-39FEC50AD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506" y="2320017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F5C0B52-D91D-5F40-8E4D-84DACF6CB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544" y="4672692"/>
            <a:ext cx="90471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Khi thực hiện phép chia 320 : 40, ta có thể cùng xoá một chữ số 0 ở tận cùng của </a:t>
            </a:r>
            <a:r>
              <a:rPr lang="en-US" altLang="en-US" sz="2400" b="1" u="sng">
                <a:solidFill>
                  <a:srgbClr val="FFFF00"/>
                </a:solidFill>
                <a:cs typeface="Times New Roman" panose="02020603050405020304" pitchFamily="18" charset="0"/>
              </a:rPr>
              <a:t>số chia 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và </a:t>
            </a:r>
            <a:r>
              <a:rPr lang="en-US" altLang="en-US" sz="2400" b="1" u="sng">
                <a:solidFill>
                  <a:srgbClr val="FFFF00"/>
                </a:solidFill>
                <a:cs typeface="Times New Roman" panose="02020603050405020304" pitchFamily="18" charset="0"/>
              </a:rPr>
              <a:t>số bị chia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, rồi chia như thường</a:t>
            </a:r>
            <a:r>
              <a:rPr lang="en-US" altLang="en-US" sz="2400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31D1181-30C5-4C42-BD86-3C9C669C3BDC}"/>
              </a:ext>
            </a:extLst>
          </p:cNvPr>
          <p:cNvCxnSpPr/>
          <p:nvPr/>
        </p:nvCxnSpPr>
        <p:spPr>
          <a:xfrm flipH="1">
            <a:off x="8463757" y="2010455"/>
            <a:ext cx="212725" cy="277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87273E4-3EC1-1246-A5E5-AC0B8D5736FC}"/>
              </a:ext>
            </a:extLst>
          </p:cNvPr>
          <p:cNvCxnSpPr/>
          <p:nvPr/>
        </p:nvCxnSpPr>
        <p:spPr>
          <a:xfrm flipH="1">
            <a:off x="7855745" y="1996167"/>
            <a:ext cx="212725" cy="279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loud Callout 53">
            <a:extLst>
              <a:ext uri="{FF2B5EF4-FFF2-40B4-BE49-F238E27FC236}">
                <a16:creationId xmlns:a16="http://schemas.microsoft.com/office/drawing/2014/main" id="{96FE11C2-F289-2945-9539-3A498434AF79}"/>
              </a:ext>
            </a:extLst>
          </p:cNvPr>
          <p:cNvSpPr/>
          <p:nvPr/>
        </p:nvSpPr>
        <p:spPr>
          <a:xfrm>
            <a:off x="1321594" y="1824717"/>
            <a:ext cx="2735263" cy="1905000"/>
          </a:xfrm>
          <a:prstGeom prst="cloudCallout">
            <a:avLst>
              <a:gd name="adj1" fmla="val 30112"/>
              <a:gd name="adj2" fmla="val 60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 sánh kết quả hai phép chia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32 : 4 và 320 : 40</a:t>
            </a:r>
          </a:p>
        </p:txBody>
      </p:sp>
      <p:sp>
        <p:nvSpPr>
          <p:cNvPr id="55" name="Cloud Callout 54">
            <a:extLst>
              <a:ext uri="{FF2B5EF4-FFF2-40B4-BE49-F238E27FC236}">
                <a16:creationId xmlns:a16="http://schemas.microsoft.com/office/drawing/2014/main" id="{E2B099F4-D076-9F45-B8FD-FD28092EF653}"/>
              </a:ext>
            </a:extLst>
          </p:cNvPr>
          <p:cNvSpPr/>
          <p:nvPr/>
        </p:nvSpPr>
        <p:spPr>
          <a:xfrm>
            <a:off x="1445419" y="2042204"/>
            <a:ext cx="3975100" cy="1905000"/>
          </a:xfrm>
          <a:prstGeom prst="cloudCallout">
            <a:avLst>
              <a:gd name="adj1" fmla="val 30112"/>
              <a:gd name="adj2" fmla="val 60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 xét gì về các chữ số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32 và 320; 4 và 40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8FF473-5CD0-404F-BC0C-8B254F72C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7607" y="4252005"/>
            <a:ext cx="665163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320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1D48395-1B05-E949-9DC0-A0F904A5A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132" y="4261530"/>
            <a:ext cx="536575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32</a:t>
            </a:r>
          </a:p>
        </p:txBody>
      </p:sp>
      <p:sp>
        <p:nvSpPr>
          <p:cNvPr id="58" name="Cloud Callout 57">
            <a:extLst>
              <a:ext uri="{FF2B5EF4-FFF2-40B4-BE49-F238E27FC236}">
                <a16:creationId xmlns:a16="http://schemas.microsoft.com/office/drawing/2014/main" id="{949DA250-17CB-7747-BD0F-1D2A7481E5C3}"/>
              </a:ext>
            </a:extLst>
          </p:cNvPr>
          <p:cNvSpPr/>
          <p:nvPr/>
        </p:nvSpPr>
        <p:spPr>
          <a:xfrm>
            <a:off x="4609306" y="2686730"/>
            <a:ext cx="3581400" cy="16541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2000" b="1" i="1" dirty="0">
                <a:solidFill>
                  <a:srgbClr val="FFFF00"/>
                </a:solidFill>
                <a:latin typeface="Times New Roman" pitchFamily="18" charset="0"/>
              </a:rPr>
              <a:t> Cùng xóa  một chữ số 0 ở tận cùng của 320 và 40 được 32 và 4.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734102B-9965-CC42-B992-2040C48899F2}"/>
              </a:ext>
            </a:extLst>
          </p:cNvPr>
          <p:cNvSpPr txBox="1"/>
          <p:nvPr/>
        </p:nvSpPr>
        <p:spPr>
          <a:xfrm>
            <a:off x="6666706" y="1338942"/>
            <a:ext cx="3810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đặt tính rồi tính theo hàng dọc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1F5A387-7FA0-4C4F-8FEF-BDED67FA909B}"/>
              </a:ext>
            </a:extLst>
          </p:cNvPr>
          <p:cNvSpPr txBox="1"/>
          <p:nvPr/>
        </p:nvSpPr>
        <p:spPr>
          <a:xfrm>
            <a:off x="6807994" y="2837543"/>
            <a:ext cx="2133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3363362-FD68-A546-819A-AA5351F667B8}"/>
              </a:ext>
            </a:extLst>
          </p:cNvPr>
          <p:cNvSpPr txBox="1"/>
          <p:nvPr/>
        </p:nvSpPr>
        <p:spPr>
          <a:xfrm>
            <a:off x="6666706" y="3196317"/>
            <a:ext cx="3810000" cy="75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alt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xóa 1 chữ số 0 ở tận cùng của số chia và số bị chia.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B9FF561-2DE8-EA49-B013-D4C7509E420D}"/>
              </a:ext>
            </a:extLst>
          </p:cNvPr>
          <p:cNvSpPr txBox="1"/>
          <p:nvPr/>
        </p:nvSpPr>
        <p:spPr>
          <a:xfrm>
            <a:off x="6700044" y="3939267"/>
            <a:ext cx="37766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chia như thường</a:t>
            </a:r>
          </a:p>
        </p:txBody>
      </p:sp>
    </p:spTree>
    <p:extLst>
      <p:ext uri="{BB962C8B-B14F-4D97-AF65-F5344CB8AC3E}">
        <p14:creationId xmlns:p14="http://schemas.microsoft.com/office/powerpoint/2010/main" val="3214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39" grpId="0"/>
      <p:bldP spid="40" grpId="0"/>
      <p:bldP spid="41" grpId="0" animBg="1"/>
      <p:bldP spid="42" grpId="0"/>
      <p:bldP spid="44" grpId="0"/>
      <p:bldP spid="46" grpId="0" animBg="1"/>
      <p:bldP spid="47" grpId="0"/>
      <p:bldP spid="49" grpId="0"/>
      <p:bldP spid="50" grpId="0"/>
      <p:bldP spid="51" grpId="0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71" y="5236769"/>
            <a:ext cx="1023267" cy="87669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548" y="5435661"/>
            <a:ext cx="1206066" cy="10340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581" y="5622959"/>
            <a:ext cx="1509625" cy="1235041"/>
          </a:xfrm>
          <a:prstGeom prst="rect">
            <a:avLst/>
          </a:prstGeom>
        </p:spPr>
      </p:pic>
      <p:sp>
        <p:nvSpPr>
          <p:cNvPr id="17" name="Text Box 30">
            <a:extLst>
              <a:ext uri="{FF2B5EF4-FFF2-40B4-BE49-F238E27FC236}">
                <a16:creationId xmlns:a16="http://schemas.microsoft.com/office/drawing/2014/main" id="{58751973-3701-A74E-B434-D8B03572F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38" y="1476376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9A915C85-BC8D-A84D-9457-5D59A8CAB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3338" y="2009776"/>
            <a:ext cx="15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35">
            <a:extLst>
              <a:ext uri="{FF2B5EF4-FFF2-40B4-BE49-F238E27FC236}">
                <a16:creationId xmlns:a16="http://schemas.microsoft.com/office/drawing/2014/main" id="{1E071412-A065-5A4F-B71A-207F908E9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564" y="1476376"/>
            <a:ext cx="130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2ECFE61A-56A0-A54A-9E28-BA3FA0EB7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476" y="1120776"/>
            <a:ext cx="3560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2400" b="1" u="sng">
                <a:solidFill>
                  <a:schemeClr val="bg1"/>
                </a:solidFill>
                <a:cs typeface="Times New Roman" panose="02020603050405020304" pitchFamily="18" charset="0"/>
              </a:rPr>
              <a:t>VD1</a:t>
            </a: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:    32000 : 400 = ?</a:t>
            </a:r>
          </a:p>
        </p:txBody>
      </p:sp>
      <p:sp>
        <p:nvSpPr>
          <p:cNvPr id="21" name="Text Box 39">
            <a:extLst>
              <a:ext uri="{FF2B5EF4-FFF2-40B4-BE49-F238E27FC236}">
                <a16:creationId xmlns:a16="http://schemas.microsoft.com/office/drawing/2014/main" id="{82CA7855-75F4-3E4D-BD78-3B412B84D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441451"/>
            <a:ext cx="48339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  32000 : 400 = 32000 </a:t>
            </a: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  <a:sym typeface="Wingdings" pitchFamily="2" charset="2"/>
              </a:rPr>
              <a:t>: (100 x 4)</a:t>
            </a:r>
            <a:endParaRPr lang="en-US" altLang="en-US" sz="2400" b="1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 = 32000 : 100 : 4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= 320   :  4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 =  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22" name="Line 47">
            <a:extLst>
              <a:ext uri="{FF2B5EF4-FFF2-40B4-BE49-F238E27FC236}">
                <a16:creationId xmlns:a16="http://schemas.microsoft.com/office/drawing/2014/main" id="{6A40DBF9-547E-F840-98FE-875A5C553E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7138" y="17049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49">
            <a:extLst>
              <a:ext uri="{FF2B5EF4-FFF2-40B4-BE49-F238E27FC236}">
                <a16:creationId xmlns:a16="http://schemas.microsoft.com/office/drawing/2014/main" id="{C4BD911F-17E5-1A48-8EDE-BAAB5496D7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53338" y="20097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53">
            <a:extLst>
              <a:ext uri="{FF2B5EF4-FFF2-40B4-BE49-F238E27FC236}">
                <a16:creationId xmlns:a16="http://schemas.microsoft.com/office/drawing/2014/main" id="{481EBA86-8F51-B54A-9170-7161EC6F9F76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5738" y="1552575"/>
            <a:ext cx="0" cy="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63">
            <a:extLst>
              <a:ext uri="{FF2B5EF4-FFF2-40B4-BE49-F238E27FC236}">
                <a16:creationId xmlns:a16="http://schemas.microsoft.com/office/drawing/2014/main" id="{71952191-6D8F-DF45-B730-7CB5D4133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138" y="1898651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Line 73">
            <a:extLst>
              <a:ext uri="{FF2B5EF4-FFF2-40B4-BE49-F238E27FC236}">
                <a16:creationId xmlns:a16="http://schemas.microsoft.com/office/drawing/2014/main" id="{61017DF2-E021-F443-8317-A953018A6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8138" y="1628775"/>
            <a:ext cx="0" cy="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81">
            <a:extLst>
              <a:ext uri="{FF2B5EF4-FFF2-40B4-BE49-F238E27FC236}">
                <a16:creationId xmlns:a16="http://schemas.microsoft.com/office/drawing/2014/main" id="{A74F8377-2615-F342-8FBE-4FCF1366E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513138"/>
            <a:ext cx="2243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    32000 : 400 =</a:t>
            </a:r>
          </a:p>
        </p:txBody>
      </p:sp>
      <p:sp>
        <p:nvSpPr>
          <p:cNvPr id="28" name="Text Box 82">
            <a:extLst>
              <a:ext uri="{FF2B5EF4-FFF2-40B4-BE49-F238E27FC236}">
                <a16:creationId xmlns:a16="http://schemas.microsoft.com/office/drawing/2014/main" id="{A6847E53-F01D-4F40-B03C-1CF13DB0F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564" y="3538538"/>
            <a:ext cx="765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  80</a:t>
            </a:r>
          </a:p>
        </p:txBody>
      </p:sp>
      <p:sp>
        <p:nvSpPr>
          <p:cNvPr id="29" name="Text Box 86">
            <a:extLst>
              <a:ext uri="{FF2B5EF4-FFF2-40B4-BE49-F238E27FC236}">
                <a16:creationId xmlns:a16="http://schemas.microsoft.com/office/drawing/2014/main" id="{45F15372-6BB0-7346-B4AB-08F7256D4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3946525"/>
            <a:ext cx="1112838" cy="4572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320 : 4</a:t>
            </a: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4749C6BB-E5C5-1C46-88A1-C8B745257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39417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1" name="Line 91">
            <a:extLst>
              <a:ext uri="{FF2B5EF4-FFF2-40B4-BE49-F238E27FC236}">
                <a16:creationId xmlns:a16="http://schemas.microsoft.com/office/drawing/2014/main" id="{0120999D-3456-8F49-A381-8F5943B30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5138" y="942975"/>
            <a:ext cx="0" cy="30480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92">
            <a:extLst>
              <a:ext uri="{FF2B5EF4-FFF2-40B4-BE49-F238E27FC236}">
                <a16:creationId xmlns:a16="http://schemas.microsoft.com/office/drawing/2014/main" id="{25827139-4CBE-214E-9EB4-06B808D46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1" y="1633538"/>
            <a:ext cx="993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320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33" name="Line 94">
            <a:extLst>
              <a:ext uri="{FF2B5EF4-FFF2-40B4-BE49-F238E27FC236}">
                <a16:creationId xmlns:a16="http://schemas.microsoft.com/office/drawing/2014/main" id="{442037E2-53CE-6741-8C87-7690AD3AE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2938" y="1808163"/>
            <a:ext cx="0" cy="6858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101">
            <a:extLst>
              <a:ext uri="{FF2B5EF4-FFF2-40B4-BE49-F238E27FC236}">
                <a16:creationId xmlns:a16="http://schemas.microsoft.com/office/drawing/2014/main" id="{BEF0315B-9195-6F41-A699-B3BB7DDD8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4" y="3941763"/>
            <a:ext cx="1831975" cy="46196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32000 : 400</a:t>
            </a:r>
          </a:p>
        </p:txBody>
      </p:sp>
      <p:sp>
        <p:nvSpPr>
          <p:cNvPr id="35" name="Text Box 102">
            <a:extLst>
              <a:ext uri="{FF2B5EF4-FFF2-40B4-BE49-F238E27FC236}">
                <a16:creationId xmlns:a16="http://schemas.microsoft.com/office/drawing/2014/main" id="{F3FB46AC-6724-AF48-BFD3-37B271526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1413" y="2014538"/>
            <a:ext cx="32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6" name="Line 105">
            <a:extLst>
              <a:ext uri="{FF2B5EF4-FFF2-40B4-BE49-F238E27FC236}">
                <a16:creationId xmlns:a16="http://schemas.microsoft.com/office/drawing/2014/main" id="{05573042-C42A-B34C-99FA-864AA0B3645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2938" y="2020888"/>
            <a:ext cx="838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EDA5427-3FC4-6A4E-95CD-1F6B406A9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826" y="1628776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3241C71-282A-874E-9641-641A7A13A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2939" y="2009776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065641-3606-2B48-893B-67603A5F5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778375"/>
            <a:ext cx="9047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Khi thực hiện phép chia 32000 : 400, ta có thể cùng xoá hai chữ số 0 ở tận cùng của </a:t>
            </a:r>
            <a:r>
              <a:rPr lang="en-US" altLang="en-US" sz="2400" b="1" u="sng">
                <a:solidFill>
                  <a:srgbClr val="FFFF00"/>
                </a:solidFill>
                <a:cs typeface="Times New Roman" panose="02020603050405020304" pitchFamily="18" charset="0"/>
              </a:rPr>
              <a:t>số chia 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và </a:t>
            </a:r>
            <a:r>
              <a:rPr lang="en-US" altLang="en-US" sz="2400" b="1" u="sng">
                <a:solidFill>
                  <a:srgbClr val="FFFF00"/>
                </a:solidFill>
                <a:cs typeface="Times New Roman" panose="02020603050405020304" pitchFamily="18" charset="0"/>
              </a:rPr>
              <a:t>số bị chia</a:t>
            </a: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, rồi chia như thường</a:t>
            </a:r>
            <a:r>
              <a:rPr lang="en-US" altLang="en-US" sz="2400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5141EA-7DC6-1F46-BE1A-AEC8035560DC}"/>
              </a:ext>
            </a:extLst>
          </p:cNvPr>
          <p:cNvCxnSpPr/>
          <p:nvPr/>
        </p:nvCxnSpPr>
        <p:spPr>
          <a:xfrm flipH="1">
            <a:off x="8610601" y="1700213"/>
            <a:ext cx="212725" cy="2778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FC27733-9053-1947-88D9-C575341B24B1}"/>
              </a:ext>
            </a:extLst>
          </p:cNvPr>
          <p:cNvCxnSpPr/>
          <p:nvPr/>
        </p:nvCxnSpPr>
        <p:spPr>
          <a:xfrm flipH="1">
            <a:off x="8004176" y="1687513"/>
            <a:ext cx="212725" cy="279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loud Callout 41">
            <a:extLst>
              <a:ext uri="{FF2B5EF4-FFF2-40B4-BE49-F238E27FC236}">
                <a16:creationId xmlns:a16="http://schemas.microsoft.com/office/drawing/2014/main" id="{D1F12A90-8930-1245-85BC-8FAB22D88DE1}"/>
              </a:ext>
            </a:extLst>
          </p:cNvPr>
          <p:cNvSpPr/>
          <p:nvPr/>
        </p:nvSpPr>
        <p:spPr>
          <a:xfrm>
            <a:off x="1470026" y="1633538"/>
            <a:ext cx="2735263" cy="2260600"/>
          </a:xfrm>
          <a:prstGeom prst="cloudCallout">
            <a:avLst>
              <a:gd name="adj1" fmla="val 30112"/>
              <a:gd name="adj2" fmla="val 60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 sánh kết quả hai phép chia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32000 : 400 và 320 : 4</a:t>
            </a:r>
          </a:p>
        </p:txBody>
      </p:sp>
      <p:sp>
        <p:nvSpPr>
          <p:cNvPr id="43" name="Cloud Callout 42">
            <a:extLst>
              <a:ext uri="{FF2B5EF4-FFF2-40B4-BE49-F238E27FC236}">
                <a16:creationId xmlns:a16="http://schemas.microsoft.com/office/drawing/2014/main" id="{A1D78EB9-C635-4544-A3C2-F08CDDF4D003}"/>
              </a:ext>
            </a:extLst>
          </p:cNvPr>
          <p:cNvSpPr/>
          <p:nvPr/>
        </p:nvSpPr>
        <p:spPr>
          <a:xfrm>
            <a:off x="890588" y="2032000"/>
            <a:ext cx="3892551" cy="1905000"/>
          </a:xfrm>
          <a:prstGeom prst="cloudCallout">
            <a:avLst>
              <a:gd name="adj1" fmla="val 30112"/>
              <a:gd name="adj2" fmla="val 60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 xét gì về các chữ số 32000 và 320; 400 và 4?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CB38AD-A7E0-934E-9C9B-77B2D7354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935413"/>
            <a:ext cx="990600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32000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ED4E09-B0EF-5348-ADC5-36BB24251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325" y="3960813"/>
            <a:ext cx="655638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320</a:t>
            </a:r>
          </a:p>
        </p:txBody>
      </p:sp>
      <p:sp>
        <p:nvSpPr>
          <p:cNvPr id="46" name="Cloud Callout 45">
            <a:extLst>
              <a:ext uri="{FF2B5EF4-FFF2-40B4-BE49-F238E27FC236}">
                <a16:creationId xmlns:a16="http://schemas.microsoft.com/office/drawing/2014/main" id="{6F60BCA8-C287-E84A-AA20-F50750C13535}"/>
              </a:ext>
            </a:extLst>
          </p:cNvPr>
          <p:cNvSpPr/>
          <p:nvPr/>
        </p:nvSpPr>
        <p:spPr>
          <a:xfrm>
            <a:off x="4244975" y="2193926"/>
            <a:ext cx="3581400" cy="16541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2000" b="1" i="1" dirty="0">
                <a:solidFill>
                  <a:srgbClr val="FFFF00"/>
                </a:solidFill>
                <a:latin typeface="Times New Roman" pitchFamily="18" charset="0"/>
              </a:rPr>
              <a:t> Cùng xóa  hai chữ số 0 ở tận cùng của 32000 và 400 được 320 và 4.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2B1016-D3AB-B548-848D-2107FCAD3F7A}"/>
              </a:ext>
            </a:extLst>
          </p:cNvPr>
          <p:cNvSpPr txBox="1"/>
          <p:nvPr/>
        </p:nvSpPr>
        <p:spPr>
          <a:xfrm>
            <a:off x="6815138" y="1028701"/>
            <a:ext cx="3810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Áp dụng đặt tính rồi tính theo hàng dọc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F20F6A5-A2DE-D349-ABDC-34B498E873BE}"/>
              </a:ext>
            </a:extLst>
          </p:cNvPr>
          <p:cNvSpPr txBox="1"/>
          <p:nvPr/>
        </p:nvSpPr>
        <p:spPr>
          <a:xfrm>
            <a:off x="6967538" y="2616200"/>
            <a:ext cx="2133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Bước 1: Đặt tính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FF1CEB-910D-744B-9A95-F391C3F25554}"/>
              </a:ext>
            </a:extLst>
          </p:cNvPr>
          <p:cNvSpPr txBox="1"/>
          <p:nvPr/>
        </p:nvSpPr>
        <p:spPr>
          <a:xfrm>
            <a:off x="6815138" y="2886075"/>
            <a:ext cx="3810000" cy="75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Bước 2: </a:t>
            </a:r>
            <a:r>
              <a:rPr lang="en-US" altLang="en-US" b="1" dirty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itchFamily="18" charset="0"/>
              </a:rPr>
              <a:t>Cùng xóa hai chữ số 0 ở tận cùng của số chia và số bị chia.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C372FD-FBA4-2B40-AF3C-080F97FEE5A2}"/>
              </a:ext>
            </a:extLst>
          </p:cNvPr>
          <p:cNvSpPr txBox="1"/>
          <p:nvPr/>
        </p:nvSpPr>
        <p:spPr>
          <a:xfrm>
            <a:off x="6846888" y="3629026"/>
            <a:ext cx="37782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Bước 3: Thực hiện phép chia như thường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8FD26EF-A289-524A-9D9D-A75CA6BCD514}"/>
              </a:ext>
            </a:extLst>
          </p:cNvPr>
          <p:cNvCxnSpPr/>
          <p:nvPr/>
        </p:nvCxnSpPr>
        <p:spPr>
          <a:xfrm flipH="1">
            <a:off x="8780464" y="1689101"/>
            <a:ext cx="212725" cy="277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F2726E0-D1BC-6C45-963F-16B08DF1DEC0}"/>
              </a:ext>
            </a:extLst>
          </p:cNvPr>
          <p:cNvCxnSpPr/>
          <p:nvPr/>
        </p:nvCxnSpPr>
        <p:spPr>
          <a:xfrm flipH="1">
            <a:off x="7812089" y="1724026"/>
            <a:ext cx="212725" cy="277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102">
            <a:extLst>
              <a:ext uri="{FF2B5EF4-FFF2-40B4-BE49-F238E27FC236}">
                <a16:creationId xmlns:a16="http://schemas.microsoft.com/office/drawing/2014/main" id="{98705328-E4EA-2F41-B1D9-1A93094A4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1625600"/>
            <a:ext cx="32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48C6E1B-B60C-C64F-8634-44C43F38C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8675" y="20018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71C6E87-0F34-E64E-AE34-9D4423CD6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75" y="233838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 1">
            <a:extLst>
              <a:ext uri="{FF2B5EF4-FFF2-40B4-BE49-F238E27FC236}">
                <a16:creationId xmlns:a16="http://schemas.microsoft.com/office/drawing/2014/main" id="{932D3AB8-4544-AC47-89F9-4D45B1109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00" y="304800"/>
            <a:ext cx="112394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solidFill>
                  <a:srgbClr val="FFFF00"/>
                </a:solidFill>
                <a:cs typeface="Times New Roman" panose="02020603050405020304" pitchFamily="18" charset="0"/>
              </a:rPr>
              <a:t>2) Trường hợp số chữ số 0 ở tận cùng của số bị chia nhiều hơn số chia.</a:t>
            </a:r>
          </a:p>
        </p:txBody>
      </p:sp>
    </p:spTree>
    <p:extLst>
      <p:ext uri="{BB962C8B-B14F-4D97-AF65-F5344CB8AC3E}">
        <p14:creationId xmlns:p14="http://schemas.microsoft.com/office/powerpoint/2010/main" val="35911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0.00017 0.06296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28" grpId="0"/>
      <p:bldP spid="29" grpId="0" animBg="1"/>
      <p:bldP spid="30" grpId="0"/>
      <p:bldP spid="32" grpId="0"/>
      <p:bldP spid="34" grpId="0" animBg="1"/>
      <p:bldP spid="35" grpId="0"/>
      <p:bldP spid="37" grpId="0"/>
      <p:bldP spid="38" grpId="0"/>
      <p:bldP spid="39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/>
      <p:bldP spid="48" grpId="0"/>
      <p:bldP spid="49" grpId="0"/>
      <p:bldP spid="50" grpId="0"/>
      <p:bldP spid="53" grpId="0"/>
      <p:bldP spid="53" grpId="1"/>
      <p:bldP spid="54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7">
            <a:extLst>
              <a:ext uri="{FF2B5EF4-FFF2-40B4-BE49-F238E27FC236}">
                <a16:creationId xmlns:a16="http://schemas.microsoft.com/office/drawing/2014/main" id="{8E303101-67C4-1A4B-96D5-D55B89E0F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031" y="1556486"/>
            <a:ext cx="995296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</a:rPr>
              <a:t>- Khi thực hiện phép chia hai số có tận cùng là các chữ số 0 ta có thể làm thế nào?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9613F7-E3B7-D247-A0E1-494FD6B96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4" y="2527301"/>
            <a:ext cx="10690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FF00"/>
                </a:solidFill>
              </a:rPr>
              <a:t>Khi thực hiện phép chia hai số có tận cùng là các chữ số </a:t>
            </a:r>
            <a:r>
              <a:rPr lang="en-US" altLang="en-US" sz="3200" b="1">
                <a:solidFill>
                  <a:schemeClr val="bg1"/>
                </a:solidFill>
              </a:rPr>
              <a:t>0</a:t>
            </a:r>
            <a:r>
              <a:rPr lang="en-US" altLang="en-US" sz="3200" b="1">
                <a:solidFill>
                  <a:srgbClr val="FFFF00"/>
                </a:solidFill>
              </a:rPr>
              <a:t>,ta có thể cùng xoá một, hai, ba,…chữ số </a:t>
            </a:r>
            <a:r>
              <a:rPr lang="en-US" altLang="en-US" sz="3200" b="1">
                <a:solidFill>
                  <a:schemeClr val="bg1"/>
                </a:solidFill>
              </a:rPr>
              <a:t>0</a:t>
            </a:r>
            <a:r>
              <a:rPr lang="en-US" altLang="en-US" sz="3200" b="1">
                <a:solidFill>
                  <a:srgbClr val="FFFF00"/>
                </a:solidFill>
              </a:rPr>
              <a:t> ở tận cùng của </a:t>
            </a:r>
            <a:r>
              <a:rPr lang="en-US" altLang="en-US" sz="3200" b="1">
                <a:solidFill>
                  <a:schemeClr val="bg1"/>
                </a:solidFill>
              </a:rPr>
              <a:t>số chia </a:t>
            </a:r>
            <a:r>
              <a:rPr lang="en-US" altLang="en-US" sz="3200" b="1">
                <a:solidFill>
                  <a:srgbClr val="FFFF00"/>
                </a:solidFill>
              </a:rPr>
              <a:t>và </a:t>
            </a:r>
            <a:r>
              <a:rPr lang="en-US" altLang="en-US" sz="3200" b="1">
                <a:solidFill>
                  <a:schemeClr val="bg1"/>
                </a:solidFill>
              </a:rPr>
              <a:t>số bị chia</a:t>
            </a:r>
            <a:r>
              <a:rPr lang="en-US" altLang="en-US" sz="3200" b="1">
                <a:solidFill>
                  <a:srgbClr val="FFFF00"/>
                </a:solidFill>
              </a:rPr>
              <a:t>, rồi chia như thường.</a:t>
            </a:r>
          </a:p>
          <a:p>
            <a:endParaRPr lang="en-US" altLang="en-US" sz="3200" b="1">
              <a:solidFill>
                <a:srgbClr val="FFFF00"/>
              </a:solidFill>
            </a:endParaRPr>
          </a:p>
        </p:txBody>
      </p:sp>
      <p:sp>
        <p:nvSpPr>
          <p:cNvPr id="4" name="Rectangle 52">
            <a:extLst>
              <a:ext uri="{FF2B5EF4-FFF2-40B4-BE49-F238E27FC236}">
                <a16:creationId xmlns:a16="http://schemas.microsoft.com/office/drawing/2014/main" id="{C8C27A25-22B3-B243-90E7-A3666F30A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4" y="4589404"/>
            <a:ext cx="11026214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i="1" u="sng">
                <a:solidFill>
                  <a:schemeClr val="bg1"/>
                </a:solidFill>
                <a:cs typeface="Times New Roman" panose="02020603050405020304" pitchFamily="18" charset="0"/>
              </a:rPr>
              <a:t>Lưu ý</a:t>
            </a:r>
            <a:r>
              <a:rPr lang="en-US" altLang="en-US" sz="320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i="1">
                <a:solidFill>
                  <a:schemeClr val="bg1"/>
                </a:solidFill>
                <a:cs typeface="Times New Roman" panose="02020603050405020304" pitchFamily="18" charset="0"/>
              </a:rPr>
              <a:t>Xóa bao nhiêu chữ số 0 ở tận cùng của </a:t>
            </a:r>
            <a:r>
              <a:rPr lang="en-US" altLang="en-US" sz="3200" i="1">
                <a:solidFill>
                  <a:srgbClr val="FFFF00"/>
                </a:solidFill>
                <a:cs typeface="Times New Roman" panose="02020603050405020304" pitchFamily="18" charset="0"/>
              </a:rPr>
              <a:t>số chia </a:t>
            </a:r>
            <a:r>
              <a:rPr lang="en-US" altLang="en-US" sz="3200" i="1">
                <a:solidFill>
                  <a:schemeClr val="bg1"/>
                </a:solidFill>
                <a:cs typeface="Times New Roman" panose="02020603050405020304" pitchFamily="18" charset="0"/>
              </a:rPr>
              <a:t>thì xóa bấy nhiêu chữ số 0 ở tận cùng của </a:t>
            </a:r>
            <a:r>
              <a:rPr lang="en-US" altLang="en-US" sz="3200" i="1">
                <a:solidFill>
                  <a:srgbClr val="FFFF00"/>
                </a:solidFill>
                <a:cs typeface="Times New Roman" panose="02020603050405020304" pitchFamily="18" charset="0"/>
              </a:rPr>
              <a:t>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36680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940</Words>
  <Application>Microsoft Macintosh PowerPoint</Application>
  <PresentationFormat>Widescreen</PresentationFormat>
  <Paragraphs>161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HP001 4 hàng</vt:lpstr>
      <vt:lpstr>Times New Roman</vt:lpstr>
      <vt:lpstr>字魂35号-经典雅黑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37</cp:revision>
  <dcterms:created xsi:type="dcterms:W3CDTF">2019-08-25T04:44:25Z</dcterms:created>
  <dcterms:modified xsi:type="dcterms:W3CDTF">2021-12-11T12:28:46Z</dcterms:modified>
</cp:coreProperties>
</file>