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6"/>
  </p:notesMasterIdLst>
  <p:sldIdLst>
    <p:sldId id="331" r:id="rId2"/>
    <p:sldId id="301" r:id="rId3"/>
    <p:sldId id="332" r:id="rId4"/>
    <p:sldId id="257" r:id="rId5"/>
    <p:sldId id="313" r:id="rId6"/>
    <p:sldId id="333" r:id="rId7"/>
    <p:sldId id="564" r:id="rId8"/>
    <p:sldId id="302" r:id="rId9"/>
    <p:sldId id="305" r:id="rId10"/>
    <p:sldId id="321" r:id="rId11"/>
    <p:sldId id="566" r:id="rId12"/>
    <p:sldId id="307" r:id="rId13"/>
    <p:sldId id="324" r:id="rId14"/>
    <p:sldId id="567" r:id="rId15"/>
    <p:sldId id="310" r:id="rId16"/>
    <p:sldId id="312" r:id="rId17"/>
    <p:sldId id="329" r:id="rId18"/>
    <p:sldId id="330" r:id="rId19"/>
    <p:sldId id="323" r:id="rId20"/>
    <p:sldId id="315" r:id="rId21"/>
    <p:sldId id="318" r:id="rId22"/>
    <p:sldId id="369" r:id="rId23"/>
    <p:sldId id="370" r:id="rId24"/>
    <p:sldId id="283" r:id="rId25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  <a:srgbClr val="FFFF99"/>
    <a:srgbClr val="33CCFF"/>
    <a:srgbClr val="FF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165" autoAdjust="0"/>
  </p:normalViewPr>
  <p:slideViewPr>
    <p:cSldViewPr snapToGrid="0">
      <p:cViewPr varScale="1">
        <p:scale>
          <a:sx n="37" d="100"/>
          <a:sy n="37" d="100"/>
        </p:scale>
        <p:origin x="32" y="220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0C173-DCFC-45F9-A564-3FF358768A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089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BẤM: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Câu 2. Em sẽ nói với bạn thế nào khi: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chuyển đến một ngôi trường khác;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Tan học, em về trước còn bạn ở lại cho bố mẹ đón.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*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và bạn học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bạn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tình huống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sẽ nói gì với bạn?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(HS: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nhé.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học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là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sẽ đáp lời chào tạm biệt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như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thế nào?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(HS: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câu.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viết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nhé)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2- 3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715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, n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ếu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về trước bạn,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 nói gì với bạn?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là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gì? 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mẹ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nhé.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(-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nhé.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2- 3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CHỐT: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bài tập này các con đã nói lời  tạm biệt bạn trong tình huống cụ thể rất đúng .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nhé.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câu hỏi và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bài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20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là:Nghe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viết –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20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15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9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8.wdp"/><Relationship Id="rId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ình bạn">
            <a:hlinkClick r:id="" action="ppaction://media"/>
            <a:extLst>
              <a:ext uri="{FF2B5EF4-FFF2-40B4-BE49-F238E27FC236}">
                <a16:creationId xmlns:a16="http://schemas.microsoft.com/office/drawing/2014/main" id="{971E0A8A-70BF-47F4-ADE2-688D077B5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031209" y="706530"/>
            <a:ext cx="5418667" cy="840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9" y="-415093"/>
            <a:ext cx="3200400" cy="32004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7851" y="2044443"/>
            <a:ext cx="14139674" cy="18301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biết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/>
          </a:p>
        </p:txBody>
      </p:sp>
      <p:sp>
        <p:nvSpPr>
          <p:cNvPr id="11" name="Rounded Rectangle 10"/>
          <p:cNvSpPr/>
          <p:nvPr/>
        </p:nvSpPr>
        <p:spPr>
          <a:xfrm>
            <a:off x="1345293" y="4330326"/>
            <a:ext cx="14542407" cy="18301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395288">
              <a:lnSpc>
                <a:spcPct val="120000"/>
              </a:lnSpc>
            </a:pP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cụi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506867" y="2570901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685473" y="2532640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323955" y="4818523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B911559-4111-4234-8CC6-BF350677B281}"/>
              </a:ext>
            </a:extLst>
          </p:cNvPr>
          <p:cNvSpPr/>
          <p:nvPr/>
        </p:nvSpPr>
        <p:spPr>
          <a:xfrm>
            <a:off x="629538" y="6648657"/>
            <a:ext cx="14996924" cy="98251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266700" algn="just">
              <a:lnSpc>
                <a:spcPct val="150000"/>
              </a:lnSpc>
            </a:pPr>
            <a:r>
              <a:rPr lang="vi-VN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lâu sau, sóc nhận được một lá thư do kiến gửi đến.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4A4988-F1DE-4555-BD8E-83E24484C6EE}"/>
              </a:ext>
            </a:extLst>
          </p:cNvPr>
          <p:cNvCxnSpPr/>
          <p:nvPr/>
        </p:nvCxnSpPr>
        <p:spPr>
          <a:xfrm flipH="1">
            <a:off x="11338367" y="6737962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2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790420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TỚ NHỚ </a:t>
            </a:r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476152"/>
            <a:ext cx="15732235" cy="70614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“A,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biết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63DF69D6-F5A5-4F05-B3DF-EF92B4EA7F7B}"/>
              </a:ext>
            </a:extLst>
          </p:cNvPr>
          <p:cNvSpPr/>
          <p:nvPr/>
        </p:nvSpPr>
        <p:spPr>
          <a:xfrm>
            <a:off x="216920" y="1474066"/>
            <a:ext cx="575767" cy="5920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134E79-EC9E-4C2D-9878-81422082E0CE}"/>
              </a:ext>
            </a:extLst>
          </p:cNvPr>
          <p:cNvSpPr/>
          <p:nvPr/>
        </p:nvSpPr>
        <p:spPr>
          <a:xfrm>
            <a:off x="202636" y="2956826"/>
            <a:ext cx="575767" cy="5920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C57B30-8A6E-408C-9104-6CC1DADB176B}"/>
              </a:ext>
            </a:extLst>
          </p:cNvPr>
          <p:cNvSpPr/>
          <p:nvPr/>
        </p:nvSpPr>
        <p:spPr>
          <a:xfrm>
            <a:off x="174057" y="4442735"/>
            <a:ext cx="575767" cy="5920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8A70E7-327F-4F5B-A963-A8E1458683FF}"/>
              </a:ext>
            </a:extLst>
          </p:cNvPr>
          <p:cNvSpPr/>
          <p:nvPr/>
        </p:nvSpPr>
        <p:spPr>
          <a:xfrm>
            <a:off x="245495" y="6828761"/>
            <a:ext cx="575767" cy="5920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F1922F-CBAE-4B87-BCFC-5904CD0D2E55}"/>
              </a:ext>
            </a:extLst>
          </p:cNvPr>
          <p:cNvSpPr/>
          <p:nvPr/>
        </p:nvSpPr>
        <p:spPr>
          <a:xfrm>
            <a:off x="12601575" y="-779"/>
            <a:ext cx="3677287" cy="68241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tiếp nối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46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806601" y="1704146"/>
            <a:ext cx="26366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Cặm</a:t>
            </a:r>
            <a:r>
              <a:rPr lang="en-US" altLang="zh-CN" sz="4267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cụi</a:t>
            </a:r>
            <a:r>
              <a:rPr lang="en-US" altLang="zh-CN" sz="4267" b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4267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What Kids Read At Hamilton Grange – The Hamilton Ti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4" y="2735262"/>
            <a:ext cx="7967133" cy="52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A4C94B51-4DB0-48D2-955C-B0AB5D9FDED6}"/>
              </a:ext>
            </a:extLst>
          </p:cNvPr>
          <p:cNvSpPr txBox="1"/>
          <p:nvPr/>
        </p:nvSpPr>
        <p:spPr>
          <a:xfrm>
            <a:off x="3264050" y="1711644"/>
            <a:ext cx="75732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chỉ,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miệt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mài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làm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việc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zh-CN" altLang="en-US" sz="4267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5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648" y="367786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20749" y="7644405"/>
            <a:ext cx="11915492" cy="134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1" y="94702"/>
            <a:ext cx="6535180" cy="4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63041" y="5132803"/>
            <a:ext cx="11602177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8800" b="1" spc="1067" dirty="0">
              <a:solidFill>
                <a:srgbClr val="FF0000"/>
              </a:solidFill>
              <a:latin typeface="iCiel Mijas" panose="02000506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01" y="436346"/>
            <a:ext cx="5497847" cy="8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1090457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TỚ </a:t>
            </a:r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776189"/>
            <a:ext cx="15732235" cy="70614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“A,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biết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39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97217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753704" y="2225411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446825" y="325553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69427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3" y="7050110"/>
            <a:ext cx="2631539" cy="20228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30640" y="1576563"/>
            <a:ext cx="70375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267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50709" y="2300343"/>
            <a:ext cx="13354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sóc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kiến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thấy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93151" y="3093206"/>
            <a:ext cx="11113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buồn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Sóc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ý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với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kiến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điều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16990" y="1429347"/>
            <a:ext cx="11780548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thường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4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nhớ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85B1A04A-B409-4C7D-92BD-5EB0A887F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2500" r="1815"/>
          <a:stretch/>
        </p:blipFill>
        <p:spPr bwMode="auto">
          <a:xfrm>
            <a:off x="1880080" y="3120630"/>
            <a:ext cx="12090904" cy="516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6"/>
            <a:ext cx="1576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Vì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kiến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phải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viết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lại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nhiều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lần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lá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gửi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sóc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3920" y="1110723"/>
            <a:ext cx="10935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phải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viết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lại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nhiều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lần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lá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gửi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vì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biết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biết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nó </a:t>
            </a:r>
            <a:r>
              <a:rPr lang="en-US" sz="48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rất</a:t>
            </a:r>
            <a:r>
              <a:rPr lang="en-US" sz="4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nhớ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37001" y="4717859"/>
            <a:ext cx="10107274" cy="15681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thường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làm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hiện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tình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thiết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32" y="4982785"/>
            <a:ext cx="1509309" cy="14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Theo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sẽ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thấy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nếu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nhận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được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của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80080" y="2593187"/>
            <a:ext cx="117805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Nếu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nhận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được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của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sẽ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thấy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buồn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nhơ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Có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sẽ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giận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vì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lời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hứa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38" y="-1102451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90140" y="3192945"/>
            <a:ext cx="855814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endParaRPr lang="zh-CN" altLang="en-US" sz="7200" b="1" spc="1067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32" y="3193446"/>
            <a:ext cx="7167643" cy="1395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cùng chơi với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thấy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0798" y="642361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267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31674" y="1613662"/>
            <a:ext cx="1855305" cy="11926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https://i.pinimg.com/564x/c5/14/68/c5146895b96c281e4da8e559aa42f99c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64" y="1264353"/>
            <a:ext cx="8140428" cy="6477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4731" y="5095277"/>
            <a:ext cx="7167643" cy="139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thấy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960749" y="67872"/>
            <a:ext cx="12758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Đóng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54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nói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đáp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lời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chào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lúc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pic>
        <p:nvPicPr>
          <p:cNvPr id="2050" name="Picture 2" descr="Giải Bài 18: Đọc: Tớ nhớ cậu SGK Tiếng Việt 2 tập 1 Kết nối tri thức với  cuộc sống | Tiếng Việt 2 - KNTT">
            <a:extLst>
              <a:ext uri="{FF2B5EF4-FFF2-40B4-BE49-F238E27FC236}">
                <a16:creationId xmlns:a16="http://schemas.microsoft.com/office/drawing/2014/main" id="{20D47BFE-71FC-49C1-896D-21A851286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91" y="1270563"/>
            <a:ext cx="9109709" cy="62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856C33-2947-4395-89EC-843AC3590A42}"/>
              </a:ext>
            </a:extLst>
          </p:cNvPr>
          <p:cNvSpPr txBox="1"/>
          <p:nvPr/>
        </p:nvSpPr>
        <p:spPr>
          <a:xfrm>
            <a:off x="468774" y="2563817"/>
            <a:ext cx="6412298" cy="5049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Sóc: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Tạm biệt cậu nhé.</a:t>
            </a:r>
          </a:p>
          <a:p>
            <a:pPr lvl="0" algn="just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Kiến: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-Tạm </a:t>
            </a: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 cậu,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phải thường xuyên nhớ tớ đấy.</a:t>
            </a:r>
            <a:endParaRPr lang="vi-VN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099084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6099" y="2145836"/>
            <a:ext cx="102596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sẽ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nói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với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0398" y="2984455"/>
            <a:ext cx="9479801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chuyển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một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trường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7547" y="5229234"/>
            <a:ext cx="9479801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Tan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trước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còn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ở </a:t>
            </a:r>
            <a:r>
              <a:rPr lang="en-US" sz="48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lại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chờ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mẹ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-51047" y="1532197"/>
            <a:ext cx="1678770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vi-VN" sz="4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BA426D-B5A3-E442-8C77-E8728BFC6B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4983" y="200551"/>
            <a:ext cx="1155497" cy="1065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DAA4B-708D-44B7-90F2-7934B08BEBDD}"/>
              </a:ext>
            </a:extLst>
          </p:cNvPr>
          <p:cNvSpPr txBox="1"/>
          <p:nvPr/>
        </p:nvSpPr>
        <p:spPr>
          <a:xfrm>
            <a:off x="3990480" y="141087"/>
            <a:ext cx="9639255" cy="99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17479D"/>
                </a:solidFill>
                <a:latin typeface="+mj-lt"/>
              </a:rPr>
              <a:t> LUYỆN </a:t>
            </a:r>
            <a:r>
              <a:rPr lang="vi-VN" sz="4400" b="1">
                <a:solidFill>
                  <a:srgbClr val="17479D"/>
                </a:solidFill>
                <a:latin typeface="+mj-lt"/>
              </a:rPr>
              <a:t>TẬP</a:t>
            </a:r>
            <a:r>
              <a:rPr lang="en-US" sz="4400" b="1">
                <a:solidFill>
                  <a:srgbClr val="17479D"/>
                </a:solidFill>
                <a:latin typeface="+mj-lt"/>
              </a:rPr>
              <a:t> </a:t>
            </a:r>
            <a:r>
              <a:rPr lang="en-US" sz="4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VĂN BẢN ĐỌC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B0BEB-2CEA-4DEB-A3FC-80A1DD339C62}"/>
              </a:ext>
            </a:extLst>
          </p:cNvPr>
          <p:cNvSpPr txBox="1"/>
          <p:nvPr/>
        </p:nvSpPr>
        <p:spPr>
          <a:xfrm>
            <a:off x="502249" y="1532197"/>
            <a:ext cx="15251502" cy="72188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5400">
                <a:latin typeface="+mj-lt"/>
              </a:rPr>
              <a:t>- </a:t>
            </a:r>
            <a:r>
              <a:rPr lang="vi-VN" sz="5400" dirty="0">
                <a:latin typeface="+mj-lt"/>
              </a:rPr>
              <a:t>Bạn chuyển đến một ngôi trường khác.</a:t>
            </a:r>
            <a:endParaRPr lang="en-US" sz="5400" dirty="0">
              <a:latin typeface="+mj-lt"/>
            </a:endParaRPr>
          </a:p>
          <a:p>
            <a:pPr lvl="0" algn="just">
              <a:lnSpc>
                <a:spcPct val="150000"/>
              </a:lnSpc>
            </a:pP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</a:t>
            </a:r>
            <a:r>
              <a:rPr lang="en-US" sz="5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 cậu! Chúc 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sang trường mới học tập thật tốt. Tớ sẽ luôn nhớ về cậu.</a:t>
            </a:r>
          </a:p>
          <a:p>
            <a:pPr lvl="0" algn="just">
              <a:lnSpc>
                <a:spcPct val="150000"/>
              </a:lnSpc>
            </a:pPr>
            <a:r>
              <a:rPr lang="en-US" sz="5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cậu nhé! Tớ 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rất nhớ cậu. Cậu hãy thường xuyên viết thư cho tớ nhé.</a:t>
            </a:r>
            <a:endParaRPr lang="vi-VN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endParaRPr lang="vi-VN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466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BA426D-B5A3-E442-8C77-E8728BFC6B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1095" y="505254"/>
            <a:ext cx="1559147" cy="1065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DAA4B-708D-44B7-90F2-7934B08BEBDD}"/>
              </a:ext>
            </a:extLst>
          </p:cNvPr>
          <p:cNvSpPr txBox="1"/>
          <p:nvPr/>
        </p:nvSpPr>
        <p:spPr>
          <a:xfrm>
            <a:off x="3282143" y="417199"/>
            <a:ext cx="10464255" cy="108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srgbClr val="17479D"/>
                </a:solidFill>
                <a:latin typeface="+mj-lt"/>
              </a:rPr>
              <a:t>LUYỆN TẬP</a:t>
            </a:r>
            <a:r>
              <a:rPr lang="en-US" sz="48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VĂN BẢN ĐỌC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B0BEB-2CEA-4DEB-A3FC-80A1DD339C62}"/>
              </a:ext>
            </a:extLst>
          </p:cNvPr>
          <p:cNvSpPr txBox="1"/>
          <p:nvPr/>
        </p:nvSpPr>
        <p:spPr>
          <a:xfrm>
            <a:off x="165214" y="1517444"/>
            <a:ext cx="15925571" cy="6869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6000">
                <a:latin typeface="+mj-lt"/>
              </a:rPr>
              <a:t>- </a:t>
            </a:r>
            <a:r>
              <a:rPr lang="vi-VN" sz="6000" dirty="0">
                <a:latin typeface="+mj-lt"/>
              </a:rPr>
              <a:t>Tan học, em về trước còn bạn ở lại chờ bố mẹ đón.</a:t>
            </a:r>
            <a:endParaRPr lang="en-US" sz="6000" dirty="0">
              <a:latin typeface="+mj-lt"/>
            </a:endParaRPr>
          </a:p>
          <a:p>
            <a:pPr lvl="0" algn="just">
              <a:lnSpc>
                <a:spcPct val="150000"/>
              </a:lnSpc>
            </a:pP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cậu. Cậu 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Tớ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6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nhé! Hẹn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6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2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2119" y="5136885"/>
            <a:ext cx="16271348" cy="40059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03" y="1191"/>
            <a:ext cx="13823793" cy="91416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116" y="6277271"/>
            <a:ext cx="16251768" cy="2865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7" y="3793229"/>
            <a:ext cx="1080545" cy="1275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740" y="393945"/>
            <a:ext cx="2033347" cy="36396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67" y="5436709"/>
            <a:ext cx="15915273" cy="37149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74518" y="2302813"/>
            <a:ext cx="12511161" cy="298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66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ải Bài 18: Đọc: Tớ nhớ cậu SGK Tiếng Việt 2 tập 1 Kết nối tri thức với  cuộc sống | Tiếng Việt 2 - KNTT">
            <a:extLst>
              <a:ext uri="{FF2B5EF4-FFF2-40B4-BE49-F238E27FC236}">
                <a16:creationId xmlns:a16="http://schemas.microsoft.com/office/drawing/2014/main" id="{A697AE7B-555E-4D10-B3F8-CDB0C8305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2500" r="1815"/>
          <a:stretch/>
        </p:blipFill>
        <p:spPr bwMode="auto">
          <a:xfrm>
            <a:off x="1328737" y="1621631"/>
            <a:ext cx="13816014" cy="590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04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30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32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7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4267" dirty="0"/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7504" y="3902747"/>
            <a:ext cx="10583941" cy="173358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8647" y="3823254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6"/>
            <a:ext cx="3176251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936" y="394920"/>
            <a:ext cx="12733867" cy="180540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114" y="3906335"/>
            <a:ext cx="1761067" cy="169621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67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689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26598" y="4202933"/>
            <a:ext cx="8989247" cy="106693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TỚ NHỚ CẬU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906934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C:\Users\ACER\Desktop\z2739584165868_8468b643b01bdb47973278d60c7d9343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4" y="159026"/>
            <a:ext cx="14835088" cy="89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94558" y="757767"/>
            <a:ext cx="11367631" cy="16764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5333" b="1">
                <a:solidFill>
                  <a:schemeClr val="bg1"/>
                </a:solidFill>
                <a:latin typeface="HP001 4 hàng" pitchFamily="34" charset="0"/>
              </a:rPr>
              <a:t>Thứ Ǉư ngày 10 </a:t>
            </a:r>
            <a:r>
              <a:rPr lang="en-US" sz="5333" b="1">
                <a:solidFill>
                  <a:prstClr val="white"/>
                </a:solidFill>
                <a:latin typeface="HP001 4 hàng" pitchFamily="34" charset="0"/>
              </a:rPr>
              <a:t>Ǉ</a:t>
            </a:r>
            <a:r>
              <a:rPr lang="en-US" sz="5333" b="1">
                <a:solidFill>
                  <a:schemeClr val="bg1"/>
                </a:solidFill>
                <a:latin typeface="HP001 4 hàng" pitchFamily="34" charset="0"/>
              </a:rPr>
              <a:t>háng 11 năm </a:t>
            </a:r>
            <a:r>
              <a:rPr lang="en-US" sz="5333" b="1" dirty="0">
                <a:solidFill>
                  <a:schemeClr val="bg1"/>
                </a:solidFill>
                <a:latin typeface="HP001 4 hàng" pitchFamily="34" charset="0"/>
              </a:rPr>
              <a:t>2021 </a:t>
            </a:r>
            <a:br>
              <a:rPr lang="en-US" sz="4800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HP001 4 hàng" pitchFamily="34" charset="0"/>
              </a:rPr>
              <a:t>                 </a:t>
            </a:r>
            <a:br>
              <a:rPr lang="en-US" sz="4800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HP001 4 hàng" pitchFamily="34" charset="0"/>
              </a:rPr>
              <a:t>            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05284" y="1754839"/>
            <a:ext cx="3981741" cy="16764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defRPr/>
            </a:pPr>
            <a:r>
              <a:rPr lang="en-US" sz="4933" b="1" dirty="0" err="1">
                <a:solidFill>
                  <a:prstClr val="white"/>
                </a:solidFill>
                <a:latin typeface="HP001 4 hàng" pitchFamily="34" charset="0"/>
              </a:rPr>
              <a:t>Tiếng</a:t>
            </a:r>
            <a:r>
              <a:rPr lang="en-US" sz="4933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4933" b="1" dirty="0" err="1">
                <a:solidFill>
                  <a:prstClr val="white"/>
                </a:solidFill>
                <a:latin typeface="HP001 4 hàng" pitchFamily="34" charset="0"/>
              </a:rPr>
              <a:t>Việt</a:t>
            </a:r>
            <a:r>
              <a:rPr lang="en-US" sz="4933" b="1" dirty="0">
                <a:solidFill>
                  <a:prstClr val="white"/>
                </a:solidFill>
                <a:latin typeface="HP001 4 hàng" pitchFamily="34" charset="0"/>
              </a:rPr>
              <a:t>                 </a:t>
            </a:r>
            <a:br>
              <a:rPr lang="en-US" sz="4800" b="1" dirty="0">
                <a:solidFill>
                  <a:prstClr val="white"/>
                </a:solidFill>
                <a:latin typeface="HP001 4 hàng" pitchFamily="34" charset="0"/>
              </a:rPr>
            </a:br>
            <a:r>
              <a:rPr lang="en-US" sz="4800" b="1" dirty="0">
                <a:solidFill>
                  <a:prstClr val="white"/>
                </a:solidFill>
                <a:latin typeface="HP001 4 hàng" pitchFamily="34" charset="0"/>
              </a:rPr>
              <a:t>            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2A194A-359C-4E0E-9608-1F01D45FBC53}"/>
              </a:ext>
            </a:extLst>
          </p:cNvPr>
          <p:cNvSpPr txBox="1">
            <a:spLocks/>
          </p:cNvSpPr>
          <p:nvPr/>
        </p:nvSpPr>
        <p:spPr>
          <a:xfrm>
            <a:off x="2788766" y="2352017"/>
            <a:ext cx="8075660" cy="16764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40">
              <a:defRPr/>
            </a:pPr>
            <a:r>
              <a:rPr lang="en-US" sz="4933" b="1">
                <a:solidFill>
                  <a:prstClr val="white"/>
                </a:solidFill>
                <a:latin typeface="HP001 4 hàng" pitchFamily="34" charset="0"/>
              </a:rPr>
              <a:t>Đǌ: Tớ nhớ cậu</a:t>
            </a:r>
            <a:endParaRPr lang="en-US" sz="48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1090457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TỚ </a:t>
            </a:r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776189"/>
            <a:ext cx="15732235" cy="70614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“A,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biết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BCF404F-C7FC-4195-A656-B1C99582C446}"/>
              </a:ext>
            </a:extLst>
          </p:cNvPr>
          <p:cNvSpPr/>
          <p:nvPr/>
        </p:nvSpPr>
        <p:spPr>
          <a:xfrm>
            <a:off x="13748726" y="-779"/>
            <a:ext cx="2530136" cy="68241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Đọc mẫu TỚ NHỚ CẬU">
            <a:hlinkClick r:id="" action="ppaction://media"/>
            <a:extLst>
              <a:ext uri="{FF2B5EF4-FFF2-40B4-BE49-F238E27FC236}">
                <a16:creationId xmlns:a16="http://schemas.microsoft.com/office/drawing/2014/main" id="{574CE090-E936-4448-A844-23E184D92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8096" y="340426"/>
            <a:ext cx="1274762" cy="12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4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-1153009" y="-3979464"/>
            <a:ext cx="17773268" cy="140330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62977" y="3950213"/>
            <a:ext cx="12168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70" indent="-609570">
              <a:buFont typeface="Arial" panose="020B0604020202020204" pitchFamily="34" charset="0"/>
              <a:buChar char="•"/>
            </a:pPr>
            <a:r>
              <a:rPr lang="en-US" altLang="zh-CN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 ý đọc đúng lời người kể chuyện bằng ngữ điệu nhẹ nhàng.</a:t>
            </a:r>
            <a:endParaRPr lang="zh-CN" altLang="en-US" sz="40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26A51-BC21-4DA7-AFD8-7CEC6CC8A5EF}"/>
              </a:ext>
            </a:extLst>
          </p:cNvPr>
          <p:cNvSpPr txBox="1"/>
          <p:nvPr/>
        </p:nvSpPr>
        <p:spPr>
          <a:xfrm>
            <a:off x="4496029" y="2657785"/>
            <a:ext cx="7502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6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 ĐỌC BÀI</a:t>
            </a:r>
            <a:endParaRPr lang="en-US" sz="6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BA172F51-588C-402A-B1AE-E656255A57CE}"/>
              </a:ext>
            </a:extLst>
          </p:cNvPr>
          <p:cNvSpPr txBox="1"/>
          <p:nvPr/>
        </p:nvSpPr>
        <p:spPr>
          <a:xfrm>
            <a:off x="2162977" y="5199964"/>
            <a:ext cx="13013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altLang="zh-CN" sz="4000" b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Thư của sóc gửi kiến đọc bằng giọng biểu cảm, thể hiện tình bạn thân thiết; ngắt giọng, nhấn giọng đúng chỗ.</a:t>
            </a:r>
            <a:endParaRPr lang="zh-CN" altLang="en-US" sz="40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790420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TỚ NHỚ </a:t>
            </a:r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476152"/>
            <a:ext cx="15732235" cy="70614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“A,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biết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42446" y="7796310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63DF69D6-F5A5-4F05-B3DF-EF92B4EA7F7B}"/>
              </a:ext>
            </a:extLst>
          </p:cNvPr>
          <p:cNvSpPr/>
          <p:nvPr/>
        </p:nvSpPr>
        <p:spPr>
          <a:xfrm>
            <a:off x="216920" y="1474066"/>
            <a:ext cx="575767" cy="5920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134E79-EC9E-4C2D-9878-81422082E0CE}"/>
              </a:ext>
            </a:extLst>
          </p:cNvPr>
          <p:cNvSpPr/>
          <p:nvPr/>
        </p:nvSpPr>
        <p:spPr>
          <a:xfrm>
            <a:off x="202636" y="2956826"/>
            <a:ext cx="575767" cy="5920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C57B30-8A6E-408C-9104-6CC1DADB176B}"/>
              </a:ext>
            </a:extLst>
          </p:cNvPr>
          <p:cNvSpPr/>
          <p:nvPr/>
        </p:nvSpPr>
        <p:spPr>
          <a:xfrm>
            <a:off x="174057" y="4442735"/>
            <a:ext cx="575767" cy="5920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8A70E7-327F-4F5B-A963-A8E1458683FF}"/>
              </a:ext>
            </a:extLst>
          </p:cNvPr>
          <p:cNvSpPr/>
          <p:nvPr/>
        </p:nvSpPr>
        <p:spPr>
          <a:xfrm>
            <a:off x="245495" y="6828761"/>
            <a:ext cx="575767" cy="5920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F1922F-CBAE-4B87-BCFC-5904CD0D2E55}"/>
              </a:ext>
            </a:extLst>
          </p:cNvPr>
          <p:cNvSpPr/>
          <p:nvPr/>
        </p:nvSpPr>
        <p:spPr>
          <a:xfrm>
            <a:off x="12601575" y="-779"/>
            <a:ext cx="3677287" cy="68241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tiếp nối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7" grpId="0" animBg="1"/>
      <p:bldP spid="18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3" y="1098647"/>
            <a:ext cx="5497846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7" y="1556760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7630" y="31293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ắn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ót</a:t>
            </a:r>
            <a:endParaRPr lang="en-US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2126" y="4606973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ặm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ụi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3456</TotalTime>
  <Words>1986</Words>
  <Application>Microsoft Office PowerPoint</Application>
  <PresentationFormat>Custom</PresentationFormat>
  <Paragraphs>109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Arial</vt:lpstr>
      <vt:lpstr>Arial-Rounded</vt:lpstr>
      <vt:lpstr>Calibri</vt:lpstr>
      <vt:lpstr>Calibri Light</vt:lpstr>
      <vt:lpstr>HP001 4 hàng</vt:lpstr>
      <vt:lpstr>iCiel Cadena</vt:lpstr>
      <vt:lpstr>iCiel Crocante</vt:lpstr>
      <vt:lpstr>iCiel Mijas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 Thứ Ǉư ngày 10 Ǉháng 11 năm 2021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130</cp:revision>
  <dcterms:created xsi:type="dcterms:W3CDTF">2021-05-31T08:31:14Z</dcterms:created>
  <dcterms:modified xsi:type="dcterms:W3CDTF">2021-11-10T11:01:50Z</dcterms:modified>
</cp:coreProperties>
</file>