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Default Extension="wav" ContentType="audio/wav"/>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Lst>
  <p:notesMasterIdLst>
    <p:notesMasterId r:id="rId22"/>
  </p:notesMasterIdLst>
  <p:sldIdLst>
    <p:sldId id="260" r:id="rId3"/>
    <p:sldId id="257" r:id="rId4"/>
    <p:sldId id="269" r:id="rId5"/>
    <p:sldId id="270" r:id="rId6"/>
    <p:sldId id="277" r:id="rId7"/>
    <p:sldId id="259" r:id="rId8"/>
    <p:sldId id="261" r:id="rId9"/>
    <p:sldId id="265" r:id="rId10"/>
    <p:sldId id="278" r:id="rId11"/>
    <p:sldId id="283" r:id="rId12"/>
    <p:sldId id="279" r:id="rId13"/>
    <p:sldId id="284" r:id="rId14"/>
    <p:sldId id="290" r:id="rId15"/>
    <p:sldId id="286" r:id="rId16"/>
    <p:sldId id="281" r:id="rId17"/>
    <p:sldId id="288" r:id="rId18"/>
    <p:sldId id="289" r:id="rId19"/>
    <p:sldId id="273" r:id="rId20"/>
    <p:sldId id="274"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6600"/>
    <a:srgbClr val="FF0066"/>
    <a:srgbClr val="0000D6"/>
    <a:srgbClr val="4A1639"/>
    <a:srgbClr val="000099"/>
    <a:srgbClr val="660066"/>
    <a:srgbClr val="00FF00"/>
  </p:clrMru>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32" autoAdjust="0"/>
  </p:normalViewPr>
  <p:slideViewPr>
    <p:cSldViewPr>
      <p:cViewPr>
        <p:scale>
          <a:sx n="60" d="100"/>
          <a:sy n="60" d="100"/>
        </p:scale>
        <p:origin x="-1434" y="-1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7C7C40D-0F3C-4FB9-B49E-A375DB04EBB1}" type="datetimeFigureOut">
              <a:rPr lang="en-US"/>
              <a:pPr>
                <a:defRPr/>
              </a:pPr>
              <a:t>11/25/2015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95D4D89-CC8F-46F7-BB04-AB117761577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vi-VN" smtClean="0">
              <a:latin typeface="Calibri" pitchFamily="34" charset="0"/>
            </a:endParaRP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A4ACF7-CFC5-41FE-959F-21273EDACF4E}"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vi-VN" smtClean="0">
              <a:latin typeface="Calibri" pitchFamily="34" charset="0"/>
            </a:endParaRP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DF6FFE1-F1E7-4A40-A3F1-208D3C0F902E}" type="slidenum">
              <a:rPr lang="en-US">
                <a:solidFill>
                  <a:srgbClr val="000000"/>
                </a:solidFill>
                <a:cs typeface="Arial" charset="0"/>
              </a:rPr>
              <a:pPr fontAlgn="base">
                <a:spcBef>
                  <a:spcPct val="0"/>
                </a:spcBef>
                <a:spcAft>
                  <a:spcPct val="0"/>
                </a:spcAft>
              </a:pPr>
              <a:t>14</a:t>
            </a:fld>
            <a:endParaRPr lang="en-US">
              <a:solidFill>
                <a:srgbClr val="000000"/>
              </a:solidFill>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3F8ACB1-099A-461B-B438-8A6BD4B66201}" type="datetimeFigureOut">
              <a:rPr lang="en-US"/>
              <a:pPr>
                <a:defRPr/>
              </a:pPr>
              <a:t>11/25/2015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E4D5C26-E856-4F36-8F93-06918A12D06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EEE443A-A93F-4328-B943-5904CF03DB6E}" type="datetimeFigureOut">
              <a:rPr lang="en-US"/>
              <a:pPr>
                <a:defRPr/>
              </a:pPr>
              <a:t>11/25/2015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DC701E0-6E07-44C5-BF9C-C1773EE16BF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DDACD2-9489-440A-9678-540AC0AD2C84}" type="datetimeFigureOut">
              <a:rPr lang="en-US"/>
              <a:pPr>
                <a:defRPr/>
              </a:pPr>
              <a:t>11/25/2015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ED87FC-F172-40AE-93F9-B8100DD490F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rtlCol="0">
            <a:normAutofit/>
          </a:bodyPr>
          <a:lstStyle/>
          <a:p>
            <a:pPr lvl="0"/>
            <a:endParaRPr lang="en-US" noProof="0"/>
          </a:p>
        </p:txBody>
      </p:sp>
      <p:sp>
        <p:nvSpPr>
          <p:cNvPr id="4" name="Date Placeholder 3"/>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pPr>
              <a:defRPr/>
            </a:pPr>
            <a:fld id="{8292DD5A-F9F3-4457-93E8-127C0673709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0" hangingPunct="0">
              <a:defRPr/>
            </a:pPr>
            <a:endParaRPr lang="en-US">
              <a:solidFill>
                <a:srgbClr val="000000"/>
              </a:solidFill>
              <a:latin typeface="+mn-lt"/>
              <a:cs typeface="+mn-cs"/>
            </a:endParaRPr>
          </a:p>
        </p:txBody>
      </p:sp>
      <p:sp>
        <p:nvSpPr>
          <p:cNvPr id="2050" name="Rectangle 2"/>
          <p:cNvSpPr>
            <a:spLocks noGrp="1" noChangeArrowheads="1"/>
          </p:cNvSpPr>
          <p:nvPr>
            <p:ph type="ctrTitle"/>
          </p:nvPr>
        </p:nvSpPr>
        <p:spPr>
          <a:xfrm>
            <a:off x="685800" y="990600"/>
            <a:ext cx="7772400" cy="1371600"/>
          </a:xfrm>
        </p:spPr>
        <p:txBody>
          <a:bodyPr/>
          <a:lstStyle>
            <a:lvl1pPr>
              <a:defRPr sz="4000"/>
            </a:lvl1pPr>
          </a:lstStyle>
          <a:p>
            <a:pPr lvl="0"/>
            <a:r>
              <a:rPr lang="en-US" noProof="0" smtClean="0"/>
              <a:t>Click to edit Master title style</a:t>
            </a:r>
          </a:p>
        </p:txBody>
      </p:sp>
      <p:sp>
        <p:nvSpPr>
          <p:cNvPr id="205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US" noProof="0" smtClean="0"/>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fontAlgn="auto">
              <a:spcBef>
                <a:spcPts val="0"/>
              </a:spcBef>
              <a:spcAft>
                <a:spcPts val="0"/>
              </a:spcAft>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fontAlgn="auto">
              <a:spcBef>
                <a:spcPts val="0"/>
              </a:spcBef>
              <a:spcAft>
                <a:spcPts val="0"/>
              </a:spcAft>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fontAlgn="auto">
              <a:spcBef>
                <a:spcPts val="0"/>
              </a:spcBef>
              <a:spcAft>
                <a:spcPts val="0"/>
              </a:spcAft>
              <a:defRPr/>
            </a:lvl1pPr>
          </a:lstStyle>
          <a:p>
            <a:pPr>
              <a:defRPr/>
            </a:pPr>
            <a:fld id="{919C8B14-2FE7-4B0A-AE19-2C3078FB5B64}"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AC9545D1-26D5-4C14-A0B3-51A8322F7F6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84B8870E-98D2-4786-B28A-C2C413332099}"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BCA598D7-F6A9-4442-9E35-2D1B135F6F0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9A2077D1-D303-48F1-8CC5-5A020884A9E0}"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0EF23C51-5FF9-4435-9834-E0ACCA9BF987}"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6E5F707B-F64F-45DF-8681-0A79F062627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2B5CD9-E469-42FF-B0C8-C9AF9BE1147F}" type="datetimeFigureOut">
              <a:rPr lang="en-US"/>
              <a:pPr>
                <a:defRPr/>
              </a:pPr>
              <a:t>11/25/2015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BB217B5-04D6-49F8-835D-4259D93208C4}"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841A0742-BB48-4079-B4DC-7993198C55A3}"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CD926D6A-BA05-4C68-B6B1-1C8BB83D3B6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57BBC667-6583-423C-8231-E4AF04BF5EDF}"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9B8CCF74-4E04-4D07-8B54-7F3CFB56F037}"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66738" y="304800"/>
            <a:ext cx="8008937"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6"/>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7"/>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sldNum" sz="quarter" idx="12"/>
          </p:nvPr>
        </p:nvSpPr>
        <p:spPr/>
        <p:txBody>
          <a:bodyPr/>
          <a:lstStyle>
            <a:lvl1pPr fontAlgn="auto">
              <a:spcBef>
                <a:spcPts val="0"/>
              </a:spcBef>
              <a:spcAft>
                <a:spcPts val="0"/>
              </a:spcAft>
              <a:defRPr/>
            </a:lvl1pPr>
          </a:lstStyle>
          <a:p>
            <a:pPr>
              <a:defRPr/>
            </a:pPr>
            <a:fld id="{53AB55F9-A2BC-4D94-84FE-8FBC0840F49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B3A92C9-E98C-42E6-B82E-6E8D57369D1B}" type="datetimeFigureOut">
              <a:rPr lang="en-US"/>
              <a:pPr>
                <a:defRPr/>
              </a:pPr>
              <a:t>11/25/2015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6B7DD5-FD2D-40D0-BFDA-1CC35F01CC2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A077737-49D6-4FB9-8F4C-DA9B9A33E34F}" type="datetimeFigureOut">
              <a:rPr lang="en-US"/>
              <a:pPr>
                <a:defRPr/>
              </a:pPr>
              <a:t>11/25/2015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05F53D-427C-4AA4-B19E-6684CE5973C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995D315-13D4-49DA-927B-BEA801EB3D58}" type="datetimeFigureOut">
              <a:rPr lang="en-US"/>
              <a:pPr>
                <a:defRPr/>
              </a:pPr>
              <a:t>11/25/2015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9386168-1A7A-41FD-9BBB-4AC65FB80AA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791BB37-C159-4568-83CB-50F874ECE369}" type="datetimeFigureOut">
              <a:rPr lang="en-US"/>
              <a:pPr>
                <a:defRPr/>
              </a:pPr>
              <a:t>11/25/2015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677A877-F447-4CC8-AFA7-C3F30EA4A47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4ADDC14-31E5-4769-97E1-5917791FAAF9}" type="datetimeFigureOut">
              <a:rPr lang="en-US"/>
              <a:pPr>
                <a:defRPr/>
              </a:pPr>
              <a:t>11/25/2015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A011903-7B82-4CC7-9BEB-3F104E4AF72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08541A5-5B4A-4F81-ABBE-938F81112CB6}" type="datetimeFigureOut">
              <a:rPr lang="en-US"/>
              <a:pPr>
                <a:defRPr/>
              </a:pPr>
              <a:t>11/25/2015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7D8166-F476-4642-B737-EC26B6590A1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9BB357E-33A0-4330-9CD9-FBB6E4871DDB}" type="datetimeFigureOut">
              <a:rPr lang="en-US"/>
              <a:pPr>
                <a:defRPr/>
              </a:pPr>
              <a:t>11/25/2015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F43354D-F72A-4C7A-9E59-122AB4E47C9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0B7349D-B9BF-4207-A17C-F962020E2172}" type="datetimeFigureOut">
              <a:rPr lang="en-US"/>
              <a:pPr>
                <a:defRPr/>
              </a:pPr>
              <a:t>11/25/2015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B58240E-3A53-44AD-AE66-BDFF34676C4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08" r:id="rId2"/>
    <p:sldLayoutId id="2147483707" r:id="rId3"/>
    <p:sldLayoutId id="2147483706" r:id="rId4"/>
    <p:sldLayoutId id="2147483705" r:id="rId5"/>
    <p:sldLayoutId id="2147483704" r:id="rId6"/>
    <p:sldLayoutId id="2147483703" r:id="rId7"/>
    <p:sldLayoutId id="2147483702" r:id="rId8"/>
    <p:sldLayoutId id="2147483701" r:id="rId9"/>
    <p:sldLayoutId id="2147483700" r:id="rId10"/>
    <p:sldLayoutId id="2147483699" r:id="rId11"/>
    <p:sldLayoutId id="2147483710"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0" hangingPunct="0">
              <a:defRPr/>
            </a:pPr>
            <a:endParaRPr lang="en-US">
              <a:solidFill>
                <a:srgbClr val="000000"/>
              </a:solidFill>
              <a:latin typeface="+mn-lt"/>
              <a:cs typeface="+mn-cs"/>
            </a:endParaRPr>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ext uri="{AF507438-7753-43E0-B8FC-AC1667EBCBE1}"/>
          </a:extLst>
        </p:spPr>
        <p:txBody>
          <a:bodyPr/>
          <a:lstStyle/>
          <a:p>
            <a:pPr eaLnBrk="0" hangingPunct="0">
              <a:defRPr/>
            </a:pPr>
            <a:endParaRPr lang="en-US">
              <a:solidFill>
                <a:srgbClr val="000000"/>
              </a:solidFill>
              <a:latin typeface="+mn-lt"/>
              <a:cs typeface="+mn-cs"/>
            </a:endParaRPr>
          </a:p>
        </p:txBody>
      </p:sp>
      <p:sp>
        <p:nvSpPr>
          <p:cNvPr id="1030"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latin typeface="+mn-lt"/>
                <a:cs typeface="+mn-cs"/>
              </a:defRPr>
            </a:lvl1pPr>
          </a:lstStyle>
          <a:p>
            <a:pPr>
              <a:defRPr/>
            </a:pPr>
            <a:endParaRPr lang="en-US"/>
          </a:p>
        </p:txBody>
      </p:sp>
      <p:sp>
        <p:nvSpPr>
          <p:cNvPr id="1031"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latin typeface="+mn-lt"/>
                <a:cs typeface="+mn-cs"/>
              </a:defRPr>
            </a:lvl1pPr>
          </a:lstStyle>
          <a:p>
            <a:pPr>
              <a:defRPr/>
            </a:pPr>
            <a:endParaRPr lang="en-US"/>
          </a:p>
        </p:txBody>
      </p:sp>
      <p:sp>
        <p:nvSpPr>
          <p:cNvPr id="1032"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latin typeface="+mn-lt"/>
                <a:cs typeface="+mn-cs"/>
              </a:defRPr>
            </a:lvl1pPr>
          </a:lstStyle>
          <a:p>
            <a:pPr>
              <a:defRPr/>
            </a:pPr>
            <a:fld id="{CF92F0CB-3A5D-4D55-8B49-087A55AB9C4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audio" Target="file:///D:\My%20Documents\My%20Music\Khan_quang_thap_sang_binh_minh.mp3" TargetMode="External"/><Relationship Id="rId6" Type="http://schemas.openxmlformats.org/officeDocument/2006/relationships/image" Target="../media/image3.wmf"/><Relationship Id="rId5" Type="http://schemas.openxmlformats.org/officeDocument/2006/relationships/image" Target="../media/image2.png"/><Relationship Id="rId4" Type="http://schemas.openxmlformats.org/officeDocument/2006/relationships/image" Target="../media/image1.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gif"/></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file:///D:\My%20Documents\My%20Music\Khan_quang_thap_sang_binh_minh.mp3" TargetMode="External"/><Relationship Id="rId6" Type="http://schemas.openxmlformats.org/officeDocument/2006/relationships/image" Target="../media/image3.wmf"/><Relationship Id="rId5" Type="http://schemas.openxmlformats.org/officeDocument/2006/relationships/image" Target="../media/image14.wmf"/><Relationship Id="rId4" Type="http://schemas.openxmlformats.org/officeDocument/2006/relationships/image" Target="../media/image1.gif"/></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D:\NGOC%20HA\POWER%20POINT\Luyen%20tu%20va%20cau%20-%20tuan%2010\LTVC%203\Thac.MP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2" descr="15"/>
          <p:cNvPicPr>
            <a:picLocks noChangeAspect="1" noChangeArrowheads="1" noCrop="1"/>
          </p:cNvPicPr>
          <p:nvPr/>
        </p:nvPicPr>
        <p:blipFill>
          <a:blip r:embed="rId4"/>
          <a:srcRect/>
          <a:stretch>
            <a:fillRect/>
          </a:stretch>
        </p:blipFill>
        <p:spPr bwMode="auto">
          <a:xfrm>
            <a:off x="3930650" y="0"/>
            <a:ext cx="1524000" cy="685800"/>
          </a:xfrm>
          <a:prstGeom prst="rect">
            <a:avLst/>
          </a:prstGeom>
          <a:noFill/>
          <a:ln w="9525">
            <a:noFill/>
            <a:miter lim="800000"/>
            <a:headEnd/>
            <a:tailEnd/>
          </a:ln>
        </p:spPr>
      </p:pic>
      <p:pic>
        <p:nvPicPr>
          <p:cNvPr id="19463" name="Khan_quang_thap_sang_binh_minh.mp3">
            <a:hlinkClick r:id="" action="ppaction://media"/>
          </p:cNvPr>
          <p:cNvPicPr>
            <a:picLocks noRot="1" noChangeAspect="1" noChangeArrowheads="1"/>
          </p:cNvPicPr>
          <p:nvPr>
            <a:audioFile r:link="rId1"/>
          </p:nvPr>
        </p:nvPicPr>
        <p:blipFill>
          <a:blip r:embed="rId5"/>
          <a:srcRect/>
          <a:stretch>
            <a:fillRect/>
          </a:stretch>
        </p:blipFill>
        <p:spPr bwMode="auto">
          <a:xfrm>
            <a:off x="4572000" y="6400800"/>
            <a:ext cx="304800" cy="304800"/>
          </a:xfrm>
          <a:prstGeom prst="rect">
            <a:avLst/>
          </a:prstGeom>
          <a:noFill/>
          <a:ln w="9525">
            <a:noFill/>
            <a:miter lim="800000"/>
            <a:headEnd/>
            <a:tailEnd/>
          </a:ln>
        </p:spPr>
      </p:pic>
      <p:pic>
        <p:nvPicPr>
          <p:cNvPr id="28675" name="Picture 9" descr="POINSET2"/>
          <p:cNvPicPr>
            <a:picLocks noChangeAspect="1" noChangeArrowheads="1"/>
          </p:cNvPicPr>
          <p:nvPr/>
        </p:nvPicPr>
        <p:blipFill>
          <a:blip r:embed="rId6"/>
          <a:srcRect/>
          <a:stretch>
            <a:fillRect/>
          </a:stretch>
        </p:blipFill>
        <p:spPr bwMode="auto">
          <a:xfrm rot="5400000">
            <a:off x="7734300" y="495300"/>
            <a:ext cx="1905000" cy="914400"/>
          </a:xfrm>
          <a:prstGeom prst="rect">
            <a:avLst/>
          </a:prstGeom>
          <a:noFill/>
          <a:ln w="9525">
            <a:noFill/>
            <a:miter lim="800000"/>
            <a:headEnd/>
            <a:tailEnd/>
          </a:ln>
        </p:spPr>
      </p:pic>
      <p:sp>
        <p:nvSpPr>
          <p:cNvPr id="28676" name="TextBox 10"/>
          <p:cNvSpPr txBox="1">
            <a:spLocks noChangeArrowheads="1"/>
          </p:cNvSpPr>
          <p:nvPr/>
        </p:nvSpPr>
        <p:spPr bwMode="auto">
          <a:xfrm>
            <a:off x="762000" y="2062163"/>
            <a:ext cx="7924800" cy="2124075"/>
          </a:xfrm>
          <a:prstGeom prst="rect">
            <a:avLst/>
          </a:prstGeom>
          <a:noFill/>
          <a:ln w="9525">
            <a:noFill/>
            <a:miter lim="800000"/>
            <a:headEnd/>
            <a:tailEnd/>
          </a:ln>
        </p:spPr>
        <p:txBody>
          <a:bodyPr>
            <a:spAutoFit/>
          </a:bodyPr>
          <a:lstStyle/>
          <a:p>
            <a:pPr algn="ctr"/>
            <a:r>
              <a:rPr lang="en-US" sz="4400" b="1">
                <a:solidFill>
                  <a:srgbClr val="000099"/>
                </a:solidFill>
                <a:latin typeface="Times New Roman" pitchFamily="18" charset="0"/>
                <a:cs typeface="Times New Roman" pitchFamily="18" charset="0"/>
              </a:rPr>
              <a:t>CHÀO MỪNG CÁC THẦY CÔ GIÁO VỀ DỰ GIỜ </a:t>
            </a:r>
          </a:p>
          <a:p>
            <a:pPr algn="ctr"/>
            <a:r>
              <a:rPr lang="en-US" sz="4400" b="1">
                <a:solidFill>
                  <a:srgbClr val="000099"/>
                </a:solidFill>
                <a:latin typeface="Times New Roman" pitchFamily="18" charset="0"/>
                <a:cs typeface="Times New Roman" pitchFamily="18" charset="0"/>
              </a:rPr>
              <a:t>LỚP 3a4</a:t>
            </a:r>
          </a:p>
        </p:txBody>
      </p:sp>
      <p:sp>
        <p:nvSpPr>
          <p:cNvPr id="28678" name="TextBox 12"/>
          <p:cNvSpPr txBox="1">
            <a:spLocks noChangeArrowheads="1"/>
          </p:cNvSpPr>
          <p:nvPr/>
        </p:nvSpPr>
        <p:spPr bwMode="auto">
          <a:xfrm>
            <a:off x="2514600" y="5862638"/>
            <a:ext cx="4495800" cy="461962"/>
          </a:xfrm>
          <a:prstGeom prst="rect">
            <a:avLst/>
          </a:prstGeom>
          <a:noFill/>
          <a:ln w="9525">
            <a:noFill/>
            <a:miter lim="800000"/>
            <a:headEnd/>
            <a:tailEnd/>
          </a:ln>
        </p:spPr>
        <p:txBody>
          <a:bodyPr>
            <a:spAutoFit/>
          </a:bodyPr>
          <a:lstStyle/>
          <a:p>
            <a:pPr algn="ctr"/>
            <a:r>
              <a:rPr lang="en-US" sz="2400" b="1">
                <a:solidFill>
                  <a:srgbClr val="002060"/>
                </a:solidFill>
                <a:latin typeface="Times New Roman" pitchFamily="18" charset="0"/>
                <a:cs typeface="Times New Roman" pitchFamily="18" charset="0"/>
              </a:rPr>
              <a:t>Giáo viên : </a:t>
            </a:r>
            <a:r>
              <a:rPr lang="en-US" sz="2400" b="1">
                <a:solidFill>
                  <a:srgbClr val="4A1639"/>
                </a:solidFill>
                <a:latin typeface="Times New Roman" pitchFamily="18" charset="0"/>
                <a:cs typeface="Times New Roman" pitchFamily="18" charset="0"/>
              </a:rPr>
              <a:t>Lê Thu Hạnh</a:t>
            </a:r>
          </a:p>
        </p:txBody>
      </p:sp>
      <p:pic>
        <p:nvPicPr>
          <p:cNvPr id="28679" name="Picture 9" descr="POINSET2"/>
          <p:cNvPicPr>
            <a:picLocks noChangeAspect="1" noChangeArrowheads="1"/>
          </p:cNvPicPr>
          <p:nvPr/>
        </p:nvPicPr>
        <p:blipFill>
          <a:blip r:embed="rId6"/>
          <a:srcRect/>
          <a:stretch>
            <a:fillRect/>
          </a:stretch>
        </p:blipFill>
        <p:spPr bwMode="auto">
          <a:xfrm rot="10800000">
            <a:off x="7261225" y="5922963"/>
            <a:ext cx="1905000" cy="914400"/>
          </a:xfrm>
          <a:prstGeom prst="rect">
            <a:avLst/>
          </a:prstGeom>
          <a:noFill/>
          <a:ln w="9525">
            <a:noFill/>
            <a:miter lim="800000"/>
            <a:headEnd/>
            <a:tailEnd/>
          </a:ln>
        </p:spPr>
      </p:pic>
      <p:pic>
        <p:nvPicPr>
          <p:cNvPr id="28680" name="Picture 9" descr="POINSET2"/>
          <p:cNvPicPr>
            <a:picLocks noChangeAspect="1" noChangeArrowheads="1"/>
          </p:cNvPicPr>
          <p:nvPr/>
        </p:nvPicPr>
        <p:blipFill>
          <a:blip r:embed="rId6"/>
          <a:srcRect/>
          <a:stretch>
            <a:fillRect/>
          </a:stretch>
        </p:blipFill>
        <p:spPr bwMode="auto">
          <a:xfrm rot="-5400000">
            <a:off x="-474662" y="5448300"/>
            <a:ext cx="1905000" cy="914400"/>
          </a:xfrm>
          <a:prstGeom prst="rect">
            <a:avLst/>
          </a:prstGeom>
          <a:noFill/>
          <a:ln w="9525">
            <a:noFill/>
            <a:miter lim="800000"/>
            <a:headEnd/>
            <a:tailEnd/>
          </a:ln>
        </p:spPr>
      </p:pic>
      <p:pic>
        <p:nvPicPr>
          <p:cNvPr id="28681" name="Picture 9" descr="POINSET2"/>
          <p:cNvPicPr>
            <a:picLocks noChangeAspect="1" noChangeArrowheads="1"/>
          </p:cNvPicPr>
          <p:nvPr/>
        </p:nvPicPr>
        <p:blipFill>
          <a:blip r:embed="rId6"/>
          <a:srcRect/>
          <a:stretch>
            <a:fillRect/>
          </a:stretch>
        </p:blipFill>
        <p:spPr bwMode="auto">
          <a:xfrm>
            <a:off x="0" y="0"/>
            <a:ext cx="1905000" cy="914400"/>
          </a:xfrm>
          <a:prstGeom prst="rect">
            <a:avLst/>
          </a:prstGeom>
          <a:noFill/>
          <a:ln w="9525">
            <a:noFill/>
            <a:miter lim="800000"/>
            <a:headEnd/>
            <a:tailEnd/>
          </a:ln>
        </p:spPr>
      </p:pic>
      <p:pic>
        <p:nvPicPr>
          <p:cNvPr id="28682" name="Picture 2" descr="15"/>
          <p:cNvPicPr>
            <a:picLocks noChangeAspect="1" noChangeArrowheads="1" noCrop="1"/>
          </p:cNvPicPr>
          <p:nvPr/>
        </p:nvPicPr>
        <p:blipFill>
          <a:blip r:embed="rId4"/>
          <a:srcRect/>
          <a:stretch>
            <a:fillRect/>
          </a:stretch>
        </p:blipFill>
        <p:spPr bwMode="auto">
          <a:xfrm>
            <a:off x="6248400" y="0"/>
            <a:ext cx="1524000" cy="685800"/>
          </a:xfrm>
          <a:prstGeom prst="rect">
            <a:avLst/>
          </a:prstGeom>
          <a:noFill/>
          <a:ln w="9525">
            <a:noFill/>
            <a:miter lim="800000"/>
            <a:headEnd/>
            <a:tailEnd/>
          </a:ln>
        </p:spPr>
      </p:pic>
      <p:pic>
        <p:nvPicPr>
          <p:cNvPr id="28683" name="Picture 2" descr="15"/>
          <p:cNvPicPr>
            <a:picLocks noChangeAspect="1" noChangeArrowheads="1" noCrop="1"/>
          </p:cNvPicPr>
          <p:nvPr/>
        </p:nvPicPr>
        <p:blipFill>
          <a:blip r:embed="rId4"/>
          <a:srcRect/>
          <a:stretch>
            <a:fillRect/>
          </a:stretch>
        </p:blipFill>
        <p:spPr bwMode="auto">
          <a:xfrm>
            <a:off x="1905000" y="0"/>
            <a:ext cx="1524000" cy="685800"/>
          </a:xfrm>
          <a:prstGeom prst="rect">
            <a:avLst/>
          </a:prstGeom>
          <a:noFill/>
          <a:ln w="9525">
            <a:noFill/>
            <a:miter lim="800000"/>
            <a:headEnd/>
            <a:tailEnd/>
          </a:ln>
        </p:spPr>
      </p:pic>
      <p:pic>
        <p:nvPicPr>
          <p:cNvPr id="28684" name="Picture 2" descr="15"/>
          <p:cNvPicPr>
            <a:picLocks noChangeAspect="1" noChangeArrowheads="1" noCrop="1"/>
          </p:cNvPicPr>
          <p:nvPr/>
        </p:nvPicPr>
        <p:blipFill>
          <a:blip r:embed="rId4"/>
          <a:srcRect/>
          <a:stretch>
            <a:fillRect/>
          </a:stretch>
        </p:blipFill>
        <p:spPr bwMode="auto">
          <a:xfrm rot="10800000">
            <a:off x="6248400" y="6138863"/>
            <a:ext cx="1524000" cy="685800"/>
          </a:xfrm>
          <a:prstGeom prst="rect">
            <a:avLst/>
          </a:prstGeom>
          <a:noFill/>
          <a:ln w="9525">
            <a:noFill/>
            <a:miter lim="800000"/>
            <a:headEnd/>
            <a:tailEnd/>
          </a:ln>
        </p:spPr>
      </p:pic>
      <p:pic>
        <p:nvPicPr>
          <p:cNvPr id="28685" name="Picture 2" descr="15"/>
          <p:cNvPicPr>
            <a:picLocks noChangeAspect="1" noChangeArrowheads="1" noCrop="1"/>
          </p:cNvPicPr>
          <p:nvPr/>
        </p:nvPicPr>
        <p:blipFill>
          <a:blip r:embed="rId4"/>
          <a:srcRect/>
          <a:stretch>
            <a:fillRect/>
          </a:stretch>
        </p:blipFill>
        <p:spPr bwMode="auto">
          <a:xfrm rot="10800000">
            <a:off x="990600" y="6172200"/>
            <a:ext cx="1524000" cy="685800"/>
          </a:xfrm>
          <a:prstGeom prst="rect">
            <a:avLst/>
          </a:prstGeom>
          <a:noFill/>
          <a:ln w="9525">
            <a:noFill/>
            <a:miter lim="800000"/>
            <a:headEnd/>
            <a:tailEnd/>
          </a:ln>
        </p:spPr>
      </p:pic>
    </p:spTree>
  </p:cSld>
  <p:clrMapOvr>
    <a:masterClrMapping/>
  </p:clrMapOvr>
  <p:transition>
    <p:wheel/>
    <p:sndAc>
      <p:stSnd>
        <p:snd r:embed="rId3" name="applause.wav"/>
      </p:stSnd>
    </p:sndAc>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1946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Box 5"/>
          <p:cNvSpPr txBox="1">
            <a:spLocks noChangeArrowheads="1"/>
          </p:cNvSpPr>
          <p:nvPr/>
        </p:nvSpPr>
        <p:spPr bwMode="auto">
          <a:xfrm>
            <a:off x="1371600" y="0"/>
            <a:ext cx="6858000" cy="1384300"/>
          </a:xfrm>
          <a:prstGeom prst="rect">
            <a:avLst/>
          </a:prstGeom>
          <a:noFill/>
          <a:ln w="9525">
            <a:noFill/>
            <a:miter lim="800000"/>
            <a:headEnd/>
            <a:tailEnd/>
          </a:ln>
        </p:spPr>
        <p:txBody>
          <a:bodyPr>
            <a:spAutoFit/>
          </a:bodyPr>
          <a:lstStyle/>
          <a:p>
            <a:pPr algn="ctr"/>
            <a:r>
              <a:rPr lang="en-US" sz="2800" b="1">
                <a:solidFill>
                  <a:srgbClr val="000000"/>
                </a:solidFill>
                <a:latin typeface="Times New Roman" pitchFamily="18" charset="0"/>
                <a:cs typeface="Times New Roman" pitchFamily="18" charset="0"/>
              </a:rPr>
              <a:t>Thứ năm ngày 12  tháng 11 năm 2015</a:t>
            </a:r>
          </a:p>
          <a:p>
            <a:pPr algn="ctr"/>
            <a:r>
              <a:rPr lang="en-US" sz="2800" b="1">
                <a:solidFill>
                  <a:srgbClr val="1F497D"/>
                </a:solidFill>
                <a:latin typeface="Times New Roman" pitchFamily="18" charset="0"/>
                <a:cs typeface="Times New Roman" pitchFamily="18" charset="0"/>
              </a:rPr>
              <a:t>Luyện từ và câu</a:t>
            </a:r>
          </a:p>
          <a:p>
            <a:pPr algn="ctr"/>
            <a:r>
              <a:rPr lang="en-US" sz="2800" b="1">
                <a:solidFill>
                  <a:srgbClr val="FF0000"/>
                </a:solidFill>
                <a:latin typeface="Times New Roman" pitchFamily="18" charset="0"/>
                <a:cs typeface="Times New Roman" pitchFamily="18" charset="0"/>
              </a:rPr>
              <a:t>So sánh. Dấu chấm</a:t>
            </a:r>
          </a:p>
        </p:txBody>
      </p:sp>
      <p:graphicFrame>
        <p:nvGraphicFramePr>
          <p:cNvPr id="7" name="Group 167"/>
          <p:cNvGraphicFramePr>
            <a:graphicFrameLocks noGrp="1"/>
          </p:cNvGraphicFramePr>
          <p:nvPr/>
        </p:nvGraphicFramePr>
        <p:xfrm>
          <a:off x="381000" y="1676400"/>
          <a:ext cx="8534400" cy="4468109"/>
        </p:xfrm>
        <a:graphic>
          <a:graphicData uri="http://schemas.openxmlformats.org/drawingml/2006/table">
            <a:tbl>
              <a:tblPr>
                <a:tableStyleId>{69C7853C-536D-4A76-A0AE-DD22124D55A5}</a:tableStyleId>
              </a:tblPr>
              <a:tblGrid>
                <a:gridCol w="2895600"/>
                <a:gridCol w="2133600"/>
                <a:gridCol w="3505200"/>
              </a:tblGrid>
              <a:tr h="118674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400" b="1" u="none" strike="noStrike" cap="none" normalizeH="0" baseline="0" dirty="0" err="1" smtClean="0">
                          <a:ln>
                            <a:noFill/>
                          </a:ln>
                          <a:effectLst/>
                          <a:latin typeface="Times New Roman" pitchFamily="18" charset="0"/>
                          <a:cs typeface="Times New Roman" pitchFamily="18" charset="0"/>
                        </a:rPr>
                        <a:t>Âm</a:t>
                      </a:r>
                      <a:r>
                        <a:rPr kumimoji="0" lang="en-US" sz="3400" b="1" u="none" strike="noStrike" cap="none" normalizeH="0" baseline="0" dirty="0" smtClean="0">
                          <a:ln>
                            <a:noFill/>
                          </a:ln>
                          <a:effectLst/>
                          <a:latin typeface="Times New Roman" pitchFamily="18" charset="0"/>
                          <a:cs typeface="Times New Roman" pitchFamily="18" charset="0"/>
                        </a:rPr>
                        <a:t> </a:t>
                      </a:r>
                      <a:r>
                        <a:rPr kumimoji="0" lang="en-US" sz="3400" b="1" u="none" strike="noStrike" cap="none" normalizeH="0" baseline="0" dirty="0" err="1" smtClean="0">
                          <a:ln>
                            <a:noFill/>
                          </a:ln>
                          <a:effectLst/>
                          <a:latin typeface="Times New Roman" pitchFamily="18" charset="0"/>
                          <a:cs typeface="Times New Roman" pitchFamily="18" charset="0"/>
                        </a:rPr>
                        <a:t>thanh</a:t>
                      </a:r>
                      <a:r>
                        <a:rPr kumimoji="0" lang="en-US" sz="3400" b="1" u="none" strike="noStrike" cap="none" normalizeH="0" baseline="0" dirty="0" smtClean="0">
                          <a:ln>
                            <a:noFill/>
                          </a:ln>
                          <a:effectLst/>
                          <a:latin typeface="Times New Roman" pitchFamily="18" charset="0"/>
                          <a:cs typeface="Times New Roman" pitchFamily="18" charset="0"/>
                        </a:rPr>
                        <a:t> 1</a:t>
                      </a:r>
                      <a:endParaRPr kumimoji="0" lang="en-US" sz="34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400" b="1" u="none" strike="noStrike" cap="none" normalizeH="0" baseline="0" smtClean="0">
                          <a:ln>
                            <a:noFill/>
                          </a:ln>
                          <a:effectLst/>
                          <a:latin typeface="Times New Roman" pitchFamily="18" charset="0"/>
                          <a:cs typeface="Times New Roman" pitchFamily="18" charset="0"/>
                        </a:rPr>
                        <a:t>Từ so sánh</a:t>
                      </a:r>
                      <a:endParaRPr kumimoji="0" lang="en-US" sz="34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400" b="1" u="none" strike="noStrike" cap="none" normalizeH="0" baseline="0" dirty="0" err="1" smtClean="0">
                          <a:ln>
                            <a:noFill/>
                          </a:ln>
                          <a:effectLst/>
                          <a:latin typeface="Times New Roman" pitchFamily="18" charset="0"/>
                          <a:cs typeface="Times New Roman" pitchFamily="18" charset="0"/>
                        </a:rPr>
                        <a:t>Âm</a:t>
                      </a:r>
                      <a:r>
                        <a:rPr kumimoji="0" lang="en-US" sz="3400" b="1" u="none" strike="noStrike" cap="none" normalizeH="0" baseline="0" dirty="0" smtClean="0">
                          <a:ln>
                            <a:noFill/>
                          </a:ln>
                          <a:effectLst/>
                          <a:latin typeface="Times New Roman" pitchFamily="18" charset="0"/>
                          <a:cs typeface="Times New Roman" pitchFamily="18" charset="0"/>
                        </a:rPr>
                        <a:t> </a:t>
                      </a:r>
                      <a:r>
                        <a:rPr kumimoji="0" lang="en-US" sz="3400" b="1" u="none" strike="noStrike" cap="none" normalizeH="0" baseline="0" dirty="0" err="1" smtClean="0">
                          <a:ln>
                            <a:noFill/>
                          </a:ln>
                          <a:effectLst/>
                          <a:latin typeface="Times New Roman" pitchFamily="18" charset="0"/>
                          <a:cs typeface="Times New Roman" pitchFamily="18" charset="0"/>
                        </a:rPr>
                        <a:t>thanh</a:t>
                      </a:r>
                      <a:r>
                        <a:rPr kumimoji="0" lang="en-US" sz="3400" b="1" u="none" strike="noStrike" cap="none" normalizeH="0" baseline="0" dirty="0" smtClean="0">
                          <a:ln>
                            <a:noFill/>
                          </a:ln>
                          <a:effectLst/>
                          <a:latin typeface="Times New Roman" pitchFamily="18" charset="0"/>
                          <a:cs typeface="Times New Roman" pitchFamily="18" charset="0"/>
                        </a:rPr>
                        <a:t> 2</a:t>
                      </a:r>
                      <a:endParaRPr kumimoji="0" lang="en-US" sz="34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r>
              <a:tr h="993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VnTime"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r h="942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r h="13446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bl>
          </a:graphicData>
        </a:graphic>
      </p:graphicFrame>
      <p:sp>
        <p:nvSpPr>
          <p:cNvPr id="38915" name="TextBox 8"/>
          <p:cNvSpPr txBox="1">
            <a:spLocks noChangeArrowheads="1"/>
          </p:cNvSpPr>
          <p:nvPr/>
        </p:nvSpPr>
        <p:spPr bwMode="auto">
          <a:xfrm>
            <a:off x="2133600" y="5816600"/>
            <a:ext cx="3200400" cy="584200"/>
          </a:xfrm>
          <a:prstGeom prst="rect">
            <a:avLst/>
          </a:prstGeom>
          <a:noFill/>
          <a:ln w="9525">
            <a:noFill/>
            <a:miter lim="800000"/>
            <a:headEnd/>
            <a:tailEnd/>
          </a:ln>
        </p:spPr>
        <p:txBody>
          <a:bodyPr>
            <a:spAutoFit/>
          </a:bodyPr>
          <a:lstStyle/>
          <a:p>
            <a:pPr>
              <a:spcBef>
                <a:spcPct val="20000"/>
              </a:spcBef>
            </a:pPr>
            <a:endParaRPr lang="vi-VN" sz="3200">
              <a:solidFill>
                <a:srgbClr val="000000"/>
              </a:solidFill>
              <a:latin typeface=".VnTime" pitchFamily="34" charset="0"/>
            </a:endParaRPr>
          </a:p>
        </p:txBody>
      </p:sp>
      <p:sp>
        <p:nvSpPr>
          <p:cNvPr id="38916" name="TextBox 9"/>
          <p:cNvSpPr txBox="1">
            <a:spLocks noChangeArrowheads="1"/>
          </p:cNvSpPr>
          <p:nvPr/>
        </p:nvSpPr>
        <p:spPr bwMode="auto">
          <a:xfrm>
            <a:off x="533400" y="3036888"/>
            <a:ext cx="26670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a) Tiếng suối</a:t>
            </a:r>
          </a:p>
        </p:txBody>
      </p:sp>
      <p:sp>
        <p:nvSpPr>
          <p:cNvPr id="11" name="TextBox 10"/>
          <p:cNvSpPr txBox="1">
            <a:spLocks noChangeArrowheads="1"/>
          </p:cNvSpPr>
          <p:nvPr/>
        </p:nvSpPr>
        <p:spPr bwMode="auto">
          <a:xfrm>
            <a:off x="533400" y="3875088"/>
            <a:ext cx="25146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b) Tiếng suối</a:t>
            </a:r>
          </a:p>
        </p:txBody>
      </p:sp>
      <p:sp>
        <p:nvSpPr>
          <p:cNvPr id="12" name="TextBox 11"/>
          <p:cNvSpPr txBox="1">
            <a:spLocks noChangeArrowheads="1"/>
          </p:cNvSpPr>
          <p:nvPr/>
        </p:nvSpPr>
        <p:spPr bwMode="auto">
          <a:xfrm>
            <a:off x="457200" y="4789488"/>
            <a:ext cx="26670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c) Tiếng chim</a:t>
            </a:r>
          </a:p>
        </p:txBody>
      </p:sp>
      <p:sp>
        <p:nvSpPr>
          <p:cNvPr id="38919" name="TextBox 12"/>
          <p:cNvSpPr txBox="1">
            <a:spLocks noChangeArrowheads="1"/>
          </p:cNvSpPr>
          <p:nvPr/>
        </p:nvSpPr>
        <p:spPr bwMode="auto">
          <a:xfrm>
            <a:off x="5638800" y="3036888"/>
            <a:ext cx="29718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Tiếng đàn cầm</a:t>
            </a:r>
          </a:p>
        </p:txBody>
      </p:sp>
      <p:sp>
        <p:nvSpPr>
          <p:cNvPr id="14" name="TextBox 13"/>
          <p:cNvSpPr txBox="1">
            <a:spLocks noChangeArrowheads="1"/>
          </p:cNvSpPr>
          <p:nvPr/>
        </p:nvSpPr>
        <p:spPr bwMode="auto">
          <a:xfrm>
            <a:off x="5715000" y="3951288"/>
            <a:ext cx="28194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Tiếng hát xa</a:t>
            </a:r>
          </a:p>
        </p:txBody>
      </p:sp>
      <p:sp>
        <p:nvSpPr>
          <p:cNvPr id="15" name="TextBox 14"/>
          <p:cNvSpPr txBox="1">
            <a:spLocks noChangeArrowheads="1"/>
          </p:cNvSpPr>
          <p:nvPr/>
        </p:nvSpPr>
        <p:spPr bwMode="auto">
          <a:xfrm>
            <a:off x="5486400" y="4713288"/>
            <a:ext cx="3429000" cy="1077912"/>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Tiếng xóc những rổ đồng tiền</a:t>
            </a:r>
          </a:p>
        </p:txBody>
      </p:sp>
      <p:sp>
        <p:nvSpPr>
          <p:cNvPr id="38922" name="TextBox 15"/>
          <p:cNvSpPr txBox="1">
            <a:spLocks noChangeArrowheads="1"/>
          </p:cNvSpPr>
          <p:nvPr/>
        </p:nvSpPr>
        <p:spPr bwMode="auto">
          <a:xfrm>
            <a:off x="3733800" y="2960688"/>
            <a:ext cx="1143000" cy="585787"/>
          </a:xfrm>
          <a:prstGeom prst="rect">
            <a:avLst/>
          </a:prstGeom>
          <a:noFill/>
          <a:ln w="9525">
            <a:noFill/>
            <a:miter lim="800000"/>
            <a:headEnd/>
            <a:tailEnd/>
          </a:ln>
        </p:spPr>
        <p:txBody>
          <a:bodyPr>
            <a:spAutoFit/>
          </a:bodyPr>
          <a:lstStyle/>
          <a:p>
            <a:pPr algn="ctr"/>
            <a:r>
              <a:rPr lang="en-US" sz="3200" b="1">
                <a:solidFill>
                  <a:srgbClr val="C00000"/>
                </a:solidFill>
                <a:latin typeface="Times New Roman" pitchFamily="18" charset="0"/>
                <a:cs typeface="Times New Roman" pitchFamily="18" charset="0"/>
              </a:rPr>
              <a:t>Như</a:t>
            </a:r>
          </a:p>
        </p:txBody>
      </p:sp>
      <p:sp>
        <p:nvSpPr>
          <p:cNvPr id="17" name="TextBox 16"/>
          <p:cNvSpPr txBox="1">
            <a:spLocks noChangeArrowheads="1"/>
          </p:cNvSpPr>
          <p:nvPr/>
        </p:nvSpPr>
        <p:spPr bwMode="auto">
          <a:xfrm>
            <a:off x="3733800" y="5018088"/>
            <a:ext cx="1143000" cy="585787"/>
          </a:xfrm>
          <a:prstGeom prst="rect">
            <a:avLst/>
          </a:prstGeom>
          <a:noFill/>
          <a:ln w="9525">
            <a:noFill/>
            <a:miter lim="800000"/>
            <a:headEnd/>
            <a:tailEnd/>
          </a:ln>
        </p:spPr>
        <p:txBody>
          <a:bodyPr>
            <a:spAutoFit/>
          </a:bodyPr>
          <a:lstStyle/>
          <a:p>
            <a:pPr algn="ctr"/>
            <a:r>
              <a:rPr lang="en-US" sz="3200" b="1">
                <a:solidFill>
                  <a:srgbClr val="C00000"/>
                </a:solidFill>
                <a:latin typeface="Times New Roman" pitchFamily="18" charset="0"/>
                <a:cs typeface="Times New Roman" pitchFamily="18" charset="0"/>
              </a:rPr>
              <a:t>Như</a:t>
            </a:r>
          </a:p>
        </p:txBody>
      </p:sp>
      <p:sp>
        <p:nvSpPr>
          <p:cNvPr id="18" name="TextBox 17"/>
          <p:cNvSpPr txBox="1">
            <a:spLocks noChangeArrowheads="1"/>
          </p:cNvSpPr>
          <p:nvPr/>
        </p:nvSpPr>
        <p:spPr bwMode="auto">
          <a:xfrm>
            <a:off x="3733800" y="3951288"/>
            <a:ext cx="1143000" cy="585787"/>
          </a:xfrm>
          <a:prstGeom prst="rect">
            <a:avLst/>
          </a:prstGeom>
          <a:noFill/>
          <a:ln w="9525">
            <a:noFill/>
            <a:miter lim="800000"/>
            <a:headEnd/>
            <a:tailEnd/>
          </a:ln>
        </p:spPr>
        <p:txBody>
          <a:bodyPr>
            <a:spAutoFit/>
          </a:bodyPr>
          <a:lstStyle/>
          <a:p>
            <a:pPr algn="ctr"/>
            <a:r>
              <a:rPr lang="en-US" sz="3200" b="1">
                <a:solidFill>
                  <a:srgbClr val="C00000"/>
                </a:solidFill>
                <a:latin typeface="Times New Roman" pitchFamily="18" charset="0"/>
                <a:cs typeface="Times New Roman" pitchFamily="18" charset="0"/>
              </a:rPr>
              <a:t>Như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linds(horizont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ox(i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linds(horizontal)">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linds(horizontal)">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P spid="15" grpId="0"/>
      <p:bldP spid="17"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274638"/>
            <a:ext cx="8229600" cy="792162"/>
          </a:xfrm>
        </p:spPr>
        <p:txBody>
          <a:bodyPr/>
          <a:lstStyle/>
          <a:p>
            <a:r>
              <a:rPr lang="en-US" sz="3200" smtClean="0"/>
              <a:t>Tiền đồng</a:t>
            </a:r>
          </a:p>
        </p:txBody>
      </p:sp>
      <p:pic>
        <p:nvPicPr>
          <p:cNvPr id="4" name="Picture 4" descr="tiền"/>
          <p:cNvPicPr>
            <a:picLocks noGrp="1" noChangeAspect="1" noChangeArrowheads="1"/>
          </p:cNvPicPr>
          <p:nvPr>
            <p:ph idx="1"/>
          </p:nvPr>
        </p:nvPicPr>
        <p:blipFill>
          <a:blip r:embed="rId2"/>
          <a:srcRect/>
          <a:stretch>
            <a:fillRect/>
          </a:stretch>
        </p:blipFill>
        <p:spPr>
          <a:xfrm>
            <a:off x="381000" y="990600"/>
            <a:ext cx="8229600" cy="4114800"/>
          </a:xfrm>
        </p:spPr>
      </p:pic>
      <p:sp>
        <p:nvSpPr>
          <p:cNvPr id="39939" name="Rectangle 2"/>
          <p:cNvSpPr>
            <a:spLocks noChangeArrowheads="1"/>
          </p:cNvSpPr>
          <p:nvPr/>
        </p:nvSpPr>
        <p:spPr bwMode="auto">
          <a:xfrm>
            <a:off x="381000" y="5248275"/>
            <a:ext cx="8229600" cy="923925"/>
          </a:xfrm>
          <a:prstGeom prst="rect">
            <a:avLst/>
          </a:prstGeom>
          <a:noFill/>
          <a:ln w="9525">
            <a:noFill/>
            <a:miter lim="800000"/>
            <a:headEnd/>
            <a:tailEnd/>
          </a:ln>
        </p:spPr>
        <p:txBody>
          <a:bodyPr>
            <a:spAutoFit/>
          </a:bodyPr>
          <a:lstStyle/>
          <a:p>
            <a:pPr>
              <a:spcBef>
                <a:spcPct val="50000"/>
              </a:spcBef>
            </a:pPr>
            <a:r>
              <a:rPr lang="en-US">
                <a:solidFill>
                  <a:schemeClr val="tx2"/>
                </a:solidFill>
                <a:latin typeface="Calibri" pitchFamily="34" charset="0"/>
              </a:rPr>
              <a:t>Tiền đồng:</a:t>
            </a:r>
            <a:r>
              <a:rPr lang="en-US">
                <a:solidFill>
                  <a:srgbClr val="0000FF"/>
                </a:solidFill>
                <a:latin typeface="Calibri" pitchFamily="34" charset="0"/>
              </a:rPr>
              <a:t> Tiền xu lưu hành ngày xưa, thường được đúc bằng đồng, một mặt có hoa văn, một mặt được ghi mệnh giá và niên đại bằng chữ Hán, nhiều đồng tiền bỏ vào rổ xóc lên nghe rất vui tai.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Box 5"/>
          <p:cNvSpPr txBox="1">
            <a:spLocks noChangeArrowheads="1"/>
          </p:cNvSpPr>
          <p:nvPr/>
        </p:nvSpPr>
        <p:spPr bwMode="auto">
          <a:xfrm>
            <a:off x="1371600" y="0"/>
            <a:ext cx="6858000" cy="1384300"/>
          </a:xfrm>
          <a:prstGeom prst="rect">
            <a:avLst/>
          </a:prstGeom>
          <a:noFill/>
          <a:ln w="9525">
            <a:noFill/>
            <a:miter lim="800000"/>
            <a:headEnd/>
            <a:tailEnd/>
          </a:ln>
        </p:spPr>
        <p:txBody>
          <a:bodyPr>
            <a:spAutoFit/>
          </a:bodyPr>
          <a:lstStyle/>
          <a:p>
            <a:pPr algn="ctr"/>
            <a:r>
              <a:rPr lang="en-US" sz="2800" b="1">
                <a:solidFill>
                  <a:srgbClr val="000000"/>
                </a:solidFill>
                <a:latin typeface="Times New Roman" pitchFamily="18" charset="0"/>
                <a:cs typeface="Times New Roman" pitchFamily="18" charset="0"/>
              </a:rPr>
              <a:t>Thứ năm ngày 12  tháng 11 năm 2015</a:t>
            </a:r>
          </a:p>
          <a:p>
            <a:pPr algn="ctr"/>
            <a:r>
              <a:rPr lang="en-US" sz="2800" b="1">
                <a:solidFill>
                  <a:srgbClr val="1F497D"/>
                </a:solidFill>
                <a:latin typeface="Times New Roman" pitchFamily="18" charset="0"/>
                <a:cs typeface="Times New Roman" pitchFamily="18" charset="0"/>
              </a:rPr>
              <a:t>Luyện từ và câu</a:t>
            </a:r>
          </a:p>
          <a:p>
            <a:pPr algn="ctr"/>
            <a:r>
              <a:rPr lang="en-US" sz="2800" b="1">
                <a:solidFill>
                  <a:srgbClr val="FF0000"/>
                </a:solidFill>
                <a:latin typeface="Times New Roman" pitchFamily="18" charset="0"/>
                <a:cs typeface="Times New Roman" pitchFamily="18" charset="0"/>
              </a:rPr>
              <a:t>So sánh. Dấu chấm</a:t>
            </a:r>
          </a:p>
        </p:txBody>
      </p:sp>
      <p:graphicFrame>
        <p:nvGraphicFramePr>
          <p:cNvPr id="7" name="Group 167"/>
          <p:cNvGraphicFramePr>
            <a:graphicFrameLocks noGrp="1"/>
          </p:cNvGraphicFramePr>
          <p:nvPr/>
        </p:nvGraphicFramePr>
        <p:xfrm>
          <a:off x="381000" y="1676400"/>
          <a:ext cx="8534400" cy="4468109"/>
        </p:xfrm>
        <a:graphic>
          <a:graphicData uri="http://schemas.openxmlformats.org/drawingml/2006/table">
            <a:tbl>
              <a:tblPr>
                <a:tableStyleId>{69C7853C-536D-4A76-A0AE-DD22124D55A5}</a:tableStyleId>
              </a:tblPr>
              <a:tblGrid>
                <a:gridCol w="2895600"/>
                <a:gridCol w="2133600"/>
                <a:gridCol w="3505200"/>
              </a:tblGrid>
              <a:tr h="118674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400" b="1" u="none" strike="noStrike" cap="none" normalizeH="0" baseline="0" dirty="0" err="1" smtClean="0">
                          <a:ln>
                            <a:noFill/>
                          </a:ln>
                          <a:effectLst/>
                          <a:latin typeface="Times New Roman" pitchFamily="18" charset="0"/>
                          <a:cs typeface="Times New Roman" pitchFamily="18" charset="0"/>
                        </a:rPr>
                        <a:t>Âm</a:t>
                      </a:r>
                      <a:r>
                        <a:rPr kumimoji="0" lang="en-US" sz="3400" b="1" u="none" strike="noStrike" cap="none" normalizeH="0" baseline="0" dirty="0" smtClean="0">
                          <a:ln>
                            <a:noFill/>
                          </a:ln>
                          <a:effectLst/>
                          <a:latin typeface="Times New Roman" pitchFamily="18" charset="0"/>
                          <a:cs typeface="Times New Roman" pitchFamily="18" charset="0"/>
                        </a:rPr>
                        <a:t> </a:t>
                      </a:r>
                      <a:r>
                        <a:rPr kumimoji="0" lang="en-US" sz="3400" b="1" u="none" strike="noStrike" cap="none" normalizeH="0" baseline="0" dirty="0" err="1" smtClean="0">
                          <a:ln>
                            <a:noFill/>
                          </a:ln>
                          <a:effectLst/>
                          <a:latin typeface="Times New Roman" pitchFamily="18" charset="0"/>
                          <a:cs typeface="Times New Roman" pitchFamily="18" charset="0"/>
                        </a:rPr>
                        <a:t>thanh</a:t>
                      </a:r>
                      <a:r>
                        <a:rPr kumimoji="0" lang="en-US" sz="3400" b="1" u="none" strike="noStrike" cap="none" normalizeH="0" baseline="0" dirty="0" smtClean="0">
                          <a:ln>
                            <a:noFill/>
                          </a:ln>
                          <a:effectLst/>
                          <a:latin typeface="Times New Roman" pitchFamily="18" charset="0"/>
                          <a:cs typeface="Times New Roman" pitchFamily="18" charset="0"/>
                        </a:rPr>
                        <a:t> 1</a:t>
                      </a:r>
                      <a:endParaRPr kumimoji="0" lang="en-US" sz="34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400" b="1" u="none" strike="noStrike" cap="none" normalizeH="0" baseline="0" smtClean="0">
                          <a:ln>
                            <a:noFill/>
                          </a:ln>
                          <a:effectLst/>
                          <a:latin typeface="Times New Roman" pitchFamily="18" charset="0"/>
                          <a:cs typeface="Times New Roman" pitchFamily="18" charset="0"/>
                        </a:rPr>
                        <a:t>Từ so sánh</a:t>
                      </a:r>
                      <a:endParaRPr kumimoji="0" lang="en-US" sz="34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400" b="1" u="none" strike="noStrike" cap="none" normalizeH="0" baseline="0" dirty="0" err="1" smtClean="0">
                          <a:ln>
                            <a:noFill/>
                          </a:ln>
                          <a:effectLst/>
                          <a:latin typeface="Times New Roman" pitchFamily="18" charset="0"/>
                          <a:cs typeface="Times New Roman" pitchFamily="18" charset="0"/>
                        </a:rPr>
                        <a:t>Âm</a:t>
                      </a:r>
                      <a:r>
                        <a:rPr kumimoji="0" lang="en-US" sz="3400" b="1" u="none" strike="noStrike" cap="none" normalizeH="0" baseline="0" dirty="0" smtClean="0">
                          <a:ln>
                            <a:noFill/>
                          </a:ln>
                          <a:effectLst/>
                          <a:latin typeface="Times New Roman" pitchFamily="18" charset="0"/>
                          <a:cs typeface="Times New Roman" pitchFamily="18" charset="0"/>
                        </a:rPr>
                        <a:t> </a:t>
                      </a:r>
                      <a:r>
                        <a:rPr kumimoji="0" lang="en-US" sz="3400" b="1" u="none" strike="noStrike" cap="none" normalizeH="0" baseline="0" dirty="0" err="1" smtClean="0">
                          <a:ln>
                            <a:noFill/>
                          </a:ln>
                          <a:effectLst/>
                          <a:latin typeface="Times New Roman" pitchFamily="18" charset="0"/>
                          <a:cs typeface="Times New Roman" pitchFamily="18" charset="0"/>
                        </a:rPr>
                        <a:t>thanh</a:t>
                      </a:r>
                      <a:r>
                        <a:rPr kumimoji="0" lang="en-US" sz="3400" b="1" u="none" strike="noStrike" cap="none" normalizeH="0" baseline="0" dirty="0" smtClean="0">
                          <a:ln>
                            <a:noFill/>
                          </a:ln>
                          <a:effectLst/>
                          <a:latin typeface="Times New Roman" pitchFamily="18" charset="0"/>
                          <a:cs typeface="Times New Roman" pitchFamily="18" charset="0"/>
                        </a:rPr>
                        <a:t> 2</a:t>
                      </a:r>
                      <a:endParaRPr kumimoji="0" lang="en-US" sz="34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r>
              <a:tr h="993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VnTime"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r h="942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r h="13446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bl>
          </a:graphicData>
        </a:graphic>
      </p:graphicFrame>
      <p:sp>
        <p:nvSpPr>
          <p:cNvPr id="40963" name="TextBox 8"/>
          <p:cNvSpPr txBox="1">
            <a:spLocks noChangeArrowheads="1"/>
          </p:cNvSpPr>
          <p:nvPr/>
        </p:nvSpPr>
        <p:spPr bwMode="auto">
          <a:xfrm>
            <a:off x="2133600" y="5816600"/>
            <a:ext cx="3200400" cy="584200"/>
          </a:xfrm>
          <a:prstGeom prst="rect">
            <a:avLst/>
          </a:prstGeom>
          <a:noFill/>
          <a:ln w="9525">
            <a:noFill/>
            <a:miter lim="800000"/>
            <a:headEnd/>
            <a:tailEnd/>
          </a:ln>
        </p:spPr>
        <p:txBody>
          <a:bodyPr>
            <a:spAutoFit/>
          </a:bodyPr>
          <a:lstStyle/>
          <a:p>
            <a:pPr>
              <a:spcBef>
                <a:spcPct val="20000"/>
              </a:spcBef>
            </a:pPr>
            <a:endParaRPr lang="vi-VN" sz="3200">
              <a:solidFill>
                <a:srgbClr val="000000"/>
              </a:solidFill>
              <a:latin typeface=".VnTime" pitchFamily="34" charset="0"/>
            </a:endParaRPr>
          </a:p>
        </p:txBody>
      </p:sp>
      <p:sp>
        <p:nvSpPr>
          <p:cNvPr id="40964" name="TextBox 9"/>
          <p:cNvSpPr txBox="1">
            <a:spLocks noChangeArrowheads="1"/>
          </p:cNvSpPr>
          <p:nvPr/>
        </p:nvSpPr>
        <p:spPr bwMode="auto">
          <a:xfrm>
            <a:off x="533400" y="3036888"/>
            <a:ext cx="26670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a) Tiếng suối</a:t>
            </a:r>
          </a:p>
        </p:txBody>
      </p:sp>
      <p:sp>
        <p:nvSpPr>
          <p:cNvPr id="40965" name="TextBox 10"/>
          <p:cNvSpPr txBox="1">
            <a:spLocks noChangeArrowheads="1"/>
          </p:cNvSpPr>
          <p:nvPr/>
        </p:nvSpPr>
        <p:spPr bwMode="auto">
          <a:xfrm>
            <a:off x="533400" y="3875088"/>
            <a:ext cx="25146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b) Tiếng suối</a:t>
            </a:r>
          </a:p>
        </p:txBody>
      </p:sp>
      <p:sp>
        <p:nvSpPr>
          <p:cNvPr id="40966" name="TextBox 11"/>
          <p:cNvSpPr txBox="1">
            <a:spLocks noChangeArrowheads="1"/>
          </p:cNvSpPr>
          <p:nvPr/>
        </p:nvSpPr>
        <p:spPr bwMode="auto">
          <a:xfrm>
            <a:off x="457200" y="4789488"/>
            <a:ext cx="26670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c) Tiếng chim</a:t>
            </a:r>
          </a:p>
        </p:txBody>
      </p:sp>
      <p:sp>
        <p:nvSpPr>
          <p:cNvPr id="40967" name="TextBox 12"/>
          <p:cNvSpPr txBox="1">
            <a:spLocks noChangeArrowheads="1"/>
          </p:cNvSpPr>
          <p:nvPr/>
        </p:nvSpPr>
        <p:spPr bwMode="auto">
          <a:xfrm>
            <a:off x="5638800" y="3036888"/>
            <a:ext cx="29718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Tiếng đàn cầm</a:t>
            </a:r>
          </a:p>
        </p:txBody>
      </p:sp>
      <p:sp>
        <p:nvSpPr>
          <p:cNvPr id="40968" name="TextBox 13"/>
          <p:cNvSpPr txBox="1">
            <a:spLocks noChangeArrowheads="1"/>
          </p:cNvSpPr>
          <p:nvPr/>
        </p:nvSpPr>
        <p:spPr bwMode="auto">
          <a:xfrm>
            <a:off x="5715000" y="3951288"/>
            <a:ext cx="2819400" cy="585787"/>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Tiếng hát xa</a:t>
            </a:r>
          </a:p>
        </p:txBody>
      </p:sp>
      <p:sp>
        <p:nvSpPr>
          <p:cNvPr id="40969" name="TextBox 14"/>
          <p:cNvSpPr txBox="1">
            <a:spLocks noChangeArrowheads="1"/>
          </p:cNvSpPr>
          <p:nvPr/>
        </p:nvSpPr>
        <p:spPr bwMode="auto">
          <a:xfrm>
            <a:off x="5486400" y="4713288"/>
            <a:ext cx="3429000" cy="1077912"/>
          </a:xfrm>
          <a:prstGeom prst="rect">
            <a:avLst/>
          </a:prstGeom>
          <a:noFill/>
          <a:ln w="9525">
            <a:noFill/>
            <a:miter lim="800000"/>
            <a:headEnd/>
            <a:tailEnd/>
          </a:ln>
        </p:spPr>
        <p:txBody>
          <a:bodyPr>
            <a:spAutoFit/>
          </a:bodyPr>
          <a:lstStyle/>
          <a:p>
            <a:r>
              <a:rPr lang="en-US" sz="3200" b="1">
                <a:solidFill>
                  <a:srgbClr val="000000"/>
                </a:solidFill>
                <a:latin typeface="Times New Roman" pitchFamily="18" charset="0"/>
                <a:cs typeface="Times New Roman" pitchFamily="18" charset="0"/>
              </a:rPr>
              <a:t>Tiếng xóc những rổ đồng tiền</a:t>
            </a:r>
          </a:p>
        </p:txBody>
      </p:sp>
      <p:sp>
        <p:nvSpPr>
          <p:cNvPr id="40970" name="TextBox 15"/>
          <p:cNvSpPr txBox="1">
            <a:spLocks noChangeArrowheads="1"/>
          </p:cNvSpPr>
          <p:nvPr/>
        </p:nvSpPr>
        <p:spPr bwMode="auto">
          <a:xfrm>
            <a:off x="3733800" y="2960688"/>
            <a:ext cx="1143000" cy="585787"/>
          </a:xfrm>
          <a:prstGeom prst="rect">
            <a:avLst/>
          </a:prstGeom>
          <a:noFill/>
          <a:ln w="9525">
            <a:noFill/>
            <a:miter lim="800000"/>
            <a:headEnd/>
            <a:tailEnd/>
          </a:ln>
        </p:spPr>
        <p:txBody>
          <a:bodyPr>
            <a:spAutoFit/>
          </a:bodyPr>
          <a:lstStyle/>
          <a:p>
            <a:pPr algn="ctr"/>
            <a:r>
              <a:rPr lang="en-US" sz="3200" b="1">
                <a:solidFill>
                  <a:srgbClr val="C00000"/>
                </a:solidFill>
                <a:latin typeface="Times New Roman" pitchFamily="18" charset="0"/>
                <a:cs typeface="Times New Roman" pitchFamily="18" charset="0"/>
              </a:rPr>
              <a:t>Như</a:t>
            </a:r>
          </a:p>
        </p:txBody>
      </p:sp>
      <p:sp>
        <p:nvSpPr>
          <p:cNvPr id="40971" name="TextBox 16"/>
          <p:cNvSpPr txBox="1">
            <a:spLocks noChangeArrowheads="1"/>
          </p:cNvSpPr>
          <p:nvPr/>
        </p:nvSpPr>
        <p:spPr bwMode="auto">
          <a:xfrm>
            <a:off x="3733800" y="5018088"/>
            <a:ext cx="1143000" cy="585787"/>
          </a:xfrm>
          <a:prstGeom prst="rect">
            <a:avLst/>
          </a:prstGeom>
          <a:noFill/>
          <a:ln w="9525">
            <a:noFill/>
            <a:miter lim="800000"/>
            <a:headEnd/>
            <a:tailEnd/>
          </a:ln>
        </p:spPr>
        <p:txBody>
          <a:bodyPr>
            <a:spAutoFit/>
          </a:bodyPr>
          <a:lstStyle/>
          <a:p>
            <a:pPr algn="ctr"/>
            <a:r>
              <a:rPr lang="en-US" sz="3200" b="1">
                <a:solidFill>
                  <a:srgbClr val="C00000"/>
                </a:solidFill>
                <a:latin typeface="Times New Roman" pitchFamily="18" charset="0"/>
                <a:cs typeface="Times New Roman" pitchFamily="18" charset="0"/>
              </a:rPr>
              <a:t>Như</a:t>
            </a:r>
          </a:p>
        </p:txBody>
      </p:sp>
      <p:sp>
        <p:nvSpPr>
          <p:cNvPr id="40972" name="TextBox 17"/>
          <p:cNvSpPr txBox="1">
            <a:spLocks noChangeArrowheads="1"/>
          </p:cNvSpPr>
          <p:nvPr/>
        </p:nvSpPr>
        <p:spPr bwMode="auto">
          <a:xfrm>
            <a:off x="3733800" y="3951288"/>
            <a:ext cx="1143000" cy="585787"/>
          </a:xfrm>
          <a:prstGeom prst="rect">
            <a:avLst/>
          </a:prstGeom>
          <a:noFill/>
          <a:ln w="9525">
            <a:noFill/>
            <a:miter lim="800000"/>
            <a:headEnd/>
            <a:tailEnd/>
          </a:ln>
        </p:spPr>
        <p:txBody>
          <a:bodyPr>
            <a:spAutoFit/>
          </a:bodyPr>
          <a:lstStyle/>
          <a:p>
            <a:pPr algn="ctr"/>
            <a:r>
              <a:rPr lang="en-US" sz="3200" b="1">
                <a:solidFill>
                  <a:srgbClr val="C00000"/>
                </a:solidFill>
                <a:latin typeface="Times New Roman" pitchFamily="18" charset="0"/>
                <a:cs typeface="Times New Roman" pitchFamily="18" charset="0"/>
              </a:rPr>
              <a:t>Như</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rtlCol="0">
            <a:normAutofit fontScale="90000"/>
          </a:bodyPr>
          <a:lstStyle/>
          <a:p>
            <a:pPr fontAlgn="auto">
              <a:spcAft>
                <a:spcPts val="0"/>
              </a:spcAft>
              <a:defRPr/>
            </a:pPr>
            <a:r>
              <a:rPr lang="en-US" dirty="0" err="1" smtClean="0">
                <a:latin typeface="Times New Roman" pitchFamily="18" charset="0"/>
                <a:cs typeface="Times New Roman" pitchFamily="18" charset="0"/>
              </a:rPr>
              <a:t>Thứ</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sáu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12 </a:t>
            </a:r>
            <a:r>
              <a:rPr lang="en-US" dirty="0" err="1" smtClean="0">
                <a:latin typeface="Times New Roman" pitchFamily="18" charset="0"/>
                <a:cs typeface="Times New Roman" pitchFamily="18" charset="0"/>
              </a:rPr>
              <a:t>tháng</a:t>
            </a:r>
            <a:r>
              <a:rPr lang="en-US" dirty="0" smtClean="0">
                <a:latin typeface="Times New Roman" pitchFamily="18" charset="0"/>
                <a:cs typeface="Times New Roman" pitchFamily="18" charset="0"/>
              </a:rPr>
              <a:t> 11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2015</a:t>
            </a:r>
            <a:br>
              <a:rPr lang="en-US" dirty="0" smtClean="0">
                <a:latin typeface="Times New Roman" pitchFamily="18" charset="0"/>
                <a:cs typeface="Times New Roman" pitchFamily="18" charset="0"/>
              </a:rPr>
            </a:br>
            <a:r>
              <a:rPr lang="en-US" dirty="0" err="1" smtClean="0">
                <a:latin typeface="Times New Roman" pitchFamily="18" charset="0"/>
                <a:cs typeface="Times New Roman" pitchFamily="18" charset="0"/>
              </a:rPr>
              <a:t>Luyện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câu</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solidFill>
                  <a:srgbClr val="FF0000"/>
                </a:solidFill>
                <a:latin typeface="Times New Roman" pitchFamily="18" charset="0"/>
                <a:cs typeface="Times New Roman" pitchFamily="18" charset="0"/>
              </a:rPr>
              <a:t>So </a:t>
            </a:r>
            <a:r>
              <a:rPr lang="en-US" dirty="0" err="1" smtClean="0">
                <a:solidFill>
                  <a:srgbClr val="FF0000"/>
                </a:solidFill>
                <a:latin typeface="Times New Roman" pitchFamily="18" charset="0"/>
                <a:cs typeface="Times New Roman" pitchFamily="18" charset="0"/>
              </a:rPr>
              <a:t>sánh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Dấu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chấm</a:t>
            </a:r>
            <a:endParaRPr lang="en-US" dirty="0">
              <a:solidFill>
                <a:srgbClr val="FF0000"/>
              </a:solidFill>
              <a:latin typeface="Times New Roman" pitchFamily="18" charset="0"/>
              <a:cs typeface="Times New Roman" pitchFamily="18" charset="0"/>
            </a:endParaRPr>
          </a:p>
        </p:txBody>
      </p:sp>
      <p:sp>
        <p:nvSpPr>
          <p:cNvPr id="41986" name="Content Placeholder 2"/>
          <p:cNvSpPr>
            <a:spLocks noGrp="1"/>
          </p:cNvSpPr>
          <p:nvPr>
            <p:ph idx="1"/>
          </p:nvPr>
        </p:nvSpPr>
        <p:spPr>
          <a:xfrm>
            <a:off x="457200" y="2484438"/>
            <a:ext cx="8229600" cy="4525962"/>
          </a:xfrm>
        </p:spPr>
        <p:txBody>
          <a:bodyPr/>
          <a:lstStyle/>
          <a:p>
            <a:pPr marL="0" indent="0" algn="just">
              <a:buFont typeface="Arial" charset="0"/>
              <a:buNone/>
            </a:pPr>
            <a:r>
              <a:rPr lang="en-US" smtClean="0">
                <a:solidFill>
                  <a:srgbClr val="FF0000"/>
                </a:solidFill>
                <a:latin typeface="Times New Roman" pitchFamily="18" charset="0"/>
                <a:cs typeface="Times New Roman" pitchFamily="18" charset="0"/>
              </a:rPr>
              <a:t>      Qua hai bài tập trên bắt đầu hiểu và cảm nhận được cái hay của cách so sánh âm thanh với âm thanh. Bằng cách so sánh này giúp cho âm thanh muốn nói trở nên cụ thể, rõ ràng hơn và người đọc cũng hình dung ra âm thanh muốn miêu tả</a:t>
            </a:r>
            <a:r>
              <a:rPr lang="en-US" smtClean="0">
                <a:latin typeface="Times New Roman" pitchFamily="18" charset="0"/>
                <a:cs typeface="Times New Roman" pitchFamily="18" charset="0"/>
              </a:rPr>
              <a:t> </a:t>
            </a:r>
            <a:r>
              <a:rPr lang="en-US" smtClean="0">
                <a:solidFill>
                  <a:srgbClr val="FF0000"/>
                </a:solidFill>
                <a:latin typeface="Times New Roman" pitchFamily="18" charset="0"/>
                <a:cs typeface="Times New Roman" pitchFamily="18" charset="0"/>
              </a:rPr>
              <a:t>trong câu thơ, câu văn.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Box 3"/>
          <p:cNvSpPr txBox="1">
            <a:spLocks noChangeArrowheads="1"/>
          </p:cNvSpPr>
          <p:nvPr/>
        </p:nvSpPr>
        <p:spPr bwMode="auto">
          <a:xfrm>
            <a:off x="1371600" y="0"/>
            <a:ext cx="6858000" cy="1384300"/>
          </a:xfrm>
          <a:prstGeom prst="rect">
            <a:avLst/>
          </a:prstGeom>
          <a:noFill/>
          <a:ln w="9525">
            <a:noFill/>
            <a:miter lim="800000"/>
            <a:headEnd/>
            <a:tailEnd/>
          </a:ln>
        </p:spPr>
        <p:txBody>
          <a:bodyPr>
            <a:spAutoFit/>
          </a:bodyPr>
          <a:lstStyle/>
          <a:p>
            <a:pPr algn="ctr"/>
            <a:r>
              <a:rPr lang="en-US" sz="2800" b="1">
                <a:solidFill>
                  <a:srgbClr val="000000"/>
                </a:solidFill>
                <a:latin typeface="Times New Roman" pitchFamily="18" charset="0"/>
                <a:cs typeface="Times New Roman" pitchFamily="18" charset="0"/>
              </a:rPr>
              <a:t>Thứ năm ngày 12  tháng 11 năm 2015</a:t>
            </a:r>
          </a:p>
          <a:p>
            <a:pPr algn="ctr"/>
            <a:r>
              <a:rPr lang="en-US" sz="2800" b="1">
                <a:solidFill>
                  <a:srgbClr val="1F497D"/>
                </a:solidFill>
                <a:latin typeface="Times New Roman" pitchFamily="18" charset="0"/>
                <a:cs typeface="Times New Roman" pitchFamily="18" charset="0"/>
              </a:rPr>
              <a:t>Luyện từ và câu</a:t>
            </a:r>
          </a:p>
          <a:p>
            <a:pPr algn="ctr"/>
            <a:r>
              <a:rPr lang="en-US" sz="2800" b="1">
                <a:solidFill>
                  <a:srgbClr val="FF0000"/>
                </a:solidFill>
                <a:latin typeface="Times New Roman" pitchFamily="18" charset="0"/>
                <a:cs typeface="Times New Roman" pitchFamily="18" charset="0"/>
              </a:rPr>
              <a:t>So sánh. Dấu chấm</a:t>
            </a:r>
          </a:p>
        </p:txBody>
      </p:sp>
      <p:cxnSp>
        <p:nvCxnSpPr>
          <p:cNvPr id="8" name="Straight Connector 7"/>
          <p:cNvCxnSpPr/>
          <p:nvPr/>
        </p:nvCxnSpPr>
        <p:spPr>
          <a:xfrm>
            <a:off x="1500188" y="1939925"/>
            <a:ext cx="179705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p:nvCxnSpPr>
        <p:spPr>
          <a:xfrm>
            <a:off x="5049838" y="1892300"/>
            <a:ext cx="205740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12" name="Straight Connector 11"/>
          <p:cNvCxnSpPr/>
          <p:nvPr/>
        </p:nvCxnSpPr>
        <p:spPr>
          <a:xfrm>
            <a:off x="774700" y="2427288"/>
            <a:ext cx="3132138"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sp>
        <p:nvSpPr>
          <p:cNvPr id="43013" name="TextBox 8"/>
          <p:cNvSpPr txBox="1">
            <a:spLocks noChangeArrowheads="1"/>
          </p:cNvSpPr>
          <p:nvPr/>
        </p:nvSpPr>
        <p:spPr bwMode="auto">
          <a:xfrm>
            <a:off x="188913" y="1371600"/>
            <a:ext cx="9144000" cy="2062163"/>
          </a:xfrm>
          <a:prstGeom prst="rect">
            <a:avLst/>
          </a:prstGeom>
          <a:noFill/>
          <a:ln w="9525">
            <a:noFill/>
            <a:miter lim="800000"/>
            <a:headEnd/>
            <a:tailEnd/>
          </a:ln>
        </p:spPr>
        <p:txBody>
          <a:bodyPr>
            <a:spAutoFit/>
          </a:bodyPr>
          <a:lstStyle/>
          <a:p>
            <a:r>
              <a:rPr lang="en-US" sz="3200" b="1">
                <a:solidFill>
                  <a:srgbClr val="0000D6"/>
                </a:solidFill>
                <a:latin typeface="Times New Roman" pitchFamily="18" charset="0"/>
                <a:cs typeface="Times New Roman" pitchFamily="18" charset="0"/>
              </a:rPr>
              <a:t>Bài 3 : Ngắt đoạn dưới đây thành 5 câu </a:t>
            </a:r>
          </a:p>
          <a:p>
            <a:r>
              <a:rPr lang="en-US" sz="3200" b="1">
                <a:solidFill>
                  <a:srgbClr val="0000D6"/>
                </a:solidFill>
                <a:latin typeface="Times New Roman" pitchFamily="18" charset="0"/>
                <a:cs typeface="Times New Roman" pitchFamily="18" charset="0"/>
              </a:rPr>
              <a:t>và chép lại cho đúng chính tả:</a:t>
            </a:r>
          </a:p>
          <a:p>
            <a:endParaRPr lang="en-US" sz="3200" b="1">
              <a:solidFill>
                <a:srgbClr val="0000D6"/>
              </a:solidFill>
              <a:latin typeface="Times New Roman" pitchFamily="18" charset="0"/>
              <a:cs typeface="Times New Roman" pitchFamily="18" charset="0"/>
            </a:endParaRPr>
          </a:p>
          <a:p>
            <a:r>
              <a:rPr lang="en-US" sz="3200" b="1">
                <a:solidFill>
                  <a:srgbClr val="00B050"/>
                </a:solidFill>
                <a:latin typeface="Times New Roman" pitchFamily="18" charset="0"/>
                <a:cs typeface="Times New Roman" pitchFamily="18" charset="0"/>
              </a:rPr>
              <a:t>    </a:t>
            </a:r>
            <a:endParaRPr lang="en-US" sz="3400">
              <a:latin typeface="Times New Roman" pitchFamily="18" charset="0"/>
              <a:cs typeface="Times New Roman" pitchFamily="18" charset="0"/>
            </a:endParaRPr>
          </a:p>
        </p:txBody>
      </p:sp>
      <p:sp>
        <p:nvSpPr>
          <p:cNvPr id="11" name="TextBox 10"/>
          <p:cNvSpPr txBox="1">
            <a:spLocks noChangeArrowheads="1"/>
          </p:cNvSpPr>
          <p:nvPr/>
        </p:nvSpPr>
        <p:spPr bwMode="auto">
          <a:xfrm>
            <a:off x="76200" y="2057400"/>
            <a:ext cx="9144000" cy="3200400"/>
          </a:xfrm>
          <a:prstGeom prst="rect">
            <a:avLst/>
          </a:prstGeom>
          <a:noFill/>
          <a:ln w="9525">
            <a:noFill/>
            <a:miter lim="800000"/>
            <a:headEnd/>
            <a:tailEnd/>
          </a:ln>
        </p:spPr>
        <p:txBody>
          <a:bodyPr>
            <a:spAutoFit/>
          </a:bodyPr>
          <a:lstStyle/>
          <a:p>
            <a:endParaRPr lang="en-US" sz="3200" b="1">
              <a:solidFill>
                <a:srgbClr val="0000D6"/>
              </a:solidFill>
              <a:latin typeface="Times New Roman" pitchFamily="18" charset="0"/>
              <a:cs typeface="Times New Roman" pitchFamily="18" charset="0"/>
            </a:endParaRPr>
          </a:p>
          <a:p>
            <a:r>
              <a:rPr lang="en-US" sz="3200" b="1">
                <a:solidFill>
                  <a:srgbClr val="00B050"/>
                </a:solidFill>
                <a:latin typeface="Times New Roman" pitchFamily="18" charset="0"/>
                <a:cs typeface="Times New Roman" pitchFamily="18" charset="0"/>
              </a:rPr>
              <a:t>    </a:t>
            </a:r>
            <a:r>
              <a:rPr lang="en-US" sz="3400">
                <a:latin typeface="Times New Roman" pitchFamily="18" charset="0"/>
                <a:cs typeface="Times New Roman" pitchFamily="18" charset="0"/>
              </a:rPr>
              <a:t>Trên nương, mỗi người một việc người lớn thì đánh trâu ra cày các bà mẹ cúi lom khom tra ngô các cụ già nhặt cỏ, đốt lá mấy chú bé đi bắc bếp thổi cơm.                                           </a:t>
            </a:r>
            <a:r>
              <a:rPr lang="en-US" sz="3400" b="1">
                <a:latin typeface="Times New Roman" pitchFamily="18" charset="0"/>
                <a:cs typeface="Times New Roman" pitchFamily="18" charset="0"/>
              </a:rPr>
              <a:t>                      	</a:t>
            </a:r>
            <a:r>
              <a:rPr lang="en-US" sz="3400">
                <a:latin typeface="Times New Roman" pitchFamily="18" charset="0"/>
                <a:cs typeface="Times New Roman" pitchFamily="18" charset="0"/>
              </a:rPr>
              <a:t>                                                  Tô Hoài</a:t>
            </a:r>
          </a:p>
        </p:txBody>
      </p:sp>
      <p:sp>
        <p:nvSpPr>
          <p:cNvPr id="14" name="Cloud Callout 13"/>
          <p:cNvSpPr/>
          <p:nvPr/>
        </p:nvSpPr>
        <p:spPr>
          <a:xfrm>
            <a:off x="2590800" y="4494213"/>
            <a:ext cx="3678238" cy="1447800"/>
          </a:xfrm>
          <a:prstGeom prst="cloudCallout">
            <a:avLst>
              <a:gd name="adj1" fmla="val -52119"/>
              <a:gd name="adj2" fmla="val 104968"/>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n-US" sz="3000" b="1">
                <a:solidFill>
                  <a:srgbClr val="FF0000"/>
                </a:solidFill>
              </a:rPr>
              <a:t>Cá nhân</a:t>
            </a:r>
          </a:p>
          <a:p>
            <a:pPr algn="ctr" fontAlgn="auto">
              <a:spcBef>
                <a:spcPts val="0"/>
              </a:spcBef>
              <a:spcAft>
                <a:spcPts val="0"/>
              </a:spcAft>
              <a:defRPr/>
            </a:pPr>
            <a:r>
              <a:rPr lang="en-US" sz="3000" b="1">
                <a:solidFill>
                  <a:srgbClr val="FF0000"/>
                </a:solidFill>
              </a:rPr>
              <a:t>5 phút</a:t>
            </a:r>
            <a:endParaRPr lang="en-US" sz="3000" b="1">
              <a:solidFill>
                <a:srgbClr val="FF0000"/>
              </a:solidFill>
            </a:endParaRPr>
          </a:p>
        </p:txBody>
      </p:sp>
      <p:sp>
        <p:nvSpPr>
          <p:cNvPr id="15" name="TextBox 14"/>
          <p:cNvSpPr txBox="1">
            <a:spLocks noChangeArrowheads="1"/>
          </p:cNvSpPr>
          <p:nvPr/>
        </p:nvSpPr>
        <p:spPr bwMode="auto">
          <a:xfrm>
            <a:off x="76200" y="2057400"/>
            <a:ext cx="9144000" cy="3200400"/>
          </a:xfrm>
          <a:prstGeom prst="rect">
            <a:avLst/>
          </a:prstGeom>
          <a:noFill/>
          <a:ln w="9525">
            <a:noFill/>
            <a:miter lim="800000"/>
            <a:headEnd/>
            <a:tailEnd/>
          </a:ln>
        </p:spPr>
        <p:txBody>
          <a:bodyPr>
            <a:spAutoFit/>
          </a:bodyPr>
          <a:lstStyle/>
          <a:p>
            <a:endParaRPr lang="en-US" sz="3200" b="1">
              <a:solidFill>
                <a:srgbClr val="0000D6"/>
              </a:solidFill>
              <a:latin typeface="Times New Roman" pitchFamily="18" charset="0"/>
              <a:cs typeface="Times New Roman" pitchFamily="18" charset="0"/>
            </a:endParaRPr>
          </a:p>
          <a:p>
            <a:r>
              <a:rPr lang="en-US" sz="3200" b="1">
                <a:solidFill>
                  <a:srgbClr val="00B050"/>
                </a:solidFill>
                <a:latin typeface="Times New Roman" pitchFamily="18" charset="0"/>
                <a:cs typeface="Times New Roman" pitchFamily="18" charset="0"/>
              </a:rPr>
              <a:t>    </a:t>
            </a:r>
            <a:r>
              <a:rPr lang="en-US" sz="3400">
                <a:latin typeface="Times New Roman" pitchFamily="18" charset="0"/>
                <a:cs typeface="Times New Roman" pitchFamily="18" charset="0"/>
              </a:rPr>
              <a:t>Trên nương, mỗi người một việc</a:t>
            </a:r>
            <a:r>
              <a:rPr lang="en-US" sz="3400">
                <a:solidFill>
                  <a:srgbClr val="0000D6"/>
                </a:solidFill>
                <a:latin typeface="Times New Roman" pitchFamily="18" charset="0"/>
                <a:cs typeface="Times New Roman" pitchFamily="18" charset="0"/>
              </a:rPr>
              <a:t>. N</a:t>
            </a:r>
            <a:r>
              <a:rPr lang="en-US" sz="3400">
                <a:latin typeface="Times New Roman" pitchFamily="18" charset="0"/>
                <a:cs typeface="Times New Roman" pitchFamily="18" charset="0"/>
              </a:rPr>
              <a:t>gười lớn thì đánh trâu ra cày</a:t>
            </a:r>
            <a:r>
              <a:rPr lang="en-US" sz="3400">
                <a:solidFill>
                  <a:srgbClr val="0000D6"/>
                </a:solidFill>
                <a:latin typeface="Times New Roman" pitchFamily="18" charset="0"/>
                <a:cs typeface="Times New Roman" pitchFamily="18" charset="0"/>
              </a:rPr>
              <a:t>. C</a:t>
            </a:r>
            <a:r>
              <a:rPr lang="en-US" sz="3400">
                <a:latin typeface="Times New Roman" pitchFamily="18" charset="0"/>
                <a:cs typeface="Times New Roman" pitchFamily="18" charset="0"/>
              </a:rPr>
              <a:t>ác</a:t>
            </a:r>
            <a:r>
              <a:rPr lang="en-US" sz="3400">
                <a:solidFill>
                  <a:srgbClr val="0000D6"/>
                </a:solidFill>
                <a:latin typeface="Times New Roman" pitchFamily="18" charset="0"/>
                <a:cs typeface="Times New Roman" pitchFamily="18" charset="0"/>
              </a:rPr>
              <a:t> </a:t>
            </a:r>
            <a:r>
              <a:rPr lang="en-US" sz="3400">
                <a:latin typeface="Times New Roman" pitchFamily="18" charset="0"/>
                <a:cs typeface="Times New Roman" pitchFamily="18" charset="0"/>
              </a:rPr>
              <a:t>bà mẹ cúi lom khom tra ngô</a:t>
            </a:r>
            <a:r>
              <a:rPr lang="en-US" sz="3400">
                <a:solidFill>
                  <a:srgbClr val="0000D6"/>
                </a:solidFill>
                <a:latin typeface="Times New Roman" pitchFamily="18" charset="0"/>
                <a:cs typeface="Times New Roman" pitchFamily="18" charset="0"/>
              </a:rPr>
              <a:t>. C</a:t>
            </a:r>
            <a:r>
              <a:rPr lang="en-US" sz="3400">
                <a:latin typeface="Times New Roman" pitchFamily="18" charset="0"/>
                <a:cs typeface="Times New Roman" pitchFamily="18" charset="0"/>
              </a:rPr>
              <a:t>ác</a:t>
            </a:r>
            <a:r>
              <a:rPr lang="en-US" sz="3400">
                <a:solidFill>
                  <a:srgbClr val="0000D6"/>
                </a:solidFill>
                <a:latin typeface="Times New Roman" pitchFamily="18" charset="0"/>
                <a:cs typeface="Times New Roman" pitchFamily="18" charset="0"/>
              </a:rPr>
              <a:t> </a:t>
            </a:r>
            <a:r>
              <a:rPr lang="en-US" sz="3400">
                <a:latin typeface="Times New Roman" pitchFamily="18" charset="0"/>
                <a:cs typeface="Times New Roman" pitchFamily="18" charset="0"/>
              </a:rPr>
              <a:t>cụ già nhặt cỏ, đốt lá</a:t>
            </a:r>
            <a:r>
              <a:rPr lang="en-US" sz="3400">
                <a:solidFill>
                  <a:srgbClr val="0000D6"/>
                </a:solidFill>
                <a:latin typeface="Times New Roman" pitchFamily="18" charset="0"/>
                <a:cs typeface="Times New Roman" pitchFamily="18" charset="0"/>
              </a:rPr>
              <a:t>.</a:t>
            </a:r>
            <a:r>
              <a:rPr lang="en-US" sz="3400">
                <a:latin typeface="Times New Roman" pitchFamily="18" charset="0"/>
                <a:cs typeface="Times New Roman" pitchFamily="18" charset="0"/>
              </a:rPr>
              <a:t> </a:t>
            </a:r>
            <a:r>
              <a:rPr lang="en-US" sz="3400">
                <a:solidFill>
                  <a:srgbClr val="0000D6"/>
                </a:solidFill>
                <a:latin typeface="Times New Roman" pitchFamily="18" charset="0"/>
                <a:cs typeface="Times New Roman" pitchFamily="18" charset="0"/>
              </a:rPr>
              <a:t>M</a:t>
            </a:r>
            <a:r>
              <a:rPr lang="en-US" sz="3400">
                <a:latin typeface="Times New Roman" pitchFamily="18" charset="0"/>
                <a:cs typeface="Times New Roman" pitchFamily="18" charset="0"/>
              </a:rPr>
              <a:t>ấy chú bé đi bắc bếp thổi cơm.                                           </a:t>
            </a:r>
            <a:r>
              <a:rPr lang="en-US" sz="3400" b="1">
                <a:latin typeface="Times New Roman" pitchFamily="18" charset="0"/>
                <a:cs typeface="Times New Roman" pitchFamily="18" charset="0"/>
              </a:rPr>
              <a:t>                      	</a:t>
            </a:r>
            <a:r>
              <a:rPr lang="en-US" sz="3400">
                <a:latin typeface="Times New Roman" pitchFamily="18" charset="0"/>
                <a:cs typeface="Times New Roman" pitchFamily="18" charset="0"/>
              </a:rPr>
              <a:t>                                                  Tô Hoài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xit" presetSubtype="4" fill="hold" grpId="1" nodeType="clickEffect">
                                  <p:stCondLst>
                                    <p:cond delay="0"/>
                                  </p:stCondLst>
                                  <p:childTnLst>
                                    <p:anim calcmode="lin" valueType="num">
                                      <p:cBhvr additive="base">
                                        <p:cTn id="26" dur="500"/>
                                        <p:tgtEl>
                                          <p:spTgt spid="14"/>
                                        </p:tgtEl>
                                        <p:attrNameLst>
                                          <p:attrName>ppt_x</p:attrName>
                                        </p:attrNameLst>
                                      </p:cBhvr>
                                      <p:tavLst>
                                        <p:tav tm="0">
                                          <p:val>
                                            <p:strVal val="ppt_x"/>
                                          </p:val>
                                        </p:tav>
                                        <p:tav tm="100000">
                                          <p:val>
                                            <p:strVal val="ppt_x"/>
                                          </p:val>
                                        </p:tav>
                                      </p:tavLst>
                                    </p:anim>
                                    <p:anim calcmode="lin" valueType="num">
                                      <p:cBhvr additive="base">
                                        <p:cTn id="27" dur="500"/>
                                        <p:tgtEl>
                                          <p:spTgt spid="14"/>
                                        </p:tgtEl>
                                        <p:attrNameLst>
                                          <p:attrName>ppt_y</p:attrName>
                                        </p:attrNameLst>
                                      </p:cBhvr>
                                      <p:tavLst>
                                        <p:tav tm="0">
                                          <p:val>
                                            <p:strVal val="ppt_y"/>
                                          </p:val>
                                        </p:tav>
                                        <p:tav tm="100000">
                                          <p:val>
                                            <p:strVal val="1+ppt_h/2"/>
                                          </p:val>
                                        </p:tav>
                                      </p:tavLst>
                                    </p:anim>
                                    <p:set>
                                      <p:cBhvr>
                                        <p:cTn id="28" dur="1" fill="hold">
                                          <p:stCondLst>
                                            <p:cond delay="499"/>
                                          </p:stCondLst>
                                        </p:cTn>
                                        <p:tgtEl>
                                          <p:spTgt spid="1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6" presetClass="exit" presetSubtype="21" fill="hold" grpId="0" nodeType="clickEffect">
                                  <p:stCondLst>
                                    <p:cond delay="0"/>
                                  </p:stCondLst>
                                  <p:childTnLst>
                                    <p:animEffect transition="out" filter="barn(inVertical)">
                                      <p:cBhvr>
                                        <p:cTn id="32" dur="500"/>
                                        <p:tgtEl>
                                          <p:spTgt spid="11"/>
                                        </p:tgtEl>
                                      </p:cBhvr>
                                    </p:animEffect>
                                    <p:set>
                                      <p:cBhvr>
                                        <p:cTn id="33" dur="1" fill="hold">
                                          <p:stCondLst>
                                            <p:cond delay="499"/>
                                          </p:stCondLst>
                                        </p:cTn>
                                        <p:tgtEl>
                                          <p:spTgt spid="11"/>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15">
                                            <p:txEl>
                                              <p:pRg st="1" end="1"/>
                                            </p:txEl>
                                          </p:spTgt>
                                        </p:tgtEl>
                                        <p:attrNameLst>
                                          <p:attrName>style.visibility</p:attrName>
                                        </p:attrNameLst>
                                      </p:cBhvr>
                                      <p:to>
                                        <p:strVal val="visible"/>
                                      </p:to>
                                    </p:set>
                                    <p:animEffect transition="in" filter="checkerboard(across)">
                                      <p:cBhvr>
                                        <p:cTn id="38"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animBg="1"/>
      <p:bldP spid="14"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z="3200" smtClean="0">
                <a:latin typeface="Times New Roman" pitchFamily="18" charset="0"/>
                <a:cs typeface="Times New Roman" pitchFamily="18" charset="0"/>
              </a:rPr>
              <a:t>Thứ sáu ngày 12 tháng 11 năm 2015</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Luyện từ và câu</a:t>
            </a:r>
            <a:br>
              <a:rPr lang="en-US" sz="3200" smtClean="0">
                <a:latin typeface="Times New Roman" pitchFamily="18" charset="0"/>
                <a:cs typeface="Times New Roman" pitchFamily="18" charset="0"/>
              </a:rPr>
            </a:br>
            <a:r>
              <a:rPr lang="en-US" sz="3200" smtClean="0">
                <a:solidFill>
                  <a:srgbClr val="FF0000"/>
                </a:solidFill>
                <a:latin typeface="Times New Roman" pitchFamily="18" charset="0"/>
                <a:cs typeface="Times New Roman" pitchFamily="18" charset="0"/>
              </a:rPr>
              <a:t>So sánh. Dấu chấm</a:t>
            </a:r>
          </a:p>
        </p:txBody>
      </p:sp>
      <p:sp>
        <p:nvSpPr>
          <p:cNvPr id="3" name="Content Placeholder 2"/>
          <p:cNvSpPr>
            <a:spLocks noGrp="1"/>
          </p:cNvSpPr>
          <p:nvPr>
            <p:ph idx="1"/>
          </p:nvPr>
        </p:nvSpPr>
        <p:spPr>
          <a:xfrm>
            <a:off x="457200" y="1600200"/>
            <a:ext cx="8686800" cy="4525963"/>
          </a:xfrm>
        </p:spPr>
        <p:txBody>
          <a:bodyPr rtlCol="0">
            <a:normAutofit/>
          </a:bodyPr>
          <a:lstStyle/>
          <a:p>
            <a:pPr marL="0" indent="0" fontAlgn="auto">
              <a:spcAft>
                <a:spcPts val="0"/>
              </a:spcAft>
              <a:buFont typeface="Arial" pitchFamily="34" charset="0"/>
              <a:buNone/>
              <a:defRPr/>
            </a:pPr>
            <a:r>
              <a:rPr lang="en-US" sz="4000" smtClean="0"/>
              <a:t>              </a:t>
            </a:r>
            <a:r>
              <a:rPr lang="en-US" sz="4000" smtClean="0">
                <a:latin typeface="Times New Roman" pitchFamily="18" charset="0"/>
                <a:cs typeface="Times New Roman" pitchFamily="18" charset="0"/>
              </a:rPr>
              <a:t>Chúng mình cùng chú ý nhé.</a:t>
            </a:r>
          </a:p>
          <a:p>
            <a:pPr marL="0" indent="0" fontAlgn="auto">
              <a:spcAft>
                <a:spcPts val="0"/>
              </a:spcAft>
              <a:buFont typeface="Arial" pitchFamily="34" charset="0"/>
              <a:buNone/>
              <a:defRPr/>
            </a:pPr>
            <a:r>
              <a:rPr lang="en-US" sz="2800" smtClean="0">
                <a:solidFill>
                  <a:srgbClr val="FF0000"/>
                </a:solidFill>
                <a:latin typeface="Times New Roman" pitchFamily="18" charset="0"/>
                <a:cs typeface="Times New Roman" pitchFamily="18" charset="0"/>
              </a:rPr>
              <a:t>     </a:t>
            </a:r>
            <a:r>
              <a:rPr lang="en-US" b="1" smtClean="0">
                <a:latin typeface="Times New Roman" pitchFamily="18" charset="0"/>
                <a:cs typeface="Times New Roman" pitchFamily="18" charset="0"/>
              </a:rPr>
              <a:t>Muốn điền dấu chấm đúng chỗ cần:</a:t>
            </a:r>
          </a:p>
          <a:p>
            <a:pPr fontAlgn="auto">
              <a:spcAft>
                <a:spcPts val="0"/>
              </a:spcAft>
              <a:buFontTx/>
              <a:buChar char="-"/>
              <a:defRPr/>
            </a:pPr>
            <a:r>
              <a:rPr lang="en-US" smtClean="0">
                <a:solidFill>
                  <a:srgbClr val="0000D6"/>
                </a:solidFill>
                <a:latin typeface="Times New Roman" pitchFamily="18" charset="0"/>
                <a:cs typeface="Times New Roman" pitchFamily="18" charset="0"/>
              </a:rPr>
              <a:t>Đọc nhiều lần và chú ý những chỗ ngắt câu tự nhiên.</a:t>
            </a:r>
          </a:p>
          <a:p>
            <a:pPr fontAlgn="auto">
              <a:spcAft>
                <a:spcPts val="0"/>
              </a:spcAft>
              <a:buFontTx/>
              <a:buChar char="-"/>
              <a:defRPr/>
            </a:pPr>
            <a:r>
              <a:rPr lang="en-US" smtClean="0">
                <a:solidFill>
                  <a:srgbClr val="0000D6"/>
                </a:solidFill>
                <a:latin typeface="Times New Roman" pitchFamily="18" charset="0"/>
                <a:cs typeface="Times New Roman" pitchFamily="18" charset="0"/>
              </a:rPr>
              <a:t>Trước khi đặt dấu chấm phải đọc lại câu văn xem đủ ý chưa.</a:t>
            </a:r>
          </a:p>
          <a:p>
            <a:pPr fontAlgn="auto">
              <a:spcAft>
                <a:spcPts val="0"/>
              </a:spcAft>
              <a:buFontTx/>
              <a:buChar char="-"/>
              <a:defRPr/>
            </a:pPr>
            <a:r>
              <a:rPr lang="en-US" smtClean="0">
                <a:solidFill>
                  <a:srgbClr val="0000D6"/>
                </a:solidFill>
                <a:latin typeface="Times New Roman" pitchFamily="18" charset="0"/>
                <a:cs typeface="Times New Roman" pitchFamily="18" charset="0"/>
              </a:rPr>
              <a:t>Đặt dấu chấm xong chữ cái đầu câu cần phải viết hoa nhé.</a:t>
            </a:r>
          </a:p>
          <a:p>
            <a:pPr marL="0" indent="0" fontAlgn="auto">
              <a:spcAft>
                <a:spcPts val="0"/>
              </a:spcAft>
              <a:buFont typeface="Arial" pitchFamily="34" charset="0"/>
              <a:buNone/>
              <a:defRPr/>
            </a:pP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algn="ctr"/>
            <a:r>
              <a:rPr lang="en-US" sz="3200" smtClean="0">
                <a:latin typeface="Times New Roman" pitchFamily="18" charset="0"/>
                <a:cs typeface="Times New Roman" pitchFamily="18" charset="0"/>
              </a:rPr>
              <a:t>Thứ sáu ngày 12 tháng 11 năm 2015</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Luyện từ và câu</a:t>
            </a:r>
            <a:br>
              <a:rPr lang="en-US" sz="3200" smtClean="0">
                <a:latin typeface="Times New Roman" pitchFamily="18" charset="0"/>
                <a:cs typeface="Times New Roman" pitchFamily="18" charset="0"/>
              </a:rPr>
            </a:br>
            <a:r>
              <a:rPr lang="en-US" sz="3200" smtClean="0">
                <a:solidFill>
                  <a:srgbClr val="FF0000"/>
                </a:solidFill>
                <a:latin typeface="Times New Roman" pitchFamily="18" charset="0"/>
                <a:cs typeface="Times New Roman" pitchFamily="18" charset="0"/>
              </a:rPr>
              <a:t>So sánh. Dấu chấm</a:t>
            </a:r>
          </a:p>
        </p:txBody>
      </p:sp>
      <p:sp>
        <p:nvSpPr>
          <p:cNvPr id="46082" name="Rectangle 20"/>
          <p:cNvSpPr>
            <a:spLocks noChangeArrowheads="1"/>
          </p:cNvSpPr>
          <p:nvPr/>
        </p:nvSpPr>
        <p:spPr bwMode="auto">
          <a:xfrm>
            <a:off x="946150" y="1744663"/>
            <a:ext cx="7086600" cy="533400"/>
          </a:xfrm>
          <a:prstGeom prst="rect">
            <a:avLst/>
          </a:prstGeom>
          <a:noFill/>
          <a:ln w="9525">
            <a:noFill/>
            <a:miter lim="800000"/>
            <a:headEnd/>
            <a:tailEnd/>
          </a:ln>
        </p:spPr>
        <p:txBody>
          <a:bodyPr anchor="ctr"/>
          <a:lstStyle/>
          <a:p>
            <a:pPr algn="ctr"/>
            <a:r>
              <a:rPr lang="en-US" sz="3200" b="1">
                <a:solidFill>
                  <a:srgbClr val="0000FF"/>
                </a:solidFill>
                <a:latin typeface="Times New Roman" pitchFamily="18" charset="0"/>
                <a:cs typeface="Times New Roman" pitchFamily="18" charset="0"/>
              </a:rPr>
              <a:t>Trò chơi: Ai thông minh hơn</a:t>
            </a:r>
          </a:p>
        </p:txBody>
      </p:sp>
      <p:sp>
        <p:nvSpPr>
          <p:cNvPr id="6" name="TextBox 5"/>
          <p:cNvSpPr txBox="1"/>
          <p:nvPr/>
        </p:nvSpPr>
        <p:spPr>
          <a:xfrm>
            <a:off x="565150" y="2209800"/>
            <a:ext cx="8458200" cy="3862388"/>
          </a:xfrm>
          <a:prstGeom prst="rect">
            <a:avLst/>
          </a:prstGeom>
          <a:noFill/>
        </p:spPr>
        <p:txBody>
          <a:bodyPr>
            <a:spAutoFit/>
          </a:bodyPr>
          <a:lstStyle/>
          <a:p>
            <a:pPr algn="ctr" fontAlgn="auto">
              <a:spcBef>
                <a:spcPts val="0"/>
              </a:spcBef>
              <a:spcAft>
                <a:spcPts val="0"/>
              </a:spcAft>
              <a:defRPr/>
            </a:pPr>
            <a:r>
              <a:rPr lang="en-US" sz="3200" b="1" dirty="0">
                <a:solidFill>
                  <a:srgbClr val="FF0000"/>
                </a:solidFill>
                <a:latin typeface="Times New Roman" pitchFamily="18" charset="0"/>
                <a:cs typeface="Times New Roman" pitchFamily="18" charset="0"/>
              </a:rPr>
              <a:t>LUẬT CHƠI</a:t>
            </a:r>
          </a:p>
          <a:p>
            <a:pPr fontAlgn="auto">
              <a:spcBef>
                <a:spcPts val="0"/>
              </a:spcBef>
              <a:spcAft>
                <a:spcPts val="0"/>
              </a:spcAft>
              <a:defRPr/>
            </a:pPr>
            <a:r>
              <a:rPr lang="en-US" sz="3000" b="1">
                <a:solidFill>
                  <a:schemeClr val="tx2">
                    <a:lumMod val="50000"/>
                  </a:schemeClr>
                </a:solidFill>
                <a:latin typeface="Times New Roman" pitchFamily="18" charset="0"/>
                <a:cs typeface="Times New Roman" pitchFamily="18" charset="0"/>
              </a:rPr>
              <a:t>Chia lớp thành 2 Đội</a:t>
            </a:r>
            <a:endParaRPr lang="en-US" sz="3000" b="1" dirty="0">
              <a:solidFill>
                <a:schemeClr val="tx2">
                  <a:lumMod val="50000"/>
                </a:schemeClr>
              </a:solidFill>
              <a:latin typeface="Times New Roman" pitchFamily="18" charset="0"/>
              <a:cs typeface="Times New Roman" pitchFamily="18" charset="0"/>
            </a:endParaRPr>
          </a:p>
          <a:p>
            <a:pPr fontAlgn="auto">
              <a:spcBef>
                <a:spcPts val="0"/>
              </a:spcBef>
              <a:spcAft>
                <a:spcPts val="0"/>
              </a:spcAft>
              <a:defRPr/>
            </a:pPr>
            <a:r>
              <a:rPr lang="en-US" sz="3000" b="1" dirty="0" err="1">
                <a:solidFill>
                  <a:schemeClr val="tx2">
                    <a:lumMod val="50000"/>
                  </a:schemeClr>
                </a:solidFill>
                <a:latin typeface="Times New Roman" pitchFamily="18" charset="0"/>
                <a:cs typeface="Times New Roman" pitchFamily="18" charset="0"/>
              </a:rPr>
              <a:t>Nhiệm</a:t>
            </a:r>
            <a:r>
              <a:rPr lang="en-US" sz="3000" b="1" dirty="0">
                <a:solidFill>
                  <a:schemeClr val="tx2">
                    <a:lumMod val="50000"/>
                  </a:schemeClr>
                </a:solidFill>
                <a:latin typeface="Times New Roman" pitchFamily="18" charset="0"/>
                <a:cs typeface="Times New Roman" pitchFamily="18" charset="0"/>
              </a:rPr>
              <a:t> </a:t>
            </a:r>
            <a:r>
              <a:rPr lang="en-US" sz="3000" b="1" dirty="0" err="1">
                <a:solidFill>
                  <a:schemeClr val="tx2">
                    <a:lumMod val="50000"/>
                  </a:schemeClr>
                </a:solidFill>
                <a:latin typeface="Times New Roman" pitchFamily="18" charset="0"/>
                <a:cs typeface="Times New Roman" pitchFamily="18" charset="0"/>
              </a:rPr>
              <a:t>vụ</a:t>
            </a:r>
            <a:r>
              <a:rPr lang="en-US" sz="3000" b="1" dirty="0">
                <a:solidFill>
                  <a:schemeClr val="tx2">
                    <a:lumMod val="50000"/>
                  </a:schemeClr>
                </a:solidFill>
                <a:latin typeface="Times New Roman" pitchFamily="18" charset="0"/>
                <a:cs typeface="Times New Roman" pitchFamily="18" charset="0"/>
              </a:rPr>
              <a:t> </a:t>
            </a:r>
            <a:r>
              <a:rPr lang="en-US" sz="3000" b="1" dirty="0" err="1">
                <a:solidFill>
                  <a:schemeClr val="tx2">
                    <a:lumMod val="50000"/>
                  </a:schemeClr>
                </a:solidFill>
                <a:latin typeface="Times New Roman" pitchFamily="18" charset="0"/>
                <a:cs typeface="Times New Roman" pitchFamily="18" charset="0"/>
              </a:rPr>
              <a:t>của</a:t>
            </a:r>
            <a:r>
              <a:rPr lang="en-US" sz="3000" b="1" dirty="0">
                <a:solidFill>
                  <a:schemeClr val="tx2">
                    <a:lumMod val="50000"/>
                  </a:schemeClr>
                </a:solidFill>
                <a:latin typeface="Times New Roman" pitchFamily="18" charset="0"/>
                <a:cs typeface="Times New Roman" pitchFamily="18" charset="0"/>
              </a:rPr>
              <a:t> </a:t>
            </a:r>
            <a:r>
              <a:rPr lang="en-US" sz="3000" b="1" dirty="0" err="1">
                <a:solidFill>
                  <a:schemeClr val="tx2">
                    <a:lumMod val="50000"/>
                  </a:schemeClr>
                </a:solidFill>
                <a:latin typeface="Times New Roman" pitchFamily="18" charset="0"/>
                <a:cs typeface="Times New Roman" pitchFamily="18" charset="0"/>
              </a:rPr>
              <a:t>mỗi</a:t>
            </a:r>
            <a:r>
              <a:rPr lang="en-US" sz="3000" b="1" dirty="0">
                <a:solidFill>
                  <a:schemeClr val="tx2">
                    <a:lumMod val="50000"/>
                  </a:schemeClr>
                </a:solidFill>
                <a:latin typeface="Times New Roman" pitchFamily="18" charset="0"/>
                <a:cs typeface="Times New Roman" pitchFamily="18" charset="0"/>
              </a:rPr>
              <a:t> </a:t>
            </a:r>
            <a:r>
              <a:rPr lang="en-US" sz="3000" b="1" dirty="0" err="1">
                <a:solidFill>
                  <a:schemeClr val="tx2">
                    <a:lumMod val="50000"/>
                  </a:schemeClr>
                </a:solidFill>
                <a:latin typeface="Times New Roman" pitchFamily="18" charset="0"/>
                <a:cs typeface="Times New Roman" pitchFamily="18" charset="0"/>
              </a:rPr>
              <a:t>Đội</a:t>
            </a:r>
            <a:r>
              <a:rPr lang="en-US" sz="3000" b="1" dirty="0">
                <a:solidFill>
                  <a:schemeClr val="tx2">
                    <a:lumMod val="50000"/>
                  </a:schemeClr>
                </a:solidFill>
                <a:latin typeface="Times New Roman" pitchFamily="18" charset="0"/>
                <a:cs typeface="Times New Roman" pitchFamily="18" charset="0"/>
              </a:rPr>
              <a:t> </a:t>
            </a:r>
            <a:r>
              <a:rPr lang="en-US" sz="3000" b="1" err="1">
                <a:solidFill>
                  <a:schemeClr val="tx2">
                    <a:lumMod val="50000"/>
                  </a:schemeClr>
                </a:solidFill>
                <a:latin typeface="Times New Roman" pitchFamily="18" charset="0"/>
                <a:cs typeface="Times New Roman" pitchFamily="18" charset="0"/>
              </a:rPr>
              <a:t>là</a:t>
            </a:r>
            <a:r>
              <a:rPr lang="en-US" sz="3000" b="1">
                <a:solidFill>
                  <a:schemeClr val="tx2">
                    <a:lumMod val="50000"/>
                  </a:schemeClr>
                </a:solidFill>
                <a:latin typeface="Times New Roman" pitchFamily="18" charset="0"/>
                <a:cs typeface="Times New Roman" pitchFamily="18" charset="0"/>
              </a:rPr>
              <a:t> </a:t>
            </a:r>
            <a:r>
              <a:rPr lang="en-US" sz="3000" b="1">
                <a:solidFill>
                  <a:schemeClr val="tx2">
                    <a:lumMod val="50000"/>
                  </a:schemeClr>
                </a:solidFill>
                <a:latin typeface="Times New Roman" pitchFamily="18" charset="0"/>
                <a:cs typeface="Times New Roman" pitchFamily="18" charset="0"/>
              </a:rPr>
              <a:t>chọn 2 bạn thi bằng cách giơ tay trả lời câu hỏi theo chủ đề cô đưa ra. Sau khi nghe xong chủ đề các nhóm lắng nghe, suy nghĩ và nói được 1 câu có hình ảnh theo đúng chủ đề.</a:t>
            </a:r>
            <a:r>
              <a:rPr lang="en-US" sz="3000" b="1" dirty="0">
                <a:solidFill>
                  <a:schemeClr val="tx2">
                    <a:lumMod val="50000"/>
                  </a:schemeClr>
                </a:solidFill>
                <a:latin typeface="Times New Roman" pitchFamily="18" charset="0"/>
                <a:cs typeface="Times New Roman" pitchFamily="18" charset="0"/>
              </a:rPr>
              <a:t> </a:t>
            </a:r>
            <a:r>
              <a:rPr lang="en-US" sz="3000" b="1">
                <a:solidFill>
                  <a:schemeClr val="tx2">
                    <a:lumMod val="50000"/>
                  </a:schemeClr>
                </a:solidFill>
                <a:latin typeface="Times New Roman" pitchFamily="18" charset="0"/>
                <a:cs typeface="Times New Roman" pitchFamily="18" charset="0"/>
              </a:rPr>
              <a:t>Kết </a:t>
            </a:r>
            <a:r>
              <a:rPr lang="en-US" sz="3000" b="1" dirty="0" err="1">
                <a:solidFill>
                  <a:schemeClr val="tx2">
                    <a:lumMod val="50000"/>
                  </a:schemeClr>
                </a:solidFill>
                <a:latin typeface="Times New Roman" pitchFamily="18" charset="0"/>
                <a:cs typeface="Times New Roman" pitchFamily="18" charset="0"/>
              </a:rPr>
              <a:t>thúc</a:t>
            </a:r>
            <a:r>
              <a:rPr lang="en-US" sz="3000" b="1" dirty="0">
                <a:solidFill>
                  <a:schemeClr val="tx2">
                    <a:lumMod val="50000"/>
                  </a:schemeClr>
                </a:solidFill>
                <a:latin typeface="Times New Roman" pitchFamily="18" charset="0"/>
                <a:cs typeface="Times New Roman" pitchFamily="18" charset="0"/>
              </a:rPr>
              <a:t> </a:t>
            </a:r>
            <a:r>
              <a:rPr lang="en-US" sz="3000" b="1" dirty="0" err="1">
                <a:solidFill>
                  <a:schemeClr val="tx2">
                    <a:lumMod val="50000"/>
                  </a:schemeClr>
                </a:solidFill>
                <a:latin typeface="Times New Roman" pitchFamily="18" charset="0"/>
                <a:cs typeface="Times New Roman" pitchFamily="18" charset="0"/>
              </a:rPr>
              <a:t>trò</a:t>
            </a:r>
            <a:r>
              <a:rPr lang="en-US" sz="3000" b="1" dirty="0">
                <a:solidFill>
                  <a:schemeClr val="tx2">
                    <a:lumMod val="50000"/>
                  </a:schemeClr>
                </a:solidFill>
                <a:latin typeface="Times New Roman" pitchFamily="18" charset="0"/>
                <a:cs typeface="Times New Roman" pitchFamily="18" charset="0"/>
              </a:rPr>
              <a:t> </a:t>
            </a:r>
            <a:r>
              <a:rPr lang="en-US" sz="3000" b="1" err="1">
                <a:solidFill>
                  <a:schemeClr val="tx2">
                    <a:lumMod val="50000"/>
                  </a:schemeClr>
                </a:solidFill>
                <a:latin typeface="Times New Roman" pitchFamily="18" charset="0"/>
                <a:cs typeface="Times New Roman" pitchFamily="18" charset="0"/>
              </a:rPr>
              <a:t>chơi</a:t>
            </a:r>
            <a:r>
              <a:rPr lang="en-US" sz="3000" b="1">
                <a:solidFill>
                  <a:schemeClr val="tx2">
                    <a:lumMod val="50000"/>
                  </a:schemeClr>
                </a:solidFill>
                <a:latin typeface="Times New Roman" pitchFamily="18" charset="0"/>
                <a:cs typeface="Times New Roman" pitchFamily="18" charset="0"/>
              </a:rPr>
              <a:t> </a:t>
            </a:r>
            <a:r>
              <a:rPr lang="en-US" sz="3000" b="1" dirty="0" err="1">
                <a:solidFill>
                  <a:schemeClr val="tx2">
                    <a:lumMod val="50000"/>
                  </a:schemeClr>
                </a:solidFill>
                <a:latin typeface="Times New Roman" pitchFamily="18" charset="0"/>
                <a:cs typeface="Times New Roman" pitchFamily="18" charset="0"/>
              </a:rPr>
              <a:t>đ</a:t>
            </a:r>
            <a:r>
              <a:rPr lang="en-US" sz="3000" b="1">
                <a:solidFill>
                  <a:schemeClr val="tx2">
                    <a:lumMod val="50000"/>
                  </a:schemeClr>
                </a:solidFill>
                <a:latin typeface="Times New Roman" pitchFamily="18" charset="0"/>
                <a:cs typeface="Times New Roman" pitchFamily="18" charset="0"/>
              </a:rPr>
              <a:t>ội </a:t>
            </a:r>
            <a:r>
              <a:rPr lang="en-US" sz="3000" b="1" err="1">
                <a:solidFill>
                  <a:schemeClr val="tx2">
                    <a:lumMod val="50000"/>
                  </a:schemeClr>
                </a:solidFill>
                <a:latin typeface="Times New Roman" pitchFamily="18" charset="0"/>
                <a:cs typeface="Times New Roman" pitchFamily="18" charset="0"/>
              </a:rPr>
              <a:t>nào</a:t>
            </a:r>
            <a:r>
              <a:rPr lang="en-US" sz="3000" b="1">
                <a:solidFill>
                  <a:schemeClr val="tx2">
                    <a:lumMod val="50000"/>
                  </a:schemeClr>
                </a:solidFill>
                <a:latin typeface="Times New Roman" pitchFamily="18" charset="0"/>
                <a:cs typeface="Times New Roman" pitchFamily="18" charset="0"/>
              </a:rPr>
              <a:t> trả lời đúng, nhiều câu có hình ảnh so sánh sẽ thắng cuộc.</a:t>
            </a:r>
            <a:endParaRPr lang="en-US" sz="3000" b="1" dirty="0">
              <a:solidFill>
                <a:schemeClr val="tx2">
                  <a:lumMod val="50000"/>
                </a:schemeClr>
              </a:solidFill>
              <a:latin typeface="Times New Roman" pitchFamily="18" charset="0"/>
              <a:cs typeface="Times New Roman" pitchFamily="18" charset="0"/>
            </a:endParaRPr>
          </a:p>
        </p:txBody>
      </p:sp>
      <p:pic>
        <p:nvPicPr>
          <p:cNvPr id="46084" name="Picture 13" descr="Comemorativo_006"/>
          <p:cNvPicPr>
            <a:picLocks noChangeAspect="1" noChangeArrowheads="1" noCrop="1"/>
          </p:cNvPicPr>
          <p:nvPr/>
        </p:nvPicPr>
        <p:blipFill>
          <a:blip r:embed="rId2"/>
          <a:srcRect/>
          <a:stretch>
            <a:fillRect/>
          </a:stretch>
        </p:blipFill>
        <p:spPr bwMode="auto">
          <a:xfrm>
            <a:off x="0" y="0"/>
            <a:ext cx="1066800" cy="877888"/>
          </a:xfrm>
          <a:prstGeom prst="rect">
            <a:avLst/>
          </a:prstGeom>
          <a:noFill/>
          <a:ln w="9525">
            <a:noFill/>
            <a:miter lim="800000"/>
            <a:headEnd/>
            <a:tailEnd/>
          </a:ln>
        </p:spPr>
      </p:pic>
      <p:pic>
        <p:nvPicPr>
          <p:cNvPr id="46085" name="Picture 13" descr="Comemorativo_006"/>
          <p:cNvPicPr>
            <a:picLocks noChangeAspect="1" noChangeArrowheads="1" noCrop="1"/>
          </p:cNvPicPr>
          <p:nvPr/>
        </p:nvPicPr>
        <p:blipFill>
          <a:blip r:embed="rId2"/>
          <a:srcRect/>
          <a:stretch>
            <a:fillRect/>
          </a:stretch>
        </p:blipFill>
        <p:spPr bwMode="auto">
          <a:xfrm>
            <a:off x="8077200" y="76200"/>
            <a:ext cx="1066800" cy="877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p:cTn id="12"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6">
                                            <p:txEl>
                                              <p:pRg st="1" end="1"/>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p:cTn id="17"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6">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xit" presetSubtype="16" fill="hold" nodeType="clickEffect">
                                  <p:stCondLst>
                                    <p:cond delay="0"/>
                                  </p:stCondLst>
                                  <p:childTnLst>
                                    <p:animEffect transition="out" filter="box(in)">
                                      <p:cBhvr>
                                        <p:cTn id="23" dur="500"/>
                                        <p:tgtEl>
                                          <p:spTgt spid="6">
                                            <p:txEl>
                                              <p:pRg st="0" end="0"/>
                                            </p:txEl>
                                          </p:spTgt>
                                        </p:tgtEl>
                                      </p:cBhvr>
                                    </p:animEffect>
                                    <p:set>
                                      <p:cBhvr>
                                        <p:cTn id="24" dur="1" fill="hold">
                                          <p:stCondLst>
                                            <p:cond delay="499"/>
                                          </p:stCondLst>
                                        </p:cTn>
                                        <p:tgtEl>
                                          <p:spTgt spid="6">
                                            <p:txEl>
                                              <p:pRg st="0" end="0"/>
                                            </p:txEl>
                                          </p:spTgt>
                                        </p:tgtEl>
                                        <p:attrNameLst>
                                          <p:attrName>style.visibility</p:attrName>
                                        </p:attrNameLst>
                                      </p:cBhvr>
                                      <p:to>
                                        <p:strVal val="hidden"/>
                                      </p:to>
                                    </p:set>
                                  </p:childTnLst>
                                </p:cTn>
                              </p:par>
                              <p:par>
                                <p:cTn id="25" presetID="4" presetClass="exit" presetSubtype="16" fill="hold" nodeType="withEffect">
                                  <p:stCondLst>
                                    <p:cond delay="0"/>
                                  </p:stCondLst>
                                  <p:childTnLst>
                                    <p:animEffect transition="out" filter="box(in)">
                                      <p:cBhvr>
                                        <p:cTn id="26" dur="500"/>
                                        <p:tgtEl>
                                          <p:spTgt spid="6">
                                            <p:txEl>
                                              <p:pRg st="1" end="1"/>
                                            </p:txEl>
                                          </p:spTgt>
                                        </p:tgtEl>
                                      </p:cBhvr>
                                    </p:animEffect>
                                    <p:set>
                                      <p:cBhvr>
                                        <p:cTn id="27" dur="1" fill="hold">
                                          <p:stCondLst>
                                            <p:cond delay="499"/>
                                          </p:stCondLst>
                                        </p:cTn>
                                        <p:tgtEl>
                                          <p:spTgt spid="6">
                                            <p:txEl>
                                              <p:pRg st="1" end="1"/>
                                            </p:txEl>
                                          </p:spTgt>
                                        </p:tgtEl>
                                        <p:attrNameLst>
                                          <p:attrName>style.visibility</p:attrName>
                                        </p:attrNameLst>
                                      </p:cBhvr>
                                      <p:to>
                                        <p:strVal val="hidden"/>
                                      </p:to>
                                    </p:set>
                                  </p:childTnLst>
                                </p:cTn>
                              </p:par>
                              <p:par>
                                <p:cTn id="28" presetID="4" presetClass="exit" presetSubtype="16" fill="hold" nodeType="withEffect">
                                  <p:stCondLst>
                                    <p:cond delay="0"/>
                                  </p:stCondLst>
                                  <p:childTnLst>
                                    <p:animEffect transition="out" filter="box(in)">
                                      <p:cBhvr>
                                        <p:cTn id="29" dur="500"/>
                                        <p:tgtEl>
                                          <p:spTgt spid="6">
                                            <p:txEl>
                                              <p:pRg st="2" end="2"/>
                                            </p:txEl>
                                          </p:spTgt>
                                        </p:tgtEl>
                                      </p:cBhvr>
                                    </p:animEffect>
                                    <p:set>
                                      <p:cBhvr>
                                        <p:cTn id="30" dur="1" fill="hold">
                                          <p:stCondLst>
                                            <p:cond delay="499"/>
                                          </p:stCondLst>
                                        </p:cTn>
                                        <p:tgtEl>
                                          <p:spTgt spid="6">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algn="ctr"/>
            <a:r>
              <a:rPr lang="en-US" sz="3200" smtClean="0">
                <a:latin typeface="Times New Roman" pitchFamily="18" charset="0"/>
                <a:cs typeface="Times New Roman" pitchFamily="18" charset="0"/>
              </a:rPr>
              <a:t>Thứ sáu ngày 12 tháng 11 năm 2015</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Luyện từ và câu</a:t>
            </a:r>
            <a:br>
              <a:rPr lang="en-US" sz="3200" smtClean="0">
                <a:latin typeface="Times New Roman" pitchFamily="18" charset="0"/>
                <a:cs typeface="Times New Roman" pitchFamily="18" charset="0"/>
              </a:rPr>
            </a:br>
            <a:r>
              <a:rPr lang="en-US" sz="3200" smtClean="0">
                <a:solidFill>
                  <a:srgbClr val="FF0000"/>
                </a:solidFill>
                <a:latin typeface="Times New Roman" pitchFamily="18" charset="0"/>
                <a:cs typeface="Times New Roman" pitchFamily="18" charset="0"/>
              </a:rPr>
              <a:t>So sánh. Dấu chấm</a:t>
            </a:r>
          </a:p>
        </p:txBody>
      </p:sp>
      <p:sp>
        <p:nvSpPr>
          <p:cNvPr id="47106" name="Rectangle 20"/>
          <p:cNvSpPr>
            <a:spLocks noChangeArrowheads="1"/>
          </p:cNvSpPr>
          <p:nvPr/>
        </p:nvSpPr>
        <p:spPr bwMode="auto">
          <a:xfrm>
            <a:off x="946150" y="1744663"/>
            <a:ext cx="7086600" cy="533400"/>
          </a:xfrm>
          <a:prstGeom prst="rect">
            <a:avLst/>
          </a:prstGeom>
          <a:noFill/>
          <a:ln w="9525">
            <a:noFill/>
            <a:miter lim="800000"/>
            <a:headEnd/>
            <a:tailEnd/>
          </a:ln>
        </p:spPr>
        <p:txBody>
          <a:bodyPr anchor="ctr"/>
          <a:lstStyle/>
          <a:p>
            <a:pPr algn="ctr"/>
            <a:r>
              <a:rPr lang="en-US" sz="3700" b="1">
                <a:solidFill>
                  <a:srgbClr val="0000FF"/>
                </a:solidFill>
              </a:rPr>
              <a:t>Trò chơi: Ai thông minh hơn</a:t>
            </a:r>
          </a:p>
        </p:txBody>
      </p:sp>
      <p:pic>
        <p:nvPicPr>
          <p:cNvPr id="47107" name="Picture 13" descr="Comemorativo_006"/>
          <p:cNvPicPr>
            <a:picLocks noChangeAspect="1" noChangeArrowheads="1" noCrop="1"/>
          </p:cNvPicPr>
          <p:nvPr/>
        </p:nvPicPr>
        <p:blipFill>
          <a:blip r:embed="rId2"/>
          <a:srcRect/>
          <a:stretch>
            <a:fillRect/>
          </a:stretch>
        </p:blipFill>
        <p:spPr bwMode="auto">
          <a:xfrm>
            <a:off x="0" y="0"/>
            <a:ext cx="1066800" cy="877888"/>
          </a:xfrm>
          <a:prstGeom prst="rect">
            <a:avLst/>
          </a:prstGeom>
          <a:noFill/>
          <a:ln w="9525">
            <a:noFill/>
            <a:miter lim="800000"/>
            <a:headEnd/>
            <a:tailEnd/>
          </a:ln>
        </p:spPr>
      </p:pic>
      <p:pic>
        <p:nvPicPr>
          <p:cNvPr id="47108" name="Picture 13" descr="Comemorativo_006"/>
          <p:cNvPicPr>
            <a:picLocks noChangeAspect="1" noChangeArrowheads="1" noCrop="1"/>
          </p:cNvPicPr>
          <p:nvPr/>
        </p:nvPicPr>
        <p:blipFill>
          <a:blip r:embed="rId2"/>
          <a:srcRect/>
          <a:stretch>
            <a:fillRect/>
          </a:stretch>
        </p:blipFill>
        <p:spPr bwMode="auto">
          <a:xfrm>
            <a:off x="8077200" y="76200"/>
            <a:ext cx="1066800" cy="877888"/>
          </a:xfrm>
          <a:prstGeom prst="rect">
            <a:avLst/>
          </a:prstGeom>
          <a:noFill/>
          <a:ln w="9525">
            <a:noFill/>
            <a:miter lim="800000"/>
            <a:headEnd/>
            <a:tailEnd/>
          </a:ln>
        </p:spPr>
      </p:pic>
      <p:sp>
        <p:nvSpPr>
          <p:cNvPr id="9" name="Rectangle 20"/>
          <p:cNvSpPr>
            <a:spLocks noChangeArrowheads="1"/>
          </p:cNvSpPr>
          <p:nvPr/>
        </p:nvSpPr>
        <p:spPr bwMode="auto">
          <a:xfrm>
            <a:off x="357188" y="2990850"/>
            <a:ext cx="8839200" cy="971550"/>
          </a:xfrm>
          <a:prstGeom prst="rect">
            <a:avLst/>
          </a:prstGeom>
          <a:noFill/>
          <a:ln w="9525">
            <a:noFill/>
            <a:miter lim="800000"/>
            <a:headEnd/>
            <a:tailEnd/>
          </a:ln>
        </p:spPr>
        <p:txBody>
          <a:bodyPr anchor="ctr"/>
          <a:lstStyle/>
          <a:p>
            <a:r>
              <a:rPr lang="en-US" sz="3700" b="1">
                <a:solidFill>
                  <a:srgbClr val="C00000"/>
                </a:solidFill>
              </a:rPr>
              <a:t>Chủ đề 1: Tiếng vịt</a:t>
            </a:r>
          </a:p>
          <a:p>
            <a:r>
              <a:rPr lang="en-US" sz="3700" b="1">
                <a:solidFill>
                  <a:srgbClr val="C00000"/>
                </a:solidFill>
              </a:rPr>
              <a:t> </a:t>
            </a:r>
          </a:p>
        </p:txBody>
      </p:sp>
      <p:sp>
        <p:nvSpPr>
          <p:cNvPr id="10" name="Rectangle 20"/>
          <p:cNvSpPr>
            <a:spLocks noChangeArrowheads="1"/>
          </p:cNvSpPr>
          <p:nvPr/>
        </p:nvSpPr>
        <p:spPr bwMode="auto">
          <a:xfrm>
            <a:off x="357188" y="2895600"/>
            <a:ext cx="8839200" cy="666750"/>
          </a:xfrm>
          <a:prstGeom prst="rect">
            <a:avLst/>
          </a:prstGeom>
          <a:noFill/>
          <a:ln w="9525">
            <a:noFill/>
            <a:miter lim="800000"/>
            <a:headEnd/>
            <a:tailEnd/>
          </a:ln>
        </p:spPr>
        <p:txBody>
          <a:bodyPr anchor="ctr"/>
          <a:lstStyle/>
          <a:p>
            <a:r>
              <a:rPr lang="en-US" sz="3700" b="1">
                <a:solidFill>
                  <a:srgbClr val="C00000"/>
                </a:solidFill>
              </a:rPr>
              <a:t>Chủ đề 2: Tiếng gió</a:t>
            </a:r>
          </a:p>
        </p:txBody>
      </p:sp>
      <p:sp>
        <p:nvSpPr>
          <p:cNvPr id="11" name="Rectangle 20"/>
          <p:cNvSpPr>
            <a:spLocks noChangeArrowheads="1"/>
          </p:cNvSpPr>
          <p:nvPr/>
        </p:nvSpPr>
        <p:spPr bwMode="auto">
          <a:xfrm>
            <a:off x="533400" y="3019425"/>
            <a:ext cx="7893050" cy="419100"/>
          </a:xfrm>
          <a:prstGeom prst="rect">
            <a:avLst/>
          </a:prstGeom>
          <a:noFill/>
          <a:ln w="9525">
            <a:noFill/>
            <a:miter lim="800000"/>
            <a:headEnd/>
            <a:tailEnd/>
          </a:ln>
        </p:spPr>
        <p:txBody>
          <a:bodyPr anchor="ctr"/>
          <a:lstStyle/>
          <a:p>
            <a:endParaRPr lang="en-US" sz="3700" b="1">
              <a:solidFill>
                <a:srgbClr val="FF6600"/>
              </a:solidFill>
            </a:endParaRPr>
          </a:p>
          <a:p>
            <a:endParaRPr lang="en-US" sz="3700" b="1">
              <a:solidFill>
                <a:srgbClr val="FF6600"/>
              </a:solidFill>
            </a:endParaRPr>
          </a:p>
          <a:p>
            <a:r>
              <a:rPr lang="en-US" sz="3700" b="1">
                <a:solidFill>
                  <a:srgbClr val="FF6600"/>
                </a:solidFill>
              </a:rPr>
              <a:t>Chủ đề 3: Tiếng ve</a:t>
            </a:r>
          </a:p>
          <a:p>
            <a:endParaRPr lang="en-US" sz="3700" b="1">
              <a:solidFill>
                <a:srgbClr val="C00000"/>
              </a:solidFill>
            </a:endParaRPr>
          </a:p>
          <a:p>
            <a:r>
              <a:rPr lang="en-US" sz="3700" b="1">
                <a:solidFill>
                  <a:srgbClr val="C00000"/>
                </a:solidFill>
              </a:rPr>
              <a:t> </a:t>
            </a:r>
          </a:p>
        </p:txBody>
      </p:sp>
      <p:sp>
        <p:nvSpPr>
          <p:cNvPr id="12" name="Rectangle 20"/>
          <p:cNvSpPr>
            <a:spLocks noChangeArrowheads="1"/>
          </p:cNvSpPr>
          <p:nvPr/>
        </p:nvSpPr>
        <p:spPr bwMode="auto">
          <a:xfrm>
            <a:off x="304800" y="3438525"/>
            <a:ext cx="8610600" cy="1438275"/>
          </a:xfrm>
          <a:prstGeom prst="rect">
            <a:avLst/>
          </a:prstGeom>
          <a:noFill/>
          <a:ln w="9525">
            <a:noFill/>
            <a:miter lim="800000"/>
            <a:headEnd/>
            <a:tailEnd/>
          </a:ln>
        </p:spPr>
        <p:txBody>
          <a:bodyPr anchor="ctr"/>
          <a:lstStyle/>
          <a:p>
            <a:r>
              <a:rPr lang="en-US" sz="3700" b="1">
                <a:solidFill>
                  <a:srgbClr val="FF0066"/>
                </a:solidFill>
              </a:rPr>
              <a:t>Chủ đề 4</a:t>
            </a:r>
            <a:r>
              <a:rPr lang="en-US" sz="3700" b="1"/>
              <a:t>: Khi viết hết 1 câu ta dùng dấu gì?</a:t>
            </a:r>
          </a:p>
          <a:p>
            <a:r>
              <a:rPr lang="en-US" sz="3700" b="1"/>
              <a:t> Chữ cái đầu câu viết như thế nào?</a:t>
            </a:r>
          </a:p>
          <a:p>
            <a:endParaRPr lang="en-US" sz="3700" b="1">
              <a:solidFill>
                <a:srgbClr val="C00000"/>
              </a:solidFill>
            </a:endParaRPr>
          </a:p>
          <a:p>
            <a:r>
              <a:rPr lang="en-US" sz="3700" b="1">
                <a:solidFill>
                  <a:srgbClr val="C0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1" nodeType="clickEffect">
                                  <p:stCondLst>
                                    <p:cond delay="0"/>
                                  </p:stCondLst>
                                  <p:childTnLst>
                                    <p:animEffect transition="out" filter="barn(inVertical)">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1" nodeType="clickEffect">
                                  <p:stCondLst>
                                    <p:cond delay="0"/>
                                  </p:stCondLst>
                                  <p:childTnLst>
                                    <p:animEffect transition="out" filter="barn(inVertical)">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grpId="1" nodeType="clickEffect">
                                  <p:stCondLst>
                                    <p:cond delay="0"/>
                                  </p:stCondLst>
                                  <p:childTnLst>
                                    <p:animEffect transition="out" filter="barn(inVertical)">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xit" presetSubtype="21" fill="hold" grpId="1" nodeType="clickEffect">
                                  <p:stCondLst>
                                    <p:cond delay="0"/>
                                  </p:stCondLst>
                                  <p:childTnLst>
                                    <p:animEffect transition="out" filter="barn(inVertical)">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0" grpId="0"/>
      <p:bldP spid="10" grpId="1"/>
      <p:bldP spid="11" grpId="0"/>
      <p:bldP spid="11" grpId="1"/>
      <p:bldP spid="12" grpId="0"/>
      <p:bldP spid="12"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2" descr="BAR01"/>
          <p:cNvPicPr>
            <a:picLocks noChangeAspect="1" noChangeArrowheads="1"/>
          </p:cNvPicPr>
          <p:nvPr/>
        </p:nvPicPr>
        <p:blipFill>
          <a:blip r:embed="rId2"/>
          <a:srcRect/>
          <a:stretch>
            <a:fillRect/>
          </a:stretch>
        </p:blipFill>
        <p:spPr bwMode="auto">
          <a:xfrm>
            <a:off x="0" y="0"/>
            <a:ext cx="9144000" cy="1143000"/>
          </a:xfrm>
          <a:prstGeom prst="rect">
            <a:avLst/>
          </a:prstGeom>
          <a:noFill/>
          <a:ln w="9525">
            <a:noFill/>
            <a:miter lim="800000"/>
            <a:headEnd/>
            <a:tailEnd/>
          </a:ln>
        </p:spPr>
      </p:pic>
      <p:pic>
        <p:nvPicPr>
          <p:cNvPr id="48130" name="Picture 2" descr="BAR01"/>
          <p:cNvPicPr>
            <a:picLocks noChangeAspect="1" noChangeArrowheads="1"/>
          </p:cNvPicPr>
          <p:nvPr/>
        </p:nvPicPr>
        <p:blipFill>
          <a:blip r:embed="rId2"/>
          <a:srcRect/>
          <a:stretch>
            <a:fillRect/>
          </a:stretch>
        </p:blipFill>
        <p:spPr bwMode="auto">
          <a:xfrm>
            <a:off x="0" y="5715000"/>
            <a:ext cx="9144000" cy="1143000"/>
          </a:xfrm>
          <a:prstGeom prst="rect">
            <a:avLst/>
          </a:prstGeom>
          <a:noFill/>
          <a:ln w="9525">
            <a:noFill/>
            <a:miter lim="800000"/>
            <a:headEnd/>
            <a:tailEnd/>
          </a:ln>
        </p:spPr>
      </p:pic>
      <p:pic>
        <p:nvPicPr>
          <p:cNvPr id="48131" name="Picture 53" descr="Tang !"/>
          <p:cNvPicPr>
            <a:picLocks noChangeAspect="1" noChangeArrowheads="1" noCrop="1"/>
          </p:cNvPicPr>
          <p:nvPr/>
        </p:nvPicPr>
        <p:blipFill>
          <a:blip r:embed="rId3"/>
          <a:srcRect/>
          <a:stretch>
            <a:fillRect/>
          </a:stretch>
        </p:blipFill>
        <p:spPr bwMode="auto">
          <a:xfrm>
            <a:off x="76200" y="914400"/>
            <a:ext cx="1119188" cy="1600200"/>
          </a:xfrm>
          <a:prstGeom prst="rect">
            <a:avLst/>
          </a:prstGeom>
          <a:noFill/>
          <a:ln w="9525">
            <a:noFill/>
            <a:miter lim="800000"/>
            <a:headEnd/>
            <a:tailEnd/>
          </a:ln>
        </p:spPr>
      </p:pic>
      <p:pic>
        <p:nvPicPr>
          <p:cNvPr id="48132" name="Picture 53" descr="Tang !"/>
          <p:cNvPicPr>
            <a:picLocks noChangeAspect="1" noChangeArrowheads="1" noCrop="1"/>
          </p:cNvPicPr>
          <p:nvPr/>
        </p:nvPicPr>
        <p:blipFill>
          <a:blip r:embed="rId3"/>
          <a:srcRect/>
          <a:stretch>
            <a:fillRect/>
          </a:stretch>
        </p:blipFill>
        <p:spPr bwMode="auto">
          <a:xfrm>
            <a:off x="8077200" y="4953000"/>
            <a:ext cx="1119188" cy="1600200"/>
          </a:xfrm>
          <a:prstGeom prst="rect">
            <a:avLst/>
          </a:prstGeom>
          <a:noFill/>
          <a:ln w="9525">
            <a:noFill/>
            <a:miter lim="800000"/>
            <a:headEnd/>
            <a:tailEnd/>
          </a:ln>
        </p:spPr>
      </p:pic>
      <p:sp>
        <p:nvSpPr>
          <p:cNvPr id="6" name="TextBox 5"/>
          <p:cNvSpPr txBox="1">
            <a:spLocks noChangeArrowheads="1"/>
          </p:cNvSpPr>
          <p:nvPr/>
        </p:nvSpPr>
        <p:spPr bwMode="auto">
          <a:xfrm>
            <a:off x="636588" y="914400"/>
            <a:ext cx="8202612" cy="4400550"/>
          </a:xfrm>
          <a:prstGeom prst="rect">
            <a:avLst/>
          </a:prstGeom>
          <a:noFill/>
          <a:ln w="9525">
            <a:noFill/>
            <a:miter lim="800000"/>
            <a:headEnd/>
            <a:tailEnd/>
          </a:ln>
        </p:spPr>
        <p:txBody>
          <a:bodyPr>
            <a:spAutoFit/>
          </a:bodyPr>
          <a:lstStyle/>
          <a:p>
            <a:r>
              <a:rPr lang="en-US" sz="6000" b="1">
                <a:solidFill>
                  <a:srgbClr val="FF0000"/>
                </a:solidFill>
                <a:latin typeface="Times New Roman" pitchFamily="18" charset="0"/>
                <a:cs typeface="Times New Roman" pitchFamily="18" charset="0"/>
              </a:rPr>
              <a:t>           Dặn dò</a:t>
            </a:r>
          </a:p>
          <a:p>
            <a:r>
              <a:rPr lang="en-US" sz="4000" b="1">
                <a:latin typeface="Times New Roman" pitchFamily="18" charset="0"/>
                <a:cs typeface="Times New Roman" pitchFamily="18" charset="0"/>
              </a:rPr>
              <a:t>                  Về nhà :</a:t>
            </a:r>
          </a:p>
          <a:p>
            <a:pPr>
              <a:buFontTx/>
              <a:buChar char="-"/>
            </a:pPr>
            <a:r>
              <a:rPr lang="en-US" sz="4000" b="1">
                <a:solidFill>
                  <a:srgbClr val="0000D6"/>
                </a:solidFill>
                <a:latin typeface="Times New Roman" pitchFamily="18" charset="0"/>
                <a:cs typeface="Times New Roman" pitchFamily="18" charset="0"/>
              </a:rPr>
              <a:t> Hoàn thành bài 3 bài tập trong vở bài tập Tiếng việt nếu chưa xong.</a:t>
            </a:r>
          </a:p>
          <a:p>
            <a:pPr>
              <a:buFontTx/>
              <a:buChar char="-"/>
            </a:pPr>
            <a:r>
              <a:rPr lang="en-US" sz="4000" b="1">
                <a:solidFill>
                  <a:srgbClr val="0000D6"/>
                </a:solidFill>
                <a:latin typeface="Times New Roman" pitchFamily="18" charset="0"/>
                <a:cs typeface="Times New Roman" pitchFamily="18" charset="0"/>
              </a:rPr>
              <a:t> Chuẩn bị bài Từ ngữ về quê hương. Ôn tập mẫu câu Ai làm gì?</a:t>
            </a:r>
            <a:r>
              <a:rPr lang="en-US" sz="6000" b="1">
                <a:solidFill>
                  <a:srgbClr val="0000D6"/>
                </a:solidFill>
                <a:latin typeface="Times New Roman" pitchFamily="18" charset="0"/>
                <a:cs typeface="Times New Roman" pitchFamily="18" charset="0"/>
              </a:rPr>
              <a:t> </a:t>
            </a:r>
          </a:p>
        </p:txBody>
      </p:sp>
      <p:pic>
        <p:nvPicPr>
          <p:cNvPr id="48134" name="Picture 8" descr="teacher_and_student_hg_clr"/>
          <p:cNvPicPr>
            <a:picLocks noChangeAspect="1" noChangeArrowheads="1" noCrop="1"/>
          </p:cNvPicPr>
          <p:nvPr/>
        </p:nvPicPr>
        <p:blipFill>
          <a:blip r:embed="rId4"/>
          <a:srcRect/>
          <a:stretch>
            <a:fillRect/>
          </a:stretch>
        </p:blipFill>
        <p:spPr bwMode="auto">
          <a:xfrm>
            <a:off x="6708775" y="228600"/>
            <a:ext cx="2663825" cy="23749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to="" calcmode="lin" valueType="num">
                                      <p:cBhvr>
                                        <p:cTn id="7" dur="1" fill="hold"/>
                                        <p:tgtEl>
                                          <p:spTgt spid="6">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i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p:cTn id="17"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6">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 to="" calcmode="lin" valueType="num">
                                      <p:cBhvr>
                                        <p:cTn id="24" dur="1" fill="hold"/>
                                        <p:tgtEl>
                                          <p:spTgt spid="6">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Picture 2" descr="15"/>
          <p:cNvPicPr>
            <a:picLocks noChangeAspect="1" noChangeArrowheads="1" noCrop="1"/>
          </p:cNvPicPr>
          <p:nvPr/>
        </p:nvPicPr>
        <p:blipFill>
          <a:blip r:embed="rId4"/>
          <a:srcRect/>
          <a:stretch>
            <a:fillRect/>
          </a:stretch>
        </p:blipFill>
        <p:spPr bwMode="auto">
          <a:xfrm>
            <a:off x="3733800" y="0"/>
            <a:ext cx="1828800" cy="1895475"/>
          </a:xfrm>
          <a:prstGeom prst="rect">
            <a:avLst/>
          </a:prstGeom>
          <a:noFill/>
          <a:ln w="9525">
            <a:noFill/>
            <a:miter lim="800000"/>
            <a:headEnd/>
            <a:tailEnd/>
          </a:ln>
        </p:spPr>
      </p:pic>
      <p:pic>
        <p:nvPicPr>
          <p:cNvPr id="49154" name="Picture 3" descr="FIREWRK5"/>
          <p:cNvPicPr>
            <a:picLocks noChangeAspect="1" noChangeArrowheads="1"/>
          </p:cNvPicPr>
          <p:nvPr/>
        </p:nvPicPr>
        <p:blipFill>
          <a:blip r:embed="rId5"/>
          <a:srcRect/>
          <a:stretch>
            <a:fillRect/>
          </a:stretch>
        </p:blipFill>
        <p:spPr bwMode="auto">
          <a:xfrm>
            <a:off x="2895600" y="1295400"/>
            <a:ext cx="3698875" cy="2378075"/>
          </a:xfrm>
          <a:prstGeom prst="rect">
            <a:avLst/>
          </a:prstGeom>
          <a:noFill/>
          <a:ln w="9525">
            <a:noFill/>
            <a:miter lim="800000"/>
            <a:headEnd/>
            <a:tailEnd/>
          </a:ln>
        </p:spPr>
      </p:pic>
      <p:pic>
        <p:nvPicPr>
          <p:cNvPr id="49155" name="Picture 4" descr="POINSET2"/>
          <p:cNvPicPr>
            <a:picLocks noChangeAspect="1" noChangeArrowheads="1"/>
          </p:cNvPicPr>
          <p:nvPr/>
        </p:nvPicPr>
        <p:blipFill>
          <a:blip r:embed="rId6"/>
          <a:srcRect/>
          <a:stretch>
            <a:fillRect/>
          </a:stretch>
        </p:blipFill>
        <p:spPr bwMode="auto">
          <a:xfrm rot="-5400000">
            <a:off x="1257300" y="3695700"/>
            <a:ext cx="1905000" cy="4419600"/>
          </a:xfrm>
          <a:prstGeom prst="rect">
            <a:avLst/>
          </a:prstGeom>
          <a:noFill/>
          <a:ln w="9525">
            <a:noFill/>
            <a:miter lim="800000"/>
            <a:headEnd/>
            <a:tailEnd/>
          </a:ln>
        </p:spPr>
      </p:pic>
      <p:pic>
        <p:nvPicPr>
          <p:cNvPr id="49156" name="Picture 5" descr="POINSET2"/>
          <p:cNvPicPr>
            <a:picLocks noChangeAspect="1" noChangeArrowheads="1"/>
          </p:cNvPicPr>
          <p:nvPr/>
        </p:nvPicPr>
        <p:blipFill>
          <a:blip r:embed="rId6"/>
          <a:srcRect/>
          <a:stretch>
            <a:fillRect/>
          </a:stretch>
        </p:blipFill>
        <p:spPr bwMode="auto">
          <a:xfrm rot="10800000">
            <a:off x="5029200" y="5181600"/>
            <a:ext cx="4114800" cy="1676400"/>
          </a:xfrm>
          <a:prstGeom prst="rect">
            <a:avLst/>
          </a:prstGeom>
          <a:noFill/>
          <a:ln w="9525">
            <a:noFill/>
            <a:miter lim="800000"/>
            <a:headEnd/>
            <a:tailEnd/>
          </a:ln>
        </p:spPr>
      </p:pic>
      <p:sp>
        <p:nvSpPr>
          <p:cNvPr id="49157" name="WordArt 6"/>
          <p:cNvSpPr>
            <a:spLocks noChangeArrowheads="1" noChangeShapeType="1" noTextEdit="1"/>
          </p:cNvSpPr>
          <p:nvPr/>
        </p:nvSpPr>
        <p:spPr bwMode="auto">
          <a:xfrm>
            <a:off x="457200" y="2133600"/>
            <a:ext cx="8458200" cy="2857500"/>
          </a:xfrm>
          <a:prstGeom prst="rect">
            <a:avLst/>
          </a:prstGeom>
        </p:spPr>
        <p:txBody>
          <a:bodyPr wrap="none" fromWordArt="1">
            <a:prstTxWarp prst="textPlain">
              <a:avLst>
                <a:gd name="adj" fmla="val 50000"/>
              </a:avLst>
            </a:prstTxWarp>
          </a:bodyPr>
          <a:lstStyle/>
          <a:p>
            <a:pPr algn="dist"/>
            <a:r>
              <a:rPr lang="vi-VN" sz="7200" b="1" kern="10">
                <a:ln w="19050">
                  <a:solidFill>
                    <a:srgbClr val="006600"/>
                  </a:solidFill>
                  <a:round/>
                  <a:headEnd/>
                  <a:tailEnd/>
                </a:ln>
                <a:effectLst>
                  <a:outerShdw dist="35921" dir="2700000" algn="ctr" rotWithShape="0">
                    <a:srgbClr val="990000"/>
                  </a:outerShdw>
                </a:effectLst>
                <a:latin typeface="Times New Roman"/>
                <a:cs typeface="Times New Roman"/>
              </a:rPr>
              <a:t>Xin chân thành cảm ơn các thầy cô giáo</a:t>
            </a:r>
          </a:p>
          <a:p>
            <a:pPr algn="dist"/>
            <a:r>
              <a:rPr lang="vi-VN" sz="7200" b="1" kern="10">
                <a:ln w="19050">
                  <a:solidFill>
                    <a:srgbClr val="006600"/>
                  </a:solidFill>
                  <a:round/>
                  <a:headEnd/>
                  <a:tailEnd/>
                </a:ln>
                <a:effectLst>
                  <a:outerShdw dist="35921" dir="2700000" algn="ctr" rotWithShape="0">
                    <a:srgbClr val="990000"/>
                  </a:outerShdw>
                </a:effectLst>
                <a:latin typeface="Times New Roman"/>
                <a:cs typeface="Times New Roman"/>
              </a:rPr>
              <a:t>Chúc các em học sinh ngoan, học giỏi</a:t>
            </a:r>
          </a:p>
        </p:txBody>
      </p:sp>
      <p:pic>
        <p:nvPicPr>
          <p:cNvPr id="19463" name="Khan_quang_thap_sang_binh_minh.mp3">
            <a:hlinkClick r:id="" action="ppaction://media"/>
          </p:cNvPr>
          <p:cNvPicPr>
            <a:picLocks noRot="1" noChangeAspect="1" noChangeArrowheads="1"/>
          </p:cNvPicPr>
          <p:nvPr>
            <a:audioFile r:link="rId1"/>
          </p:nvPr>
        </p:nvPicPr>
        <p:blipFill>
          <a:blip r:embed="rId7"/>
          <a:srcRect/>
          <a:stretch>
            <a:fillRect/>
          </a:stretch>
        </p:blipFill>
        <p:spPr bwMode="auto">
          <a:xfrm>
            <a:off x="4572000" y="6400800"/>
            <a:ext cx="304800" cy="304800"/>
          </a:xfrm>
          <a:prstGeom prst="rect">
            <a:avLst/>
          </a:prstGeom>
          <a:noFill/>
          <a:ln w="9525">
            <a:noFill/>
            <a:miter lim="800000"/>
            <a:headEnd/>
            <a:tailEnd/>
          </a:ln>
        </p:spPr>
      </p:pic>
      <p:sp>
        <p:nvSpPr>
          <p:cNvPr id="49159" name="WordArt 8"/>
          <p:cNvSpPr>
            <a:spLocks noChangeArrowheads="1" noChangeShapeType="1" noTextEdit="1"/>
          </p:cNvSpPr>
          <p:nvPr/>
        </p:nvSpPr>
        <p:spPr bwMode="auto">
          <a:xfrm>
            <a:off x="685800" y="1143000"/>
            <a:ext cx="7848600" cy="6019800"/>
          </a:xfrm>
          <a:prstGeom prst="rect">
            <a:avLst/>
          </a:prstGeom>
        </p:spPr>
        <p:txBody>
          <a:bodyPr spcFirstLastPara="1" wrap="none" fromWordArt="1">
            <a:prstTxWarp prst="textArchUp">
              <a:avLst>
                <a:gd name="adj" fmla="val 10875564"/>
              </a:avLst>
            </a:prstTxWarp>
          </a:bodyPr>
          <a:lstStyle/>
          <a:p>
            <a:pPr algn="ctr"/>
            <a:endParaRPr lang="vi-VN" sz="3600" b="1" kern="10">
              <a:ln w="9525">
                <a:solidFill>
                  <a:srgbClr val="003300"/>
                </a:solidFill>
                <a:round/>
                <a:headEnd/>
                <a:tailEnd/>
              </a:ln>
              <a:solidFill>
                <a:srgbClr val="0000CC"/>
              </a:solidFill>
            </a:endParaRPr>
          </a:p>
        </p:txBody>
      </p:sp>
      <p:pic>
        <p:nvPicPr>
          <p:cNvPr id="49160" name="Picture 10" descr="POINSET2"/>
          <p:cNvPicPr>
            <a:picLocks noChangeAspect="1" noChangeArrowheads="1"/>
          </p:cNvPicPr>
          <p:nvPr/>
        </p:nvPicPr>
        <p:blipFill>
          <a:blip r:embed="rId6"/>
          <a:srcRect/>
          <a:stretch>
            <a:fillRect/>
          </a:stretch>
        </p:blipFill>
        <p:spPr bwMode="auto">
          <a:xfrm rot="5400000" flipV="1">
            <a:off x="-4762" y="4762"/>
            <a:ext cx="2586038" cy="2576513"/>
          </a:xfrm>
          <a:prstGeom prst="rect">
            <a:avLst/>
          </a:prstGeom>
          <a:noFill/>
          <a:ln w="9525">
            <a:noFill/>
            <a:miter lim="800000"/>
            <a:headEnd/>
            <a:tailEnd/>
          </a:ln>
        </p:spPr>
      </p:pic>
    </p:spTree>
  </p:cSld>
  <p:clrMapOvr>
    <a:masterClrMapping/>
  </p:clrMapOvr>
  <p:transition>
    <p:wheel/>
    <p:sndAc>
      <p:stSnd>
        <p:snd r:embed="rId3" name="applause.wav"/>
      </p:stSnd>
    </p:sndAc>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1946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Box 3"/>
          <p:cNvSpPr txBox="1">
            <a:spLocks noChangeArrowheads="1"/>
          </p:cNvSpPr>
          <p:nvPr/>
        </p:nvSpPr>
        <p:spPr bwMode="auto">
          <a:xfrm>
            <a:off x="1371600" y="188913"/>
            <a:ext cx="6858000" cy="954087"/>
          </a:xfrm>
          <a:prstGeom prst="rect">
            <a:avLst/>
          </a:prstGeom>
          <a:noFill/>
          <a:ln w="9525">
            <a:noFill/>
            <a:miter lim="800000"/>
            <a:headEnd/>
            <a:tailEnd/>
          </a:ln>
        </p:spPr>
        <p:txBody>
          <a:bodyPr>
            <a:spAutoFit/>
          </a:bodyPr>
          <a:lstStyle/>
          <a:p>
            <a:pPr algn="ctr"/>
            <a:r>
              <a:rPr lang="en-US" sz="2800" b="1">
                <a:latin typeface="Times New Roman" pitchFamily="18" charset="0"/>
                <a:cs typeface="Times New Roman" pitchFamily="18" charset="0"/>
              </a:rPr>
              <a:t>Thứ năm ngày  12 tháng 11 năm 2015</a:t>
            </a:r>
          </a:p>
          <a:p>
            <a:pPr algn="ctr"/>
            <a:r>
              <a:rPr lang="en-US" sz="2800" b="1">
                <a:solidFill>
                  <a:schemeClr val="tx2"/>
                </a:solidFill>
                <a:latin typeface="Times New Roman" pitchFamily="18" charset="0"/>
                <a:cs typeface="Times New Roman" pitchFamily="18" charset="0"/>
              </a:rPr>
              <a:t>Luyện từ và câu</a:t>
            </a:r>
          </a:p>
        </p:txBody>
      </p:sp>
      <p:sp>
        <p:nvSpPr>
          <p:cNvPr id="5" name="Rectangle 8"/>
          <p:cNvSpPr>
            <a:spLocks noChangeArrowheads="1"/>
          </p:cNvSpPr>
          <p:nvPr/>
        </p:nvSpPr>
        <p:spPr bwMode="auto">
          <a:xfrm>
            <a:off x="228600" y="2438400"/>
            <a:ext cx="8686800" cy="3733800"/>
          </a:xfrm>
          <a:prstGeom prst="rect">
            <a:avLst/>
          </a:prstGeom>
          <a:noFill/>
          <a:ln w="9525">
            <a:noFill/>
            <a:miter lim="800000"/>
            <a:headEnd/>
            <a:tailEnd/>
          </a:ln>
        </p:spPr>
        <p:txBody>
          <a:bodyPr wrap="none" anchor="ctr"/>
          <a:lstStyle/>
          <a:p>
            <a:pPr algn="ctr"/>
            <a:r>
              <a:rPr lang="en-US" sz="3600" b="1">
                <a:solidFill>
                  <a:srgbClr val="0000FF"/>
                </a:solidFill>
                <a:latin typeface="Times New Roman" pitchFamily="18" charset="0"/>
                <a:cs typeface="Times New Roman" pitchFamily="18" charset="0"/>
              </a:rPr>
              <a:t>Tìm các hình ảnh so sánh trong câu thơ sau:</a:t>
            </a:r>
          </a:p>
          <a:p>
            <a:pPr algn="ctr"/>
            <a:endParaRPr lang="en-US" sz="3600" b="1" i="1">
              <a:solidFill>
                <a:srgbClr val="FF0000"/>
              </a:solidFill>
              <a:latin typeface="Times New Roman" pitchFamily="18" charset="0"/>
              <a:cs typeface="Times New Roman" pitchFamily="18" charset="0"/>
            </a:endParaRPr>
          </a:p>
          <a:p>
            <a:pPr algn="ctr"/>
            <a:endParaRPr lang="en-US" sz="3600" b="1" i="1">
              <a:solidFill>
                <a:srgbClr val="FF0000"/>
              </a:solidFill>
              <a:latin typeface="Times New Roman" pitchFamily="18" charset="0"/>
              <a:cs typeface="Times New Roman" pitchFamily="18" charset="0"/>
            </a:endParaRPr>
          </a:p>
          <a:p>
            <a:pPr algn="ctr"/>
            <a:endParaRPr lang="en-US" sz="3600" b="1" i="1">
              <a:solidFill>
                <a:srgbClr val="FF0000"/>
              </a:solidFill>
              <a:latin typeface="Times New Roman" pitchFamily="18" charset="0"/>
              <a:cs typeface="Times New Roman" pitchFamily="18" charset="0"/>
            </a:endParaRPr>
          </a:p>
          <a:p>
            <a:pPr algn="ctr"/>
            <a:r>
              <a:rPr lang="vi-VN" sz="3600" b="1" i="1">
                <a:solidFill>
                  <a:srgbClr val="FF0000"/>
                </a:solidFill>
                <a:latin typeface="Times New Roman" pitchFamily="18" charset="0"/>
                <a:cs typeface="Times New Roman" pitchFamily="18" charset="0"/>
              </a:rPr>
              <a:t>Quê hương là cánh diều biếc</a:t>
            </a:r>
          </a:p>
          <a:p>
            <a:pPr algn="ctr"/>
            <a:endParaRPr lang="en-US" sz="3600" b="1" i="1">
              <a:solidFill>
                <a:srgbClr val="FF0000"/>
              </a:solidFill>
              <a:latin typeface="Times New Roman" pitchFamily="18" charset="0"/>
              <a:cs typeface="Times New Roman" pitchFamily="18" charset="0"/>
            </a:endParaRPr>
          </a:p>
          <a:p>
            <a:pPr algn="ctr"/>
            <a:r>
              <a:rPr lang="vi-VN" sz="3600" b="1" i="1">
                <a:solidFill>
                  <a:srgbClr val="FF0000"/>
                </a:solidFill>
                <a:latin typeface="Times New Roman" pitchFamily="18" charset="0"/>
                <a:cs typeface="Times New Roman" pitchFamily="18" charset="0"/>
              </a:rPr>
              <a:t>Tuổi thơ con thả trên đồng</a:t>
            </a:r>
          </a:p>
        </p:txBody>
      </p:sp>
      <p:sp>
        <p:nvSpPr>
          <p:cNvPr id="7" name="Horizontal Scroll 4"/>
          <p:cNvSpPr>
            <a:spLocks noChangeArrowheads="1"/>
          </p:cNvSpPr>
          <p:nvPr>
            <p:custDataLst>
              <p:tags r:id="rId1"/>
            </p:custDataLst>
          </p:nvPr>
        </p:nvSpPr>
        <p:spPr bwMode="auto">
          <a:xfrm>
            <a:off x="457200" y="1676400"/>
            <a:ext cx="3352800" cy="838200"/>
          </a:xfrm>
          <a:prstGeom prst="horizontalScroll">
            <a:avLst>
              <a:gd name="adj" fmla="val 12500"/>
            </a:avLst>
          </a:prstGeom>
          <a:gradFill rotWithShape="1">
            <a:gsLst>
              <a:gs pos="0">
                <a:srgbClr val="FFFF80"/>
              </a:gs>
              <a:gs pos="50000">
                <a:srgbClr val="FFFFB3"/>
              </a:gs>
              <a:gs pos="100000">
                <a:srgbClr val="FFFFDA"/>
              </a:gs>
            </a:gsLst>
            <a:lin ang="16200000" scaled="1"/>
          </a:gradFill>
          <a:ln w="9525" algn="ctr">
            <a:solidFill>
              <a:srgbClr val="C00000"/>
            </a:solidFill>
            <a:round/>
            <a:headEnd/>
            <a:tailEnd/>
          </a:ln>
        </p:spPr>
        <p:txBody>
          <a:bodyPr/>
          <a:lstStyle/>
          <a:p>
            <a:pPr fontAlgn="auto">
              <a:spcBef>
                <a:spcPts val="0"/>
              </a:spcBef>
              <a:spcAft>
                <a:spcPts val="0"/>
              </a:spcAft>
              <a:defRPr/>
            </a:pPr>
            <a:r>
              <a:rPr lang="en-US" sz="3200" b="1" dirty="0" err="1">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Kiểm</a:t>
            </a:r>
            <a:r>
              <a:rPr lang="en-US" sz="3200" b="1" dirty="0">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tra</a:t>
            </a:r>
            <a:r>
              <a:rPr lang="en-US" sz="3200" b="1" dirty="0">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bài</a:t>
            </a:r>
            <a:r>
              <a:rPr lang="en-US" sz="3200" b="1" dirty="0">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3200" b="1" dirty="0" err="1">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cũ</a:t>
            </a:r>
            <a:r>
              <a:rPr lang="en-US" sz="3200" b="1" dirty="0">
                <a:ln w="18000">
                  <a:solidFill>
                    <a:srgbClr val="FF0000"/>
                  </a:solidFill>
                  <a:prstDash val="solid"/>
                  <a:miter lim="800000"/>
                </a:ln>
                <a:solidFill>
                  <a:srgbClr val="7030A0"/>
                </a:solidFill>
                <a:effectLst>
                  <a:outerShdw blurRad="25500" dist="23000" dir="7020000" algn="tl">
                    <a:srgbClr val="000000">
                      <a:alpha val="50000"/>
                    </a:srgbClr>
                  </a:outerShdw>
                </a:effectLst>
                <a:latin typeface="Times New Roman" pitchFamily="18" charset="0"/>
                <a:cs typeface="Times New Roman" pitchFamily="18" charset="0"/>
              </a:rPr>
              <a:t>:</a:t>
            </a:r>
          </a:p>
        </p:txBody>
      </p:sp>
      <p:cxnSp>
        <p:nvCxnSpPr>
          <p:cNvPr id="9" name="Straight Connector 8"/>
          <p:cNvCxnSpPr/>
          <p:nvPr/>
        </p:nvCxnSpPr>
        <p:spPr>
          <a:xfrm>
            <a:off x="1905000" y="5180013"/>
            <a:ext cx="1905000" cy="1587"/>
          </a:xfrm>
          <a:prstGeom prst="line">
            <a:avLst/>
          </a:prstGeom>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4648200" y="5180013"/>
            <a:ext cx="26670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12" name="Oval Callout 11"/>
          <p:cNvSpPr/>
          <p:nvPr/>
        </p:nvSpPr>
        <p:spPr>
          <a:xfrm>
            <a:off x="4343400" y="3581400"/>
            <a:ext cx="2667000" cy="762000"/>
          </a:xfrm>
          <a:prstGeom prst="wedgeEllipseCallout">
            <a:avLst>
              <a:gd name="adj1" fmla="val -46230"/>
              <a:gd name="adj2" fmla="val 9388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err="1">
                <a:solidFill>
                  <a:schemeClr val="tx1"/>
                </a:solidFill>
                <a:latin typeface="Times New Roman" pitchFamily="18" charset="0"/>
                <a:cs typeface="Times New Roman" pitchFamily="18" charset="0"/>
              </a:rPr>
              <a:t>Từ</a:t>
            </a:r>
            <a:r>
              <a:rPr lang="en-US" sz="2400" b="1" dirty="0">
                <a:solidFill>
                  <a:schemeClr val="tx1"/>
                </a:solidFill>
                <a:latin typeface="Times New Roman" pitchFamily="18" charset="0"/>
                <a:cs typeface="Times New Roman" pitchFamily="18" charset="0"/>
              </a:rPr>
              <a:t> so </a:t>
            </a:r>
            <a:r>
              <a:rPr lang="en-US" sz="2400" b="1" dirty="0" err="1">
                <a:solidFill>
                  <a:schemeClr val="tx1"/>
                </a:solidFill>
                <a:latin typeface="Times New Roman" pitchFamily="18" charset="0"/>
                <a:cs typeface="Times New Roman" pitchFamily="18" charset="0"/>
              </a:rPr>
              <a:t>sán</a:t>
            </a:r>
            <a:r>
              <a:rPr lang="en-US" sz="2400" dirty="0" err="1">
                <a:solidFill>
                  <a:schemeClr val="tx1"/>
                </a:solidFill>
                <a:latin typeface="Times New Roman" pitchFamily="18" charset="0"/>
                <a:cs typeface="Times New Roman" pitchFamily="18" charset="0"/>
              </a:rPr>
              <a:t>h</a:t>
            </a:r>
            <a:endParaRPr lang="en-US" sz="2400" dirty="0">
              <a:solidFill>
                <a:schemeClr val="tx1"/>
              </a:solidFill>
              <a:latin typeface="Times New Roman" pitchFamily="18" charset="0"/>
              <a:cs typeface="Times New Roman" pitchFamily="18" charset="0"/>
            </a:endParaRPr>
          </a:p>
        </p:txBody>
      </p:sp>
      <p:sp>
        <p:nvSpPr>
          <p:cNvPr id="14" name="TextBox 13"/>
          <p:cNvSpPr txBox="1">
            <a:spLocks noChangeArrowheads="1"/>
          </p:cNvSpPr>
          <p:nvPr/>
        </p:nvSpPr>
        <p:spPr bwMode="auto">
          <a:xfrm>
            <a:off x="3990975" y="4535488"/>
            <a:ext cx="2057400" cy="646112"/>
          </a:xfrm>
          <a:prstGeom prst="rect">
            <a:avLst/>
          </a:prstGeom>
          <a:noFill/>
          <a:ln w="9525">
            <a:noFill/>
            <a:miter lim="800000"/>
            <a:headEnd/>
            <a:tailEnd/>
          </a:ln>
        </p:spPr>
        <p:txBody>
          <a:bodyPr>
            <a:spAutoFit/>
          </a:bodyPr>
          <a:lstStyle/>
          <a:p>
            <a:r>
              <a:rPr lang="vi-VN" sz="3600" b="1" i="1">
                <a:solidFill>
                  <a:srgbClr val="002060"/>
                </a:solidFill>
                <a:latin typeface="Times New Roman" pitchFamily="18" charset="0"/>
                <a:cs typeface="Times New Roman" pitchFamily="18" charset="0"/>
              </a:rPr>
              <a:t>là</a:t>
            </a:r>
            <a:endParaRPr lang="en-US" sz="3600">
              <a:solidFill>
                <a:srgbClr val="002060"/>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
                                        <p:tgtEl>
                                          <p:spTgt spid="5">
                                            <p:txEl>
                                              <p:pRg st="0" end="0"/>
                                            </p:txEl>
                                          </p:spTgt>
                                        </p:tgtEl>
                                      </p:cBhvr>
                                    </p:animEffect>
                                    <p:anim calcmode="lin" valueType="num">
                                      <p:cBhvr>
                                        <p:cTn id="13"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400" fill="hold"/>
                                        <p:tgtEl>
                                          <p:spTgt spid="5">
                                            <p:txEl>
                                              <p:pRg st="0" end="0"/>
                                            </p:txEl>
                                          </p:spTgt>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5">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5">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7" presetID="43" presetClass="entr" presetSubtype="0" fill="hold" grpId="0" nodeType="withEffect">
                                  <p:stCondLst>
                                    <p:cond delay="0"/>
                                  </p:stCondLst>
                                  <p:iterate type="lt">
                                    <p:tmPct val="0"/>
                                  </p:iterate>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100"/>
                                        <p:tgtEl>
                                          <p:spTgt spid="5">
                                            <p:txEl>
                                              <p:pRg st="4" end="4"/>
                                            </p:txEl>
                                          </p:spTgt>
                                        </p:tgtEl>
                                      </p:cBhvr>
                                    </p:animEffect>
                                    <p:anim calcmode="lin" valueType="num">
                                      <p:cBhvr>
                                        <p:cTn id="20" dur="4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1" dur="400" fill="hold"/>
                                        <p:tgtEl>
                                          <p:spTgt spid="5">
                                            <p:txEl>
                                              <p:pRg st="4" end="4"/>
                                            </p:txEl>
                                          </p:spTgt>
                                        </p:tgtEl>
                                        <p:attrNameLst>
                                          <p:attrName>ppt_y</p:attrName>
                                        </p:attrNameLst>
                                      </p:cBhvr>
                                      <p:tavLst>
                                        <p:tav tm="0">
                                          <p:val>
                                            <p:strVal val="#ppt_y+0.31"/>
                                          </p:val>
                                        </p:tav>
                                        <p:tav tm="100000">
                                          <p:val>
                                            <p:strVal val="#ppt_y+0.31"/>
                                          </p:val>
                                        </p:tav>
                                      </p:tavLst>
                                    </p:anim>
                                    <p:anim calcmode="lin" valueType="num">
                                      <p:cBhvr>
                                        <p:cTn id="22" dur="600" decel="50000" fill="hold">
                                          <p:stCondLst>
                                            <p:cond delay="400"/>
                                          </p:stCondLst>
                                        </p:cTn>
                                        <p:tgtEl>
                                          <p:spTgt spid="5">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3" dur="600" decel="50000" fill="hold">
                                          <p:stCondLst>
                                            <p:cond delay="400"/>
                                          </p:stCondLst>
                                        </p:cTn>
                                        <p:tgtEl>
                                          <p:spTgt spid="5">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24" presetID="43" presetClass="entr" presetSubtype="0" fill="hold" grpId="0" nodeType="with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animEffect transition="in" filter="fade">
                                      <p:cBhvr>
                                        <p:cTn id="26" dur="100"/>
                                        <p:tgtEl>
                                          <p:spTgt spid="5">
                                            <p:txEl>
                                              <p:pRg st="6" end="6"/>
                                            </p:txEl>
                                          </p:spTgt>
                                        </p:tgtEl>
                                      </p:cBhvr>
                                    </p:animEffect>
                                    <p:anim calcmode="lin" valueType="num">
                                      <p:cBhvr>
                                        <p:cTn id="27" dur="4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28" dur="400" fill="hold"/>
                                        <p:tgtEl>
                                          <p:spTgt spid="5">
                                            <p:txEl>
                                              <p:pRg st="6" end="6"/>
                                            </p:txEl>
                                          </p:spTgt>
                                        </p:tgtEl>
                                        <p:attrNameLst>
                                          <p:attrName>ppt_y</p:attrName>
                                        </p:attrNameLst>
                                      </p:cBhvr>
                                      <p:tavLst>
                                        <p:tav tm="0">
                                          <p:val>
                                            <p:strVal val="#ppt_y+0.31"/>
                                          </p:val>
                                        </p:tav>
                                        <p:tav tm="100000">
                                          <p:val>
                                            <p:strVal val="#ppt_y+0.31"/>
                                          </p:val>
                                        </p:tav>
                                      </p:tavLst>
                                    </p:anim>
                                    <p:anim calcmode="lin" valueType="num">
                                      <p:cBhvr>
                                        <p:cTn id="29" dur="600" decel="50000" fill="hold">
                                          <p:stCondLst>
                                            <p:cond delay="400"/>
                                          </p:stCondLst>
                                        </p:cTn>
                                        <p:tgtEl>
                                          <p:spTgt spid="5">
                                            <p:txEl>
                                              <p:pRg st="6" end="6"/>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0" dur="600" decel="50000" fill="hold">
                                          <p:stCondLst>
                                            <p:cond delay="400"/>
                                          </p:stCondLst>
                                        </p:cTn>
                                        <p:tgtEl>
                                          <p:spTgt spid="5">
                                            <p:txEl>
                                              <p:pRg st="6" end="6"/>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heel(4)">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box(in)">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box(in)">
                                      <p:cBhvr>
                                        <p:cTn id="45" dur="1000"/>
                                        <p:tgtEl>
                                          <p:spTgt spid="12"/>
                                        </p:tgtEl>
                                      </p:cBhvr>
                                    </p:animEffect>
                                  </p:childTnLst>
                                </p:cTn>
                              </p:par>
                            </p:childTnLst>
                          </p:cTn>
                        </p:par>
                        <p:par>
                          <p:cTn id="46" fill="hold">
                            <p:stCondLst>
                              <p:cond delay="1000"/>
                            </p:stCondLst>
                            <p:childTnLst>
                              <p:par>
                                <p:cTn id="47" presetID="8" presetClass="entr" presetSubtype="16" fill="hold" grpId="0" nodeType="after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diamond(in)">
                                      <p:cBhvr>
                                        <p:cTn id="4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12" grpId="0" animBg="1"/>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63500" y="1219200"/>
            <a:ext cx="8953500" cy="3708400"/>
          </a:xfrm>
          <a:prstGeom prst="rect">
            <a:avLst/>
          </a:prstGeom>
          <a:noFill/>
          <a:ln w="9525">
            <a:noFill/>
            <a:miter lim="800000"/>
            <a:headEnd/>
            <a:tailEnd/>
          </a:ln>
        </p:spPr>
        <p:txBody>
          <a:bodyPr>
            <a:spAutoFit/>
          </a:bodyPr>
          <a:lstStyle/>
          <a:p>
            <a:pPr marL="342900" indent="-342900">
              <a:spcBef>
                <a:spcPct val="50000"/>
              </a:spcBef>
            </a:pPr>
            <a:r>
              <a:rPr lang="en-US" sz="2800" b="1" u="sng">
                <a:solidFill>
                  <a:srgbClr val="0000D6"/>
                </a:solidFill>
                <a:latin typeface="Times New Roman" pitchFamily="18" charset="0"/>
                <a:cs typeface="Times New Roman" pitchFamily="18" charset="0"/>
              </a:rPr>
              <a:t>Bài 1</a:t>
            </a:r>
            <a:r>
              <a:rPr lang="en-US" sz="2800" b="1">
                <a:solidFill>
                  <a:srgbClr val="0000D6"/>
                </a:solidFill>
                <a:latin typeface="Calibri" pitchFamily="34" charset="0"/>
              </a:rPr>
              <a:t>: </a:t>
            </a:r>
            <a:r>
              <a:rPr lang="en-US" sz="2800" b="1">
                <a:solidFill>
                  <a:srgbClr val="0000D6"/>
                </a:solidFill>
                <a:latin typeface="Times New Roman" pitchFamily="18" charset="0"/>
                <a:cs typeface="Times New Roman" pitchFamily="18" charset="0"/>
              </a:rPr>
              <a:t>Đọc đoạn thơ sau và trả lời câu hỏi</a:t>
            </a:r>
            <a:r>
              <a:rPr lang="en-US" sz="2800" b="1">
                <a:solidFill>
                  <a:srgbClr val="0000D6"/>
                </a:solidFill>
                <a:latin typeface="Calibri" pitchFamily="34" charset="0"/>
              </a:rPr>
              <a:t>:</a:t>
            </a:r>
          </a:p>
          <a:p>
            <a:pPr marL="342900" indent="-342900">
              <a:spcBef>
                <a:spcPct val="50000"/>
              </a:spcBef>
            </a:pPr>
            <a:r>
              <a:rPr lang="en-US" sz="2400" b="1">
                <a:latin typeface="Times New Roman" pitchFamily="18" charset="0"/>
                <a:cs typeface="Times New Roman" pitchFamily="18" charset="0"/>
              </a:rPr>
              <a:t>                 Đã có ai lắng nghe</a:t>
            </a:r>
          </a:p>
          <a:p>
            <a:pPr marL="342900" indent="-342900">
              <a:spcBef>
                <a:spcPct val="50000"/>
              </a:spcBef>
            </a:pPr>
            <a:r>
              <a:rPr lang="en-US" sz="2400" b="1">
                <a:latin typeface="Times New Roman" pitchFamily="18" charset="0"/>
                <a:cs typeface="Times New Roman" pitchFamily="18" charset="0"/>
              </a:rPr>
              <a:t>                 Tiếng mưa trong rừng cọ</a:t>
            </a:r>
          </a:p>
          <a:p>
            <a:pPr marL="342900" indent="-342900">
              <a:spcBef>
                <a:spcPct val="50000"/>
              </a:spcBef>
            </a:pPr>
            <a:r>
              <a:rPr lang="en-US" sz="2400" b="1">
                <a:latin typeface="Times New Roman" pitchFamily="18" charset="0"/>
                <a:cs typeface="Times New Roman" pitchFamily="18" charset="0"/>
              </a:rPr>
              <a:t>                 Như tiếng thác dội về</a:t>
            </a:r>
          </a:p>
          <a:p>
            <a:pPr marL="342900" indent="-342900">
              <a:spcBef>
                <a:spcPct val="50000"/>
              </a:spcBef>
            </a:pPr>
            <a:r>
              <a:rPr lang="en-US" sz="2400" b="1">
                <a:latin typeface="Times New Roman" pitchFamily="18" charset="0"/>
                <a:cs typeface="Times New Roman" pitchFamily="18" charset="0"/>
              </a:rPr>
              <a:t>                 Như ào ào trận gió.</a:t>
            </a:r>
          </a:p>
          <a:p>
            <a:pPr marL="342900" indent="-342900">
              <a:spcBef>
                <a:spcPct val="50000"/>
              </a:spcBef>
            </a:pPr>
            <a:r>
              <a:rPr lang="en-US" sz="2000" b="1">
                <a:solidFill>
                  <a:srgbClr val="0000FF"/>
                </a:solidFill>
                <a:latin typeface="Calibri" pitchFamily="34" charset="0"/>
              </a:rPr>
              <a:t>                                      </a:t>
            </a:r>
            <a:r>
              <a:rPr lang="en-US" sz="2200" b="1">
                <a:solidFill>
                  <a:srgbClr val="0000FF"/>
                </a:solidFill>
                <a:latin typeface="Times New Roman" pitchFamily="18" charset="0"/>
                <a:cs typeface="Times New Roman" pitchFamily="18" charset="0"/>
              </a:rPr>
              <a:t>Nguyễn Viết Bình</a:t>
            </a:r>
          </a:p>
          <a:p>
            <a:pPr marL="342900" indent="-342900">
              <a:spcBef>
                <a:spcPct val="50000"/>
              </a:spcBef>
            </a:pPr>
            <a:r>
              <a:rPr lang="en-US" sz="2000" b="1">
                <a:solidFill>
                  <a:srgbClr val="0000FF"/>
                </a:solidFill>
                <a:latin typeface="Calibri" pitchFamily="34" charset="0"/>
              </a:rPr>
              <a:t>    </a:t>
            </a:r>
          </a:p>
        </p:txBody>
      </p:sp>
      <p:sp>
        <p:nvSpPr>
          <p:cNvPr id="5" name="TextBox 4"/>
          <p:cNvSpPr txBox="1"/>
          <p:nvPr/>
        </p:nvSpPr>
        <p:spPr>
          <a:xfrm>
            <a:off x="533400" y="4495800"/>
            <a:ext cx="6172200" cy="830263"/>
          </a:xfrm>
          <a:prstGeom prst="rect">
            <a:avLst/>
          </a:prstGeom>
          <a:noFill/>
        </p:spPr>
        <p:txBody>
          <a:bodyPr>
            <a:spAutoFit/>
          </a:bodyPr>
          <a:lstStyle/>
          <a:p>
            <a:pPr marL="457200" indent="-457200" fontAlgn="auto">
              <a:spcBef>
                <a:spcPts val="0"/>
              </a:spcBef>
              <a:spcAft>
                <a:spcPts val="0"/>
              </a:spcAft>
              <a:defRPr/>
            </a:pP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Hai</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câu</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thơ</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đầu</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diễn</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tả</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âm</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thanh</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nào</a:t>
            </a:r>
            <a:r>
              <a:rPr lang="en-US" sz="2400" b="1" dirty="0">
                <a:solidFill>
                  <a:schemeClr val="accent6">
                    <a:lumMod val="50000"/>
                  </a:schemeClr>
                </a:solidFill>
                <a:latin typeface="Times New Roman" pitchFamily="18" charset="0"/>
                <a:cs typeface="Times New Roman" pitchFamily="18" charset="0"/>
              </a:rPr>
              <a:t>?</a:t>
            </a:r>
          </a:p>
          <a:p>
            <a:pPr marL="457200" indent="-457200" fontAlgn="auto">
              <a:spcBef>
                <a:spcPts val="0"/>
              </a:spcBef>
              <a:spcAft>
                <a:spcPts val="0"/>
              </a:spcAft>
              <a:defRPr/>
            </a:pPr>
            <a:endParaRPr lang="en-US" sz="2400" b="1" dirty="0">
              <a:solidFill>
                <a:schemeClr val="accent6">
                  <a:lumMod val="50000"/>
                </a:schemeClr>
              </a:solidFill>
              <a:latin typeface="Times New Roman" pitchFamily="18" charset="0"/>
              <a:cs typeface="Times New Roman" pitchFamily="18" charset="0"/>
            </a:endParaRPr>
          </a:p>
        </p:txBody>
      </p:sp>
      <p:cxnSp>
        <p:nvCxnSpPr>
          <p:cNvPr id="7" name="Straight Connector 6"/>
          <p:cNvCxnSpPr/>
          <p:nvPr/>
        </p:nvCxnSpPr>
        <p:spPr>
          <a:xfrm>
            <a:off x="1447800" y="2751138"/>
            <a:ext cx="1371600" cy="1587"/>
          </a:xfrm>
          <a:prstGeom prst="line">
            <a:avLst/>
          </a:prstGeom>
        </p:spPr>
        <p:style>
          <a:lnRef idx="2">
            <a:schemeClr val="dk1"/>
          </a:lnRef>
          <a:fillRef idx="0">
            <a:schemeClr val="dk1"/>
          </a:fillRef>
          <a:effectRef idx="1">
            <a:schemeClr val="dk1"/>
          </a:effectRef>
          <a:fontRef idx="minor">
            <a:schemeClr val="tx1"/>
          </a:fontRef>
        </p:style>
      </p:cxnSp>
      <p:sp>
        <p:nvSpPr>
          <p:cNvPr id="30724" name="TextBox 7"/>
          <p:cNvSpPr txBox="1">
            <a:spLocks noChangeArrowheads="1"/>
          </p:cNvSpPr>
          <p:nvPr/>
        </p:nvSpPr>
        <p:spPr bwMode="auto">
          <a:xfrm>
            <a:off x="5867400" y="304800"/>
            <a:ext cx="2286000" cy="369888"/>
          </a:xfrm>
          <a:prstGeom prst="rect">
            <a:avLst/>
          </a:prstGeom>
          <a:noFill/>
          <a:ln w="9525">
            <a:noFill/>
            <a:miter lim="800000"/>
            <a:headEnd/>
            <a:tailEnd/>
          </a:ln>
        </p:spPr>
        <p:txBody>
          <a:bodyPr>
            <a:spAutoFit/>
          </a:bodyPr>
          <a:lstStyle/>
          <a:p>
            <a:endParaRPr lang="vi-VN">
              <a:latin typeface="Calibri" pitchFamily="34" charset="0"/>
            </a:endParaRPr>
          </a:p>
        </p:txBody>
      </p:sp>
      <p:sp>
        <p:nvSpPr>
          <p:cNvPr id="9" name="TextBox 8"/>
          <p:cNvSpPr txBox="1">
            <a:spLocks noChangeArrowheads="1"/>
          </p:cNvSpPr>
          <p:nvPr/>
        </p:nvSpPr>
        <p:spPr bwMode="auto">
          <a:xfrm>
            <a:off x="1344613" y="2376488"/>
            <a:ext cx="1905000" cy="4619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Tiếng mưa</a:t>
            </a:r>
            <a:endParaRPr lang="en-US" sz="2400">
              <a:solidFill>
                <a:srgbClr val="FF0000"/>
              </a:solidFill>
              <a:latin typeface="Calibri" pitchFamily="34" charset="0"/>
            </a:endParaRPr>
          </a:p>
        </p:txBody>
      </p:sp>
      <p:sp>
        <p:nvSpPr>
          <p:cNvPr id="11" name="TextBox 10"/>
          <p:cNvSpPr txBox="1"/>
          <p:nvPr/>
        </p:nvSpPr>
        <p:spPr>
          <a:xfrm>
            <a:off x="504825" y="4876800"/>
            <a:ext cx="7848600" cy="2678113"/>
          </a:xfrm>
          <a:prstGeom prst="rect">
            <a:avLst/>
          </a:prstGeom>
          <a:noFill/>
        </p:spPr>
        <p:txBody>
          <a:bodyPr>
            <a:spAutoFit/>
          </a:bodyPr>
          <a:lstStyle/>
          <a:p>
            <a:pPr marL="457200" indent="-457200" fontAlgn="auto">
              <a:spcBef>
                <a:spcPts val="0"/>
              </a:spcBef>
              <a:spcAft>
                <a:spcPts val="0"/>
              </a:spcAft>
              <a:defRPr/>
            </a:pP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Tiếng</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mưa</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trong</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rừng</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cọ</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được</a:t>
            </a:r>
            <a:r>
              <a:rPr lang="en-US" sz="2400" b="1" dirty="0">
                <a:solidFill>
                  <a:schemeClr val="accent6">
                    <a:lumMod val="50000"/>
                  </a:schemeClr>
                </a:solidFill>
                <a:latin typeface="Times New Roman" pitchFamily="18" charset="0"/>
                <a:cs typeface="Times New Roman" pitchFamily="18" charset="0"/>
              </a:rPr>
              <a:t> so </a:t>
            </a:r>
            <a:r>
              <a:rPr lang="en-US" sz="2400" b="1" dirty="0" err="1">
                <a:solidFill>
                  <a:schemeClr val="accent6">
                    <a:lumMod val="50000"/>
                  </a:schemeClr>
                </a:solidFill>
                <a:latin typeface="Times New Roman" pitchFamily="18" charset="0"/>
                <a:cs typeface="Times New Roman" pitchFamily="18" charset="0"/>
              </a:rPr>
              <a:t>sánh</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với</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những</a:t>
            </a:r>
            <a:r>
              <a:rPr lang="en-US" sz="2400" b="1" dirty="0">
                <a:solidFill>
                  <a:schemeClr val="accent6">
                    <a:lumMod val="50000"/>
                  </a:schemeClr>
                </a:solidFill>
                <a:latin typeface="Times New Roman" pitchFamily="18" charset="0"/>
                <a:cs typeface="Times New Roman" pitchFamily="18" charset="0"/>
              </a:rPr>
              <a:t> </a:t>
            </a:r>
          </a:p>
          <a:p>
            <a:pPr marL="457200" indent="-457200" fontAlgn="auto">
              <a:spcBef>
                <a:spcPts val="0"/>
              </a:spcBef>
              <a:spcAft>
                <a:spcPts val="0"/>
              </a:spcAft>
              <a:defRPr/>
            </a:pPr>
            <a:r>
              <a:rPr lang="en-US" sz="2400" b="1" dirty="0" err="1">
                <a:solidFill>
                  <a:schemeClr val="accent6">
                    <a:lumMod val="50000"/>
                  </a:schemeClr>
                </a:solidFill>
                <a:latin typeface="Times New Roman" pitchFamily="18" charset="0"/>
                <a:cs typeface="Times New Roman" pitchFamily="18" charset="0"/>
              </a:rPr>
              <a:t>âm</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thanh</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nào</a:t>
            </a:r>
            <a:r>
              <a:rPr lang="en-US" sz="2400" b="1" dirty="0">
                <a:solidFill>
                  <a:schemeClr val="accent6">
                    <a:lumMod val="50000"/>
                  </a:schemeClr>
                </a:solidFill>
                <a:latin typeface="Times New Roman" pitchFamily="18" charset="0"/>
                <a:cs typeface="Times New Roman" pitchFamily="18" charset="0"/>
              </a:rPr>
              <a:t> ?</a:t>
            </a:r>
          </a:p>
          <a:p>
            <a:pPr marL="457200" indent="-457200" fontAlgn="auto">
              <a:spcBef>
                <a:spcPts val="0"/>
              </a:spcBef>
              <a:spcAft>
                <a:spcPts val="0"/>
              </a:spcAft>
              <a:defRPr/>
            </a:pP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Tiếng</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mưa</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trong</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rừng</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cọ</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như</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tiếng</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thác</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như</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tiếng</a:t>
            </a:r>
            <a:r>
              <a:rPr lang="en-US" sz="2400" b="1" dirty="0">
                <a:solidFill>
                  <a:srgbClr val="000099"/>
                </a:solidFill>
                <a:latin typeface="Times New Roman" pitchFamily="18" charset="0"/>
                <a:cs typeface="Times New Roman" pitchFamily="18" charset="0"/>
              </a:rPr>
              <a:t> </a:t>
            </a:r>
            <a:r>
              <a:rPr lang="en-US" sz="2400" b="1" dirty="0" err="1">
                <a:solidFill>
                  <a:srgbClr val="000099"/>
                </a:solidFill>
                <a:latin typeface="Times New Roman" pitchFamily="18" charset="0"/>
                <a:cs typeface="Times New Roman" pitchFamily="18" charset="0"/>
              </a:rPr>
              <a:t>gió</a:t>
            </a:r>
            <a:r>
              <a:rPr lang="en-US" sz="2400" dirty="0">
                <a:solidFill>
                  <a:srgbClr val="FF0000"/>
                </a:solidFill>
                <a:latin typeface="+mn-lt"/>
                <a:cs typeface="+mn-cs"/>
              </a:rPr>
              <a:t>.</a:t>
            </a:r>
          </a:p>
          <a:p>
            <a:pPr marL="457200" indent="-457200" fontAlgn="auto">
              <a:spcBef>
                <a:spcPts val="0"/>
              </a:spcBef>
              <a:spcAft>
                <a:spcPts val="0"/>
              </a:spcAft>
              <a:defRPr/>
            </a:pPr>
            <a:endParaRPr lang="en-US" sz="2400" b="1" dirty="0">
              <a:solidFill>
                <a:schemeClr val="accent6">
                  <a:lumMod val="50000"/>
                </a:schemeClr>
              </a:solidFill>
              <a:latin typeface="Times New Roman" pitchFamily="18" charset="0"/>
              <a:cs typeface="Times New Roman" pitchFamily="18" charset="0"/>
            </a:endParaRPr>
          </a:p>
          <a:p>
            <a:pPr marL="457200" indent="-457200" fontAlgn="auto">
              <a:spcBef>
                <a:spcPts val="0"/>
              </a:spcBef>
              <a:spcAft>
                <a:spcPts val="0"/>
              </a:spcAft>
              <a:defRPr/>
            </a:pPr>
            <a:endParaRPr lang="en-US" sz="2400" b="1" dirty="0">
              <a:solidFill>
                <a:schemeClr val="accent6">
                  <a:lumMod val="50000"/>
                </a:schemeClr>
              </a:solidFill>
              <a:latin typeface="Times New Roman" pitchFamily="18" charset="0"/>
              <a:cs typeface="Times New Roman" pitchFamily="18" charset="0"/>
            </a:endParaRPr>
          </a:p>
          <a:p>
            <a:pPr marL="457200" indent="-457200" fontAlgn="auto">
              <a:spcBef>
                <a:spcPts val="0"/>
              </a:spcBef>
              <a:spcAft>
                <a:spcPts val="0"/>
              </a:spcAft>
              <a:defRPr/>
            </a:pPr>
            <a:endParaRPr lang="en-US" sz="2400" b="1" dirty="0">
              <a:solidFill>
                <a:schemeClr val="accent6">
                  <a:lumMod val="50000"/>
                </a:schemeClr>
              </a:solidFill>
              <a:latin typeface="Times New Roman" pitchFamily="18" charset="0"/>
              <a:cs typeface="Times New Roman" pitchFamily="18" charset="0"/>
            </a:endParaRPr>
          </a:p>
          <a:p>
            <a:pPr marL="457200" indent="-457200" fontAlgn="auto">
              <a:spcBef>
                <a:spcPts val="0"/>
              </a:spcBef>
              <a:spcAft>
                <a:spcPts val="0"/>
              </a:spcAft>
              <a:defRPr/>
            </a:pPr>
            <a:endParaRPr lang="en-US" sz="2400" b="1" dirty="0">
              <a:solidFill>
                <a:schemeClr val="accent6">
                  <a:lumMod val="50000"/>
                </a:schemeClr>
              </a:solidFill>
              <a:latin typeface="Times New Roman" pitchFamily="18" charset="0"/>
              <a:cs typeface="Times New Roman" pitchFamily="18" charset="0"/>
            </a:endParaRPr>
          </a:p>
        </p:txBody>
      </p:sp>
      <p:sp>
        <p:nvSpPr>
          <p:cNvPr id="12" name="Cloud Callout 11"/>
          <p:cNvSpPr/>
          <p:nvPr/>
        </p:nvSpPr>
        <p:spPr>
          <a:xfrm>
            <a:off x="6553200" y="2133600"/>
            <a:ext cx="2590800" cy="2286000"/>
          </a:xfrm>
          <a:prstGeom prst="cloudCallout">
            <a:avLst>
              <a:gd name="adj1" fmla="val -23718"/>
              <a:gd name="adj2" fmla="val 71731"/>
            </a:avLst>
          </a:prstGeom>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n-US" sz="2400" b="1" dirty="0" err="1">
                <a:solidFill>
                  <a:schemeClr val="accent2">
                    <a:lumMod val="50000"/>
                  </a:schemeClr>
                </a:solidFill>
                <a:latin typeface="Times New Roman" pitchFamily="18" charset="0"/>
                <a:cs typeface="Times New Roman" pitchFamily="18" charset="0"/>
              </a:rPr>
              <a:t>Thảo</a:t>
            </a:r>
            <a:r>
              <a:rPr lang="en-US" sz="2400" b="1" dirty="0">
                <a:solidFill>
                  <a:schemeClr val="accent2">
                    <a:lumMod val="50000"/>
                  </a:schemeClr>
                </a:solidFill>
                <a:latin typeface="Times New Roman" pitchFamily="18" charset="0"/>
                <a:cs typeface="Times New Roman" pitchFamily="18" charset="0"/>
              </a:rPr>
              <a:t> </a:t>
            </a:r>
            <a:r>
              <a:rPr lang="en-US" sz="2400" b="1" dirty="0" err="1">
                <a:solidFill>
                  <a:schemeClr val="accent2">
                    <a:lumMod val="50000"/>
                  </a:schemeClr>
                </a:solidFill>
                <a:latin typeface="Times New Roman" pitchFamily="18" charset="0"/>
                <a:cs typeface="Times New Roman" pitchFamily="18" charset="0"/>
              </a:rPr>
              <a:t>luận</a:t>
            </a:r>
            <a:r>
              <a:rPr lang="en-US" sz="2400" b="1" dirty="0">
                <a:solidFill>
                  <a:schemeClr val="accent2">
                    <a:lumMod val="50000"/>
                  </a:schemeClr>
                </a:solidFill>
                <a:latin typeface="Times New Roman" pitchFamily="18" charset="0"/>
                <a:cs typeface="Times New Roman" pitchFamily="18" charset="0"/>
              </a:rPr>
              <a:t> </a:t>
            </a:r>
            <a:r>
              <a:rPr lang="en-US" sz="2400" b="1" dirty="0" err="1">
                <a:solidFill>
                  <a:schemeClr val="accent2">
                    <a:lumMod val="50000"/>
                  </a:schemeClr>
                </a:solidFill>
                <a:latin typeface="Times New Roman" pitchFamily="18" charset="0"/>
                <a:cs typeface="Times New Roman" pitchFamily="18" charset="0"/>
              </a:rPr>
              <a:t>cặp</a:t>
            </a:r>
            <a:r>
              <a:rPr lang="en-US" sz="2400" b="1" dirty="0">
                <a:solidFill>
                  <a:schemeClr val="accent2">
                    <a:lumMod val="50000"/>
                  </a:schemeClr>
                </a:solidFill>
                <a:latin typeface="Times New Roman" pitchFamily="18" charset="0"/>
                <a:cs typeface="Times New Roman" pitchFamily="18" charset="0"/>
              </a:rPr>
              <a:t> </a:t>
            </a:r>
            <a:r>
              <a:rPr lang="en-US" sz="2400" b="1" dirty="0" err="1">
                <a:solidFill>
                  <a:schemeClr val="accent2">
                    <a:lumMod val="50000"/>
                  </a:schemeClr>
                </a:solidFill>
                <a:latin typeface="Times New Roman" pitchFamily="18" charset="0"/>
                <a:cs typeface="Times New Roman" pitchFamily="18" charset="0"/>
              </a:rPr>
              <a:t>đôi</a:t>
            </a:r>
            <a:endParaRPr lang="en-US" sz="2400" b="1" dirty="0">
              <a:solidFill>
                <a:schemeClr val="accent2">
                  <a:lumMod val="50000"/>
                </a:schemeClr>
              </a:solidFill>
              <a:latin typeface="Times New Roman" pitchFamily="18" charset="0"/>
              <a:cs typeface="Times New Roman" pitchFamily="18" charset="0"/>
            </a:endParaRPr>
          </a:p>
        </p:txBody>
      </p:sp>
      <p:sp>
        <p:nvSpPr>
          <p:cNvPr id="13" name="TextBox 12"/>
          <p:cNvSpPr txBox="1"/>
          <p:nvPr/>
        </p:nvSpPr>
        <p:spPr>
          <a:xfrm>
            <a:off x="474663" y="5105400"/>
            <a:ext cx="6172200" cy="830263"/>
          </a:xfrm>
          <a:prstGeom prst="rect">
            <a:avLst/>
          </a:prstGeom>
          <a:noFill/>
        </p:spPr>
        <p:txBody>
          <a:bodyPr>
            <a:spAutoFit/>
          </a:bodyPr>
          <a:lstStyle/>
          <a:p>
            <a:pPr marL="457200" indent="-457200" fontAlgn="auto">
              <a:spcBef>
                <a:spcPts val="0"/>
              </a:spcBef>
              <a:spcAft>
                <a:spcPts val="0"/>
              </a:spcAft>
              <a:defRPr/>
            </a:pP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Từ</a:t>
            </a:r>
            <a:r>
              <a:rPr lang="en-US" sz="2400" b="1" dirty="0">
                <a:solidFill>
                  <a:schemeClr val="accent6">
                    <a:lumMod val="50000"/>
                  </a:schemeClr>
                </a:solidFill>
                <a:latin typeface="Times New Roman" pitchFamily="18" charset="0"/>
                <a:cs typeface="Times New Roman" pitchFamily="18" charset="0"/>
              </a:rPr>
              <a:t> so </a:t>
            </a:r>
            <a:r>
              <a:rPr lang="en-US" sz="2400" b="1" dirty="0" err="1">
                <a:solidFill>
                  <a:schemeClr val="accent6">
                    <a:lumMod val="50000"/>
                  </a:schemeClr>
                </a:solidFill>
                <a:latin typeface="Times New Roman" pitchFamily="18" charset="0"/>
                <a:cs typeface="Times New Roman" pitchFamily="18" charset="0"/>
              </a:rPr>
              <a:t>sánh</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là</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từ</a:t>
            </a:r>
            <a:r>
              <a:rPr lang="en-US" sz="2400" b="1" dirty="0">
                <a:solidFill>
                  <a:schemeClr val="accent6">
                    <a:lumMod val="50000"/>
                  </a:schemeClr>
                </a:solidFill>
                <a:latin typeface="Times New Roman" pitchFamily="18" charset="0"/>
                <a:cs typeface="Times New Roman" pitchFamily="18" charset="0"/>
              </a:rPr>
              <a:t> </a:t>
            </a:r>
            <a:r>
              <a:rPr lang="en-US" sz="2400" b="1" dirty="0" err="1">
                <a:solidFill>
                  <a:schemeClr val="accent6">
                    <a:lumMod val="50000"/>
                  </a:schemeClr>
                </a:solidFill>
                <a:latin typeface="Times New Roman" pitchFamily="18" charset="0"/>
                <a:cs typeface="Times New Roman" pitchFamily="18" charset="0"/>
              </a:rPr>
              <a:t>nào</a:t>
            </a:r>
            <a:r>
              <a:rPr lang="en-US" sz="2400" b="1" dirty="0">
                <a:solidFill>
                  <a:schemeClr val="accent6">
                    <a:lumMod val="50000"/>
                  </a:schemeClr>
                </a:solidFill>
                <a:latin typeface="Times New Roman" pitchFamily="18" charset="0"/>
                <a:cs typeface="Times New Roman" pitchFamily="18" charset="0"/>
              </a:rPr>
              <a:t>?</a:t>
            </a:r>
          </a:p>
          <a:p>
            <a:pPr marL="457200" indent="-457200" fontAlgn="auto">
              <a:spcBef>
                <a:spcPts val="0"/>
              </a:spcBef>
              <a:spcAft>
                <a:spcPts val="0"/>
              </a:spcAft>
              <a:defRPr/>
            </a:pPr>
            <a:endParaRPr lang="en-US" sz="2400" b="1" dirty="0">
              <a:solidFill>
                <a:schemeClr val="accent6">
                  <a:lumMod val="50000"/>
                </a:schemeClr>
              </a:solidFill>
              <a:latin typeface="Times New Roman" pitchFamily="18" charset="0"/>
              <a:cs typeface="Times New Roman" pitchFamily="18" charset="0"/>
            </a:endParaRPr>
          </a:p>
        </p:txBody>
      </p:sp>
      <p:cxnSp>
        <p:nvCxnSpPr>
          <p:cNvPr id="15" name="Straight Connector 14"/>
          <p:cNvCxnSpPr/>
          <p:nvPr/>
        </p:nvCxnSpPr>
        <p:spPr>
          <a:xfrm>
            <a:off x="1447800" y="3351213"/>
            <a:ext cx="609600" cy="1587"/>
          </a:xfrm>
          <a:prstGeom prst="line">
            <a:avLst/>
          </a:prstGeom>
        </p:spPr>
        <p:style>
          <a:lnRef idx="3">
            <a:schemeClr val="dk1"/>
          </a:lnRef>
          <a:fillRef idx="0">
            <a:schemeClr val="dk1"/>
          </a:fillRef>
          <a:effectRef idx="2">
            <a:schemeClr val="dk1"/>
          </a:effectRef>
          <a:fontRef idx="minor">
            <a:schemeClr val="tx1"/>
          </a:fontRef>
        </p:style>
      </p:cxnSp>
      <p:cxnSp>
        <p:nvCxnSpPr>
          <p:cNvPr id="16" name="Straight Connector 15"/>
          <p:cNvCxnSpPr/>
          <p:nvPr/>
        </p:nvCxnSpPr>
        <p:spPr>
          <a:xfrm>
            <a:off x="1447800" y="3884613"/>
            <a:ext cx="609600" cy="1587"/>
          </a:xfrm>
          <a:prstGeom prst="line">
            <a:avLst/>
          </a:prstGeom>
        </p:spPr>
        <p:style>
          <a:lnRef idx="3">
            <a:schemeClr val="dk1"/>
          </a:lnRef>
          <a:fillRef idx="0">
            <a:schemeClr val="dk1"/>
          </a:fillRef>
          <a:effectRef idx="2">
            <a:schemeClr val="dk1"/>
          </a:effectRef>
          <a:fontRef idx="minor">
            <a:schemeClr val="tx1"/>
          </a:fontRef>
        </p:style>
      </p:cxnSp>
      <p:sp>
        <p:nvSpPr>
          <p:cNvPr id="18" name="TextBox 17"/>
          <p:cNvSpPr txBox="1">
            <a:spLocks noChangeArrowheads="1"/>
          </p:cNvSpPr>
          <p:nvPr/>
        </p:nvSpPr>
        <p:spPr bwMode="auto">
          <a:xfrm>
            <a:off x="1358900" y="3482975"/>
            <a:ext cx="762000" cy="457200"/>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Như</a:t>
            </a:r>
            <a:endParaRPr lang="en-US" sz="2400">
              <a:solidFill>
                <a:srgbClr val="FF0000"/>
              </a:solidFill>
              <a:latin typeface="Calibri" pitchFamily="34" charset="0"/>
            </a:endParaRPr>
          </a:p>
        </p:txBody>
      </p:sp>
      <p:sp>
        <p:nvSpPr>
          <p:cNvPr id="19" name="TextBox 18"/>
          <p:cNvSpPr txBox="1">
            <a:spLocks noChangeArrowheads="1"/>
          </p:cNvSpPr>
          <p:nvPr/>
        </p:nvSpPr>
        <p:spPr bwMode="auto">
          <a:xfrm>
            <a:off x="1360488" y="2938463"/>
            <a:ext cx="762000" cy="457200"/>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Như</a:t>
            </a:r>
            <a:endParaRPr lang="en-US" sz="2400">
              <a:solidFill>
                <a:srgbClr val="FF0000"/>
              </a:solidFill>
              <a:latin typeface="Calibri" pitchFamily="34" charset="0"/>
            </a:endParaRPr>
          </a:p>
        </p:txBody>
      </p:sp>
      <p:sp>
        <p:nvSpPr>
          <p:cNvPr id="14" name="TextBox 13"/>
          <p:cNvSpPr txBox="1">
            <a:spLocks noChangeArrowheads="1"/>
          </p:cNvSpPr>
          <p:nvPr/>
        </p:nvSpPr>
        <p:spPr bwMode="auto">
          <a:xfrm>
            <a:off x="1447800" y="-60325"/>
            <a:ext cx="6858000" cy="1508125"/>
          </a:xfrm>
          <a:prstGeom prst="rect">
            <a:avLst/>
          </a:prstGeom>
          <a:noFill/>
          <a:ln w="9525">
            <a:noFill/>
            <a:miter lim="800000"/>
            <a:headEnd/>
            <a:tailEnd/>
          </a:ln>
        </p:spPr>
        <p:txBody>
          <a:bodyPr>
            <a:spAutoFit/>
          </a:bodyPr>
          <a:lstStyle/>
          <a:p>
            <a:pPr algn="ctr"/>
            <a:r>
              <a:rPr lang="en-US" sz="3200" b="1">
                <a:latin typeface="Times New Roman" pitchFamily="18" charset="0"/>
                <a:cs typeface="Times New Roman" pitchFamily="18" charset="0"/>
              </a:rPr>
              <a:t>Thứ năm ngày  12  tháng 11 năm 2015</a:t>
            </a:r>
          </a:p>
          <a:p>
            <a:pPr algn="ctr"/>
            <a:r>
              <a:rPr lang="en-US" sz="3200" b="1">
                <a:solidFill>
                  <a:schemeClr val="tx2"/>
                </a:solidFill>
                <a:latin typeface="Times New Roman" pitchFamily="18" charset="0"/>
                <a:cs typeface="Times New Roman" pitchFamily="18" charset="0"/>
              </a:rPr>
              <a:t>Luyệ</a:t>
            </a:r>
            <a:r>
              <a:rPr lang="en-US" sz="2800" b="1">
                <a:solidFill>
                  <a:schemeClr val="tx2"/>
                </a:solidFill>
                <a:latin typeface="Times New Roman" pitchFamily="18" charset="0"/>
                <a:cs typeface="Times New Roman" pitchFamily="18" charset="0"/>
              </a:rPr>
              <a:t>n từ và câu</a:t>
            </a:r>
          </a:p>
          <a:p>
            <a:pPr algn="ctr"/>
            <a:r>
              <a:rPr lang="en-US" sz="2800" b="1">
                <a:solidFill>
                  <a:srgbClr val="FF0000"/>
                </a:solidFill>
                <a:latin typeface="Times New Roman" pitchFamily="18" charset="0"/>
                <a:cs typeface="Times New Roman" pitchFamily="18" charset="0"/>
              </a:rPr>
              <a:t>So sánh. Dấu chấm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2" end="2"/>
                                            </p:txEl>
                                          </p:spTgt>
                                        </p:tgtEl>
                                        <p:attrNameLst>
                                          <p:attrName>style.visibility</p:attrName>
                                        </p:attrNameLst>
                                      </p:cBhvr>
                                      <p:to>
                                        <p:strVal val="visible"/>
                                      </p:to>
                                    </p:set>
                                    <p:anim calcmode="lin" valueType="num">
                                      <p:cBhvr additive="base">
                                        <p:cTn id="7"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9"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heckerboard(across)">
                                      <p:cBhvr>
                                        <p:cTn id="20" dur="1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ox(in)">
                                      <p:cBhvr>
                                        <p:cTn id="25" dur="1000"/>
                                        <p:tgtEl>
                                          <p:spTgt spid="7"/>
                                        </p:tgtEl>
                                      </p:cBhvr>
                                    </p:animEffect>
                                  </p:childTnLst>
                                </p:cTn>
                              </p:par>
                            </p:childTnLst>
                          </p:cTn>
                        </p:par>
                        <p:par>
                          <p:cTn id="26" fill="hold">
                            <p:stCondLst>
                              <p:cond delay="1000"/>
                            </p:stCondLst>
                            <p:childTnLst>
                              <p:par>
                                <p:cTn id="27" presetID="5" presetClass="entr" presetSubtype="10"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checkerboard(across)">
                                      <p:cBhvr>
                                        <p:cTn id="29" dur="10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xit" presetSubtype="10" fill="hold" grpId="1" nodeType="clickEffect">
                                  <p:stCondLst>
                                    <p:cond delay="0"/>
                                  </p:stCondLst>
                                  <p:childTnLst>
                                    <p:animEffect transition="out" filter="checkerboard(across)">
                                      <p:cBhvr>
                                        <p:cTn id="33" dur="500"/>
                                        <p:tgtEl>
                                          <p:spTgt spid="5"/>
                                        </p:tgtEl>
                                      </p:cBhvr>
                                    </p:animEffect>
                                    <p:set>
                                      <p:cBhvr>
                                        <p:cTn id="34" dur="1" fill="hold">
                                          <p:stCondLst>
                                            <p:cond delay="499"/>
                                          </p:stCondLst>
                                        </p:cTn>
                                        <p:tgtEl>
                                          <p:spTgt spid="5"/>
                                        </p:tgtEl>
                                        <p:attrNameLst>
                                          <p:attrName>style.visibility</p:attrName>
                                        </p:attrNameLst>
                                      </p:cBhvr>
                                      <p:to>
                                        <p:strVal val="hidden"/>
                                      </p:to>
                                    </p:set>
                                  </p:childTnLst>
                                </p:cTn>
                              </p:par>
                            </p:childTnLst>
                          </p:cTn>
                        </p:par>
                        <p:par>
                          <p:cTn id="35" fill="hold">
                            <p:stCondLst>
                              <p:cond delay="500"/>
                            </p:stCondLst>
                            <p:childTnLst>
                              <p:par>
                                <p:cTn id="36" presetID="5" presetClass="exit" presetSubtype="10" fill="hold" nodeType="afterEffect">
                                  <p:stCondLst>
                                    <p:cond delay="0"/>
                                  </p:stCondLst>
                                  <p:childTnLst>
                                    <p:animEffect transition="out" filter="checkerboard(across)">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par>
                                <p:cTn id="39" presetID="5" presetClass="exit" presetSubtype="10" fill="hold" grpId="1" nodeType="withEffect">
                                  <p:stCondLst>
                                    <p:cond delay="0"/>
                                  </p:stCondLst>
                                  <p:childTnLst>
                                    <p:animEffect transition="out" filter="checkerboard(across)">
                                      <p:cBhvr>
                                        <p:cTn id="40" dur="500"/>
                                        <p:tgtEl>
                                          <p:spTgt spid="9"/>
                                        </p:tgtEl>
                                      </p:cBhvr>
                                    </p:animEffect>
                                    <p:set>
                                      <p:cBhvr>
                                        <p:cTn id="41" dur="1" fill="hold">
                                          <p:stCondLst>
                                            <p:cond delay="499"/>
                                          </p:stCondLst>
                                        </p:cTn>
                                        <p:tgtEl>
                                          <p:spTgt spid="9"/>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nodeType="clickEffect">
                                  <p:stCondLst>
                                    <p:cond delay="0"/>
                                  </p:stCondLst>
                                  <p:childTnLst>
                                    <p:set>
                                      <p:cBhvr>
                                        <p:cTn id="45" dur="1" fill="hold">
                                          <p:stCondLst>
                                            <p:cond delay="0"/>
                                          </p:stCondLst>
                                        </p:cTn>
                                        <p:tgtEl>
                                          <p:spTgt spid="11">
                                            <p:txEl>
                                              <p:pRg st="0" end="0"/>
                                            </p:txEl>
                                          </p:spTgt>
                                        </p:tgtEl>
                                        <p:attrNameLst>
                                          <p:attrName>style.visibility</p:attrName>
                                        </p:attrNameLst>
                                      </p:cBhvr>
                                      <p:to>
                                        <p:strVal val="visible"/>
                                      </p:to>
                                    </p:set>
                                    <p:animEffect transition="in" filter="box(in)">
                                      <p:cBhvr>
                                        <p:cTn id="46" dur="500"/>
                                        <p:tgtEl>
                                          <p:spTgt spid="11">
                                            <p:txEl>
                                              <p:pRg st="0" end="0"/>
                                            </p:txEl>
                                          </p:spTgt>
                                        </p:tgtEl>
                                      </p:cBhvr>
                                    </p:animEffect>
                                  </p:childTnLst>
                                </p:cTn>
                              </p:par>
                              <p:par>
                                <p:cTn id="47" presetID="4" presetClass="entr" presetSubtype="16" fill="hold" nodeType="withEffect">
                                  <p:stCondLst>
                                    <p:cond delay="0"/>
                                  </p:stCondLst>
                                  <p:childTnLst>
                                    <p:set>
                                      <p:cBhvr>
                                        <p:cTn id="48" dur="1" fill="hold">
                                          <p:stCondLst>
                                            <p:cond delay="0"/>
                                          </p:stCondLst>
                                        </p:cTn>
                                        <p:tgtEl>
                                          <p:spTgt spid="11">
                                            <p:txEl>
                                              <p:pRg st="1" end="1"/>
                                            </p:txEl>
                                          </p:spTgt>
                                        </p:tgtEl>
                                        <p:attrNameLst>
                                          <p:attrName>style.visibility</p:attrName>
                                        </p:attrNameLst>
                                      </p:cBhvr>
                                      <p:to>
                                        <p:strVal val="visible"/>
                                      </p:to>
                                    </p:set>
                                    <p:animEffect transition="in" filter="box(in)">
                                      <p:cBhvr>
                                        <p:cTn id="49" dur="500"/>
                                        <p:tgtEl>
                                          <p:spTgt spid="11">
                                            <p:txEl>
                                              <p:pRg st="1" end="1"/>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 presetClass="entr" presetSubtype="10" fill="hold"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checkerboard(across)">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xit" presetSubtype="16" fill="hold" nodeType="clickEffect">
                                  <p:stCondLst>
                                    <p:cond delay="0"/>
                                  </p:stCondLst>
                                  <p:childTnLst>
                                    <p:animEffect transition="out" filter="box(in)">
                                      <p:cBhvr>
                                        <p:cTn id="58" dur="500"/>
                                        <p:tgtEl>
                                          <p:spTgt spid="12"/>
                                        </p:tgtEl>
                                      </p:cBhvr>
                                    </p:animEffect>
                                    <p:set>
                                      <p:cBhvr>
                                        <p:cTn id="59" dur="1" fill="hold">
                                          <p:stCondLst>
                                            <p:cond delay="499"/>
                                          </p:stCondLst>
                                        </p:cTn>
                                        <p:tgtEl>
                                          <p:spTgt spid="12"/>
                                        </p:tgtEl>
                                        <p:attrNameLst>
                                          <p:attrName>style.visibility</p:attrName>
                                        </p:attrNameLst>
                                      </p:cBhvr>
                                      <p:to>
                                        <p:strVal val="hidden"/>
                                      </p:to>
                                    </p:set>
                                  </p:childTnLst>
                                </p:cTn>
                              </p:par>
                            </p:childTnLst>
                          </p:cTn>
                        </p:par>
                        <p:par>
                          <p:cTn id="60" fill="hold">
                            <p:stCondLst>
                              <p:cond delay="500"/>
                            </p:stCondLst>
                            <p:childTnLst>
                              <p:par>
                                <p:cTn id="61" presetID="4" presetClass="entr" presetSubtype="16" fill="hold" nodeType="afterEffect">
                                  <p:stCondLst>
                                    <p:cond delay="0"/>
                                  </p:stCondLst>
                                  <p:childTnLst>
                                    <p:set>
                                      <p:cBhvr>
                                        <p:cTn id="62" dur="1" fill="hold">
                                          <p:stCondLst>
                                            <p:cond delay="0"/>
                                          </p:stCondLst>
                                        </p:cTn>
                                        <p:tgtEl>
                                          <p:spTgt spid="11">
                                            <p:txEl>
                                              <p:pRg st="2" end="2"/>
                                            </p:txEl>
                                          </p:spTgt>
                                        </p:tgtEl>
                                        <p:attrNameLst>
                                          <p:attrName>style.visibility</p:attrName>
                                        </p:attrNameLst>
                                      </p:cBhvr>
                                      <p:to>
                                        <p:strVal val="visible"/>
                                      </p:to>
                                    </p:set>
                                    <p:animEffect transition="in" filter="box(in)">
                                      <p:cBhvr>
                                        <p:cTn id="63" dur="1000"/>
                                        <p:tgtEl>
                                          <p:spTgt spid="11">
                                            <p:txEl>
                                              <p:pRg st="2" end="2"/>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 presetClass="exit" presetSubtype="10" fill="hold" nodeType="clickEffect">
                                  <p:stCondLst>
                                    <p:cond delay="0"/>
                                  </p:stCondLst>
                                  <p:childTnLst>
                                    <p:animEffect transition="out" filter="checkerboard(across)">
                                      <p:cBhvr>
                                        <p:cTn id="67" dur="500"/>
                                        <p:tgtEl>
                                          <p:spTgt spid="11">
                                            <p:txEl>
                                              <p:pRg st="0" end="0"/>
                                            </p:txEl>
                                          </p:spTgt>
                                        </p:tgtEl>
                                      </p:cBhvr>
                                    </p:animEffect>
                                    <p:set>
                                      <p:cBhvr>
                                        <p:cTn id="68" dur="1" fill="hold">
                                          <p:stCondLst>
                                            <p:cond delay="499"/>
                                          </p:stCondLst>
                                        </p:cTn>
                                        <p:tgtEl>
                                          <p:spTgt spid="11">
                                            <p:txEl>
                                              <p:pRg st="0" end="0"/>
                                            </p:txEl>
                                          </p:spTgt>
                                        </p:tgtEl>
                                        <p:attrNameLst>
                                          <p:attrName>style.visibility</p:attrName>
                                        </p:attrNameLst>
                                      </p:cBhvr>
                                      <p:to>
                                        <p:strVal val="hidden"/>
                                      </p:to>
                                    </p:set>
                                  </p:childTnLst>
                                </p:cTn>
                              </p:par>
                              <p:par>
                                <p:cTn id="69" presetID="5" presetClass="exit" presetSubtype="10" fill="hold" nodeType="withEffect">
                                  <p:stCondLst>
                                    <p:cond delay="0"/>
                                  </p:stCondLst>
                                  <p:childTnLst>
                                    <p:animEffect transition="out" filter="checkerboard(across)">
                                      <p:cBhvr>
                                        <p:cTn id="70" dur="500"/>
                                        <p:tgtEl>
                                          <p:spTgt spid="11">
                                            <p:txEl>
                                              <p:pRg st="1" end="1"/>
                                            </p:txEl>
                                          </p:spTgt>
                                        </p:tgtEl>
                                      </p:cBhvr>
                                    </p:animEffect>
                                    <p:set>
                                      <p:cBhvr>
                                        <p:cTn id="71" dur="1" fill="hold">
                                          <p:stCondLst>
                                            <p:cond delay="499"/>
                                          </p:stCondLst>
                                        </p:cTn>
                                        <p:tgtEl>
                                          <p:spTgt spid="11">
                                            <p:txEl>
                                              <p:pRg st="1" end="1"/>
                                            </p:txEl>
                                          </p:spTgt>
                                        </p:tgtEl>
                                        <p:attrNameLst>
                                          <p:attrName>style.visibility</p:attrName>
                                        </p:attrNameLst>
                                      </p:cBhvr>
                                      <p:to>
                                        <p:strVal val="hidden"/>
                                      </p:to>
                                    </p:set>
                                  </p:childTnLst>
                                </p:cTn>
                              </p:par>
                              <p:par>
                                <p:cTn id="72" presetID="5" presetClass="exit" presetSubtype="10" fill="hold" nodeType="withEffect">
                                  <p:stCondLst>
                                    <p:cond delay="0"/>
                                  </p:stCondLst>
                                  <p:childTnLst>
                                    <p:animEffect transition="out" filter="checkerboard(across)">
                                      <p:cBhvr>
                                        <p:cTn id="73" dur="500"/>
                                        <p:tgtEl>
                                          <p:spTgt spid="11">
                                            <p:txEl>
                                              <p:pRg st="2" end="2"/>
                                            </p:txEl>
                                          </p:spTgt>
                                        </p:tgtEl>
                                      </p:cBhvr>
                                    </p:animEffect>
                                    <p:set>
                                      <p:cBhvr>
                                        <p:cTn id="74" dur="1" fill="hold">
                                          <p:stCondLst>
                                            <p:cond delay="499"/>
                                          </p:stCondLst>
                                        </p:cTn>
                                        <p:tgtEl>
                                          <p:spTgt spid="11">
                                            <p:txEl>
                                              <p:pRg st="2" end="2"/>
                                            </p:txEl>
                                          </p:spTgt>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5" presetClass="entr" presetSubtype="10" fill="hold" nodeType="clickEffect">
                                  <p:stCondLst>
                                    <p:cond delay="0"/>
                                  </p:stCondLst>
                                  <p:childTnLst>
                                    <p:set>
                                      <p:cBhvr>
                                        <p:cTn id="78" dur="1" fill="hold">
                                          <p:stCondLst>
                                            <p:cond delay="0"/>
                                          </p:stCondLst>
                                        </p:cTn>
                                        <p:tgtEl>
                                          <p:spTgt spid="13"/>
                                        </p:tgtEl>
                                        <p:attrNameLst>
                                          <p:attrName>style.visibility</p:attrName>
                                        </p:attrNameLst>
                                      </p:cBhvr>
                                      <p:to>
                                        <p:strVal val="visible"/>
                                      </p:to>
                                    </p:set>
                                    <p:animEffect transition="in" filter="checkerboard(across)">
                                      <p:cBhvr>
                                        <p:cTn id="79" dur="1000"/>
                                        <p:tgtEl>
                                          <p:spTgt spid="13"/>
                                        </p:tgtEl>
                                      </p:cBhvr>
                                    </p:animEffect>
                                  </p:childTnLst>
                                </p:cTn>
                              </p:par>
                            </p:childTnLst>
                          </p:cTn>
                        </p:par>
                      </p:childTnLst>
                    </p:cTn>
                  </p:par>
                  <p:par>
                    <p:cTn id="80" fill="hold">
                      <p:stCondLst>
                        <p:cond delay="indefinite"/>
                      </p:stCondLst>
                      <p:childTnLst>
                        <p:par>
                          <p:cTn id="81" fill="hold">
                            <p:stCondLst>
                              <p:cond delay="0"/>
                            </p:stCondLst>
                            <p:childTnLst>
                              <p:par>
                                <p:cTn id="82" presetID="4" presetClass="entr" presetSubtype="16" fill="hold" nodeType="clickEffect">
                                  <p:stCondLst>
                                    <p:cond delay="0"/>
                                  </p:stCondLst>
                                  <p:childTnLst>
                                    <p:set>
                                      <p:cBhvr>
                                        <p:cTn id="83" dur="1" fill="hold">
                                          <p:stCondLst>
                                            <p:cond delay="0"/>
                                          </p:stCondLst>
                                        </p:cTn>
                                        <p:tgtEl>
                                          <p:spTgt spid="15"/>
                                        </p:tgtEl>
                                        <p:attrNameLst>
                                          <p:attrName>style.visibility</p:attrName>
                                        </p:attrNameLst>
                                      </p:cBhvr>
                                      <p:to>
                                        <p:strVal val="visible"/>
                                      </p:to>
                                    </p:set>
                                    <p:animEffect transition="in" filter="box(in)">
                                      <p:cBhvr>
                                        <p:cTn id="84" dur="1000"/>
                                        <p:tgtEl>
                                          <p:spTgt spid="15"/>
                                        </p:tgtEl>
                                      </p:cBhvr>
                                    </p:animEffect>
                                  </p:childTnLst>
                                </p:cTn>
                              </p:par>
                            </p:childTnLst>
                          </p:cTn>
                        </p:par>
                        <p:par>
                          <p:cTn id="85" fill="hold">
                            <p:stCondLst>
                              <p:cond delay="1000"/>
                            </p:stCondLst>
                            <p:childTnLst>
                              <p:par>
                                <p:cTn id="86" presetID="5" presetClass="entr" presetSubtype="10" fill="hold" nodeType="after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checkerboard(across)">
                                      <p:cBhvr>
                                        <p:cTn id="88" dur="1000"/>
                                        <p:tgtEl>
                                          <p:spTgt spid="19"/>
                                        </p:tgtEl>
                                      </p:cBhvr>
                                    </p:animEffect>
                                  </p:childTnLst>
                                </p:cTn>
                              </p:par>
                            </p:childTnLst>
                          </p:cTn>
                        </p:par>
                        <p:par>
                          <p:cTn id="89" fill="hold">
                            <p:stCondLst>
                              <p:cond delay="2000"/>
                            </p:stCondLst>
                            <p:childTnLst>
                              <p:par>
                                <p:cTn id="90" presetID="4" presetClass="entr" presetSubtype="16" fill="hold" nodeType="after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box(in)">
                                      <p:cBhvr>
                                        <p:cTn id="92" dur="1000"/>
                                        <p:tgtEl>
                                          <p:spTgt spid="16"/>
                                        </p:tgtEl>
                                      </p:cBhvr>
                                    </p:animEffect>
                                  </p:childTnLst>
                                </p:cTn>
                              </p:par>
                            </p:childTnLst>
                          </p:cTn>
                        </p:par>
                        <p:par>
                          <p:cTn id="93" fill="hold">
                            <p:stCondLst>
                              <p:cond delay="3000"/>
                            </p:stCondLst>
                            <p:childTnLst>
                              <p:par>
                                <p:cTn id="94" presetID="5" presetClass="entr" presetSubtype="10" fill="hold" grpId="0" nodeType="afterEffect">
                                  <p:stCondLst>
                                    <p:cond delay="0"/>
                                  </p:stCondLst>
                                  <p:childTnLst>
                                    <p:set>
                                      <p:cBhvr>
                                        <p:cTn id="95" dur="1" fill="hold">
                                          <p:stCondLst>
                                            <p:cond delay="0"/>
                                          </p:stCondLst>
                                        </p:cTn>
                                        <p:tgtEl>
                                          <p:spTgt spid="18"/>
                                        </p:tgtEl>
                                        <p:attrNameLst>
                                          <p:attrName>style.visibility</p:attrName>
                                        </p:attrNameLst>
                                      </p:cBhvr>
                                      <p:to>
                                        <p:strVal val="visible"/>
                                      </p:to>
                                    </p:set>
                                    <p:animEffect transition="in" filter="checkerboard(across)">
                                      <p:cBhvr>
                                        <p:cTn id="9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5" grpId="1"/>
      <p:bldP spid="9" grpId="0"/>
      <p:bldP spid="9" grpId="1"/>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7"/>
          <p:cNvSpPr txBox="1">
            <a:spLocks noChangeArrowheads="1"/>
          </p:cNvSpPr>
          <p:nvPr/>
        </p:nvSpPr>
        <p:spPr bwMode="auto">
          <a:xfrm>
            <a:off x="63500" y="1219200"/>
            <a:ext cx="8953500" cy="3708400"/>
          </a:xfrm>
          <a:prstGeom prst="rect">
            <a:avLst/>
          </a:prstGeom>
          <a:noFill/>
          <a:ln w="9525">
            <a:noFill/>
            <a:miter lim="800000"/>
            <a:headEnd/>
            <a:tailEnd/>
          </a:ln>
        </p:spPr>
        <p:txBody>
          <a:bodyPr>
            <a:spAutoFit/>
          </a:bodyPr>
          <a:lstStyle/>
          <a:p>
            <a:pPr marL="342900" indent="-342900">
              <a:spcBef>
                <a:spcPct val="50000"/>
              </a:spcBef>
            </a:pPr>
            <a:r>
              <a:rPr lang="en-US" sz="2800" b="1" u="sng">
                <a:solidFill>
                  <a:srgbClr val="0000D6"/>
                </a:solidFill>
                <a:latin typeface="Times New Roman" pitchFamily="18" charset="0"/>
                <a:cs typeface="Times New Roman" pitchFamily="18" charset="0"/>
              </a:rPr>
              <a:t>Bài 1</a:t>
            </a:r>
            <a:r>
              <a:rPr lang="en-US" sz="2800" b="1">
                <a:solidFill>
                  <a:srgbClr val="0000D6"/>
                </a:solidFill>
                <a:latin typeface="Calibri" pitchFamily="34" charset="0"/>
              </a:rPr>
              <a:t>: </a:t>
            </a:r>
            <a:r>
              <a:rPr lang="en-US" sz="2800" b="1">
                <a:solidFill>
                  <a:srgbClr val="0000D6"/>
                </a:solidFill>
                <a:latin typeface="Times New Roman" pitchFamily="18" charset="0"/>
                <a:ea typeface="Tahoma" pitchFamily="34" charset="0"/>
                <a:cs typeface="Times New Roman" pitchFamily="18" charset="0"/>
              </a:rPr>
              <a:t>Đọc đoạn thơ sau và trả lời câu hỏi</a:t>
            </a:r>
            <a:r>
              <a:rPr lang="en-US" sz="2800" b="1">
                <a:solidFill>
                  <a:srgbClr val="0000D6"/>
                </a:solidFill>
                <a:latin typeface="Times New Roman" pitchFamily="18" charset="0"/>
                <a:cs typeface="Times New Roman" pitchFamily="18" charset="0"/>
              </a:rPr>
              <a:t>:</a:t>
            </a:r>
          </a:p>
          <a:p>
            <a:pPr marL="342900" indent="-342900">
              <a:spcBef>
                <a:spcPct val="50000"/>
              </a:spcBef>
            </a:pPr>
            <a:r>
              <a:rPr lang="en-US" sz="2400" b="1">
                <a:latin typeface="Times New Roman" pitchFamily="18" charset="0"/>
                <a:cs typeface="Times New Roman" pitchFamily="18" charset="0"/>
              </a:rPr>
              <a:t>                 Đã có ai lắng nghe</a:t>
            </a:r>
          </a:p>
          <a:p>
            <a:pPr marL="342900" indent="-342900">
              <a:spcBef>
                <a:spcPct val="50000"/>
              </a:spcBef>
            </a:pPr>
            <a:r>
              <a:rPr lang="en-US" sz="2400" b="1">
                <a:latin typeface="Times New Roman" pitchFamily="18" charset="0"/>
                <a:cs typeface="Times New Roman" pitchFamily="18" charset="0"/>
              </a:rPr>
              <a:t>                 Tiếng mưa trong rừng cọ</a:t>
            </a:r>
          </a:p>
          <a:p>
            <a:pPr marL="342900" indent="-342900">
              <a:spcBef>
                <a:spcPct val="50000"/>
              </a:spcBef>
            </a:pPr>
            <a:r>
              <a:rPr lang="en-US" sz="2400" b="1">
                <a:latin typeface="Times New Roman" pitchFamily="18" charset="0"/>
                <a:cs typeface="Times New Roman" pitchFamily="18" charset="0"/>
              </a:rPr>
              <a:t>                 Như tiếng thác dội về</a:t>
            </a:r>
          </a:p>
          <a:p>
            <a:pPr marL="342900" indent="-342900">
              <a:spcBef>
                <a:spcPct val="50000"/>
              </a:spcBef>
            </a:pPr>
            <a:r>
              <a:rPr lang="en-US" sz="2400" b="1">
                <a:latin typeface="Times New Roman" pitchFamily="18" charset="0"/>
                <a:cs typeface="Times New Roman" pitchFamily="18" charset="0"/>
              </a:rPr>
              <a:t>                 Như ào ào trận gió.</a:t>
            </a:r>
          </a:p>
          <a:p>
            <a:pPr marL="342900" indent="-342900">
              <a:spcBef>
                <a:spcPct val="50000"/>
              </a:spcBef>
            </a:pPr>
            <a:r>
              <a:rPr lang="en-US" sz="2000" b="1">
                <a:solidFill>
                  <a:srgbClr val="0000FF"/>
                </a:solidFill>
                <a:latin typeface="Calibri" pitchFamily="34" charset="0"/>
              </a:rPr>
              <a:t>                                      </a:t>
            </a:r>
            <a:r>
              <a:rPr lang="en-US" sz="2200" b="1">
                <a:solidFill>
                  <a:srgbClr val="0000FF"/>
                </a:solidFill>
                <a:latin typeface="Times New Roman" pitchFamily="18" charset="0"/>
                <a:cs typeface="Times New Roman" pitchFamily="18" charset="0"/>
              </a:rPr>
              <a:t>Nguyễn Viết Bình</a:t>
            </a:r>
          </a:p>
          <a:p>
            <a:pPr marL="342900" indent="-342900">
              <a:spcBef>
                <a:spcPct val="50000"/>
              </a:spcBef>
            </a:pPr>
            <a:r>
              <a:rPr lang="en-US" sz="2000" b="1">
                <a:solidFill>
                  <a:srgbClr val="0000FF"/>
                </a:solidFill>
                <a:latin typeface="Calibri" pitchFamily="34" charset="0"/>
              </a:rPr>
              <a:t>    </a:t>
            </a:r>
          </a:p>
        </p:txBody>
      </p:sp>
      <p:sp>
        <p:nvSpPr>
          <p:cNvPr id="5" name="TextBox 4"/>
          <p:cNvSpPr txBox="1">
            <a:spLocks noChangeArrowheads="1"/>
          </p:cNvSpPr>
          <p:nvPr/>
        </p:nvSpPr>
        <p:spPr bwMode="auto">
          <a:xfrm>
            <a:off x="609600" y="4876800"/>
            <a:ext cx="7924800" cy="1570038"/>
          </a:xfrm>
          <a:prstGeom prst="rect">
            <a:avLst/>
          </a:prstGeom>
          <a:noFill/>
          <a:ln w="9525">
            <a:noFill/>
            <a:miter lim="800000"/>
            <a:headEnd/>
            <a:tailEnd/>
          </a:ln>
        </p:spPr>
        <p:txBody>
          <a:bodyPr>
            <a:spAutoFit/>
          </a:bodyPr>
          <a:lstStyle/>
          <a:p>
            <a:r>
              <a:rPr lang="en-US" sz="2400" b="1">
                <a:latin typeface="Times New Roman" pitchFamily="18" charset="0"/>
                <a:cs typeface="Times New Roman" pitchFamily="18" charset="0"/>
              </a:rPr>
              <a:t>Qua sự so sánh </a:t>
            </a:r>
            <a:r>
              <a:rPr lang="en-US" sz="2400" b="1">
                <a:solidFill>
                  <a:srgbClr val="000099"/>
                </a:solidFill>
                <a:latin typeface="Times New Roman" pitchFamily="18" charset="0"/>
                <a:cs typeface="Times New Roman" pitchFamily="18" charset="0"/>
              </a:rPr>
              <a:t> tiếng mưa trong rừng cọ như tiếng thác, như ào ào trận gió</a:t>
            </a:r>
            <a:r>
              <a:rPr lang="en-US" sz="2400" b="1">
                <a:latin typeface="Times New Roman" pitchFamily="18" charset="0"/>
                <a:cs typeface="Times New Roman" pitchFamily="18" charset="0"/>
              </a:rPr>
              <a:t>, em hình dung tiếng mưa trong rừng cọ ra sao?</a:t>
            </a:r>
          </a:p>
          <a:p>
            <a:endParaRPr lang="en-US" sz="2400" b="1">
              <a:latin typeface="Calibri" pitchFamily="34" charset="0"/>
            </a:endParaRPr>
          </a:p>
        </p:txBody>
      </p:sp>
      <p:sp>
        <p:nvSpPr>
          <p:cNvPr id="6" name="TextBox 5"/>
          <p:cNvSpPr txBox="1">
            <a:spLocks noChangeArrowheads="1"/>
          </p:cNvSpPr>
          <p:nvPr/>
        </p:nvSpPr>
        <p:spPr bwMode="auto">
          <a:xfrm>
            <a:off x="914400" y="6027738"/>
            <a:ext cx="7239000" cy="830262"/>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Tiếng mưa trong rừng cọ rất to, rất mạnh và rất vang.</a:t>
            </a:r>
          </a:p>
          <a:p>
            <a:endParaRPr lang="en-US" sz="2400" b="1">
              <a:latin typeface="Times New Roman" pitchFamily="18" charset="0"/>
              <a:cs typeface="Times New Roman" pitchFamily="18" charset="0"/>
            </a:endParaRPr>
          </a:p>
        </p:txBody>
      </p:sp>
      <p:sp>
        <p:nvSpPr>
          <p:cNvPr id="7" name="AutoShape 54"/>
          <p:cNvSpPr>
            <a:spLocks noChangeArrowheads="1"/>
          </p:cNvSpPr>
          <p:nvPr/>
        </p:nvSpPr>
        <p:spPr bwMode="auto">
          <a:xfrm>
            <a:off x="4876800" y="2514600"/>
            <a:ext cx="4276725" cy="1752600"/>
          </a:xfrm>
          <a:prstGeom prst="cloudCallout">
            <a:avLst>
              <a:gd name="adj1" fmla="val -37065"/>
              <a:gd name="adj2" fmla="val 101171"/>
            </a:avLst>
          </a:prstGeom>
          <a:solidFill>
            <a:schemeClr val="bg1"/>
          </a:solidFill>
          <a:ln w="9525">
            <a:solidFill>
              <a:schemeClr val="tx1"/>
            </a:solidFill>
            <a:round/>
            <a:headEnd/>
            <a:tailEnd/>
          </a:ln>
          <a:effectLst/>
        </p:spPr>
        <p:txBody>
          <a:bodyPr/>
          <a:lstStyle/>
          <a:p>
            <a:pPr algn="ctr" fontAlgn="auto">
              <a:spcBef>
                <a:spcPts val="0"/>
              </a:spcBef>
              <a:spcAft>
                <a:spcPts val="0"/>
              </a:spcAft>
              <a:defRPr/>
            </a:pPr>
            <a:r>
              <a:rPr lang="en-US" sz="2400" b="1" dirty="0" err="1">
                <a:solidFill>
                  <a:srgbClr val="00B050"/>
                </a:solidFill>
                <a:latin typeface="Times New Roman" pitchFamily="18" charset="0"/>
                <a:cs typeface="Times New Roman" pitchFamily="18" charset="0"/>
              </a:rPr>
              <a:t>Tiếng</a:t>
            </a:r>
            <a:r>
              <a:rPr lang="en-US" sz="2400" b="1" dirty="0">
                <a:solidFill>
                  <a:srgbClr val="00B050"/>
                </a:solidFill>
                <a:latin typeface="Times New Roman" pitchFamily="18" charset="0"/>
                <a:cs typeface="Times New Roman" pitchFamily="18" charset="0"/>
              </a:rPr>
              <a:t> </a:t>
            </a:r>
            <a:r>
              <a:rPr lang="en-US" sz="2400" b="1" dirty="0" err="1">
                <a:solidFill>
                  <a:srgbClr val="00B050"/>
                </a:solidFill>
                <a:latin typeface="Times New Roman" pitchFamily="18" charset="0"/>
                <a:cs typeface="Times New Roman" pitchFamily="18" charset="0"/>
              </a:rPr>
              <a:t>mưa</a:t>
            </a:r>
            <a:r>
              <a:rPr lang="en-US" sz="2400" b="1" dirty="0">
                <a:latin typeface="Times New Roman" pitchFamily="18" charset="0"/>
                <a:cs typeface="Times New Roman" pitchFamily="18" charset="0"/>
              </a:rPr>
              <a:t>, </a:t>
            </a:r>
            <a:r>
              <a:rPr lang="en-US" sz="2400" b="1" dirty="0" err="1">
                <a:solidFill>
                  <a:schemeClr val="tx2">
                    <a:lumMod val="75000"/>
                  </a:schemeClr>
                </a:solidFill>
                <a:latin typeface="Times New Roman" pitchFamily="18" charset="0"/>
                <a:cs typeface="Times New Roman" pitchFamily="18" charset="0"/>
              </a:rPr>
              <a:t>tiếng</a:t>
            </a:r>
            <a:r>
              <a:rPr lang="en-US" sz="2400" b="1" dirty="0">
                <a:solidFill>
                  <a:schemeClr val="tx2">
                    <a:lumMod val="75000"/>
                  </a:schemeClr>
                </a:solidFill>
                <a:latin typeface="Times New Roman" pitchFamily="18" charset="0"/>
                <a:cs typeface="Times New Roman" pitchFamily="18" charset="0"/>
              </a:rPr>
              <a:t> </a:t>
            </a:r>
            <a:r>
              <a:rPr lang="en-US" sz="2400" b="1" dirty="0" err="1">
                <a:solidFill>
                  <a:schemeClr val="tx2">
                    <a:lumMod val="75000"/>
                  </a:schemeClr>
                </a:solidFill>
                <a:latin typeface="Times New Roman" pitchFamily="18" charset="0"/>
                <a:cs typeface="Times New Roman" pitchFamily="18" charset="0"/>
              </a:rPr>
              <a:t>thác</a:t>
            </a:r>
            <a:r>
              <a:rPr lang="en-US" sz="2400" b="1" dirty="0">
                <a:latin typeface="Times New Roman" pitchFamily="18" charset="0"/>
                <a:cs typeface="Times New Roman" pitchFamily="18" charset="0"/>
              </a:rPr>
              <a:t>, </a:t>
            </a:r>
            <a:r>
              <a:rPr lang="en-US" sz="2400" b="1" dirty="0" err="1">
                <a:solidFill>
                  <a:schemeClr val="accent2">
                    <a:lumMod val="75000"/>
                  </a:schemeClr>
                </a:solidFill>
                <a:latin typeface="Times New Roman" pitchFamily="18" charset="0"/>
                <a:cs typeface="Times New Roman" pitchFamily="18" charset="0"/>
              </a:rPr>
              <a:t>ào</a:t>
            </a:r>
            <a:r>
              <a:rPr lang="en-US" sz="2400" b="1" dirty="0">
                <a:solidFill>
                  <a:schemeClr val="accent2">
                    <a:lumMod val="75000"/>
                  </a:schemeClr>
                </a:solidFill>
                <a:latin typeface="Times New Roman" pitchFamily="18" charset="0"/>
                <a:cs typeface="Times New Roman" pitchFamily="18" charset="0"/>
              </a:rPr>
              <a:t> </a:t>
            </a:r>
            <a:r>
              <a:rPr lang="en-US" sz="2400" b="1" dirty="0" err="1">
                <a:solidFill>
                  <a:schemeClr val="accent2">
                    <a:lumMod val="75000"/>
                  </a:schemeClr>
                </a:solidFill>
                <a:latin typeface="Times New Roman" pitchFamily="18" charset="0"/>
                <a:cs typeface="Times New Roman" pitchFamily="18" charset="0"/>
              </a:rPr>
              <a:t>ào</a:t>
            </a:r>
            <a:r>
              <a:rPr lang="en-US" sz="2400" b="1" dirty="0">
                <a:solidFill>
                  <a:schemeClr val="accent2">
                    <a:lumMod val="75000"/>
                  </a:schemeClr>
                </a:solidFill>
                <a:latin typeface="Times New Roman" pitchFamily="18" charset="0"/>
                <a:cs typeface="Times New Roman" pitchFamily="18" charset="0"/>
              </a:rPr>
              <a:t> </a:t>
            </a:r>
            <a:r>
              <a:rPr lang="en-US" sz="2400" b="1" dirty="0" err="1">
                <a:solidFill>
                  <a:schemeClr val="accent2">
                    <a:lumMod val="75000"/>
                  </a:schemeClr>
                </a:solidFill>
                <a:latin typeface="Times New Roman" pitchFamily="18" charset="0"/>
                <a:cs typeface="Times New Roman" pitchFamily="18" charset="0"/>
              </a:rPr>
              <a:t>trận</a:t>
            </a:r>
            <a:r>
              <a:rPr lang="en-US" sz="2400" b="1" dirty="0">
                <a:solidFill>
                  <a:schemeClr val="accent2">
                    <a:lumMod val="75000"/>
                  </a:schemeClr>
                </a:solidFill>
                <a:latin typeface="Times New Roman" pitchFamily="18" charset="0"/>
                <a:cs typeface="Times New Roman" pitchFamily="18" charset="0"/>
              </a:rPr>
              <a:t> </a:t>
            </a:r>
            <a:r>
              <a:rPr lang="en-US" sz="2400" b="1" dirty="0" err="1">
                <a:solidFill>
                  <a:schemeClr val="accent2">
                    <a:lumMod val="75000"/>
                  </a:schemeClr>
                </a:solidFill>
                <a:latin typeface="Times New Roman" pitchFamily="18" charset="0"/>
                <a:cs typeface="Times New Roman" pitchFamily="18" charset="0"/>
              </a:rPr>
              <a:t>gió</a:t>
            </a:r>
            <a:r>
              <a:rPr lang="en-US" sz="2400" b="1" dirty="0">
                <a:solidFill>
                  <a:schemeClr val="accent2">
                    <a:lumMod val="75000"/>
                  </a:schemeClr>
                </a:solidFill>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từ</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chỉ</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gì</a:t>
            </a:r>
            <a:r>
              <a:rPr lang="en-US" sz="2400" b="1" dirty="0">
                <a:latin typeface="Times New Roman" pitchFamily="18" charset="0"/>
                <a:cs typeface="Times New Roman" pitchFamily="18" charset="0"/>
              </a:rPr>
              <a:t> ?</a:t>
            </a:r>
          </a:p>
        </p:txBody>
      </p:sp>
      <p:sp>
        <p:nvSpPr>
          <p:cNvPr id="8" name="AutoShape 56"/>
          <p:cNvSpPr>
            <a:spLocks noChangeArrowheads="1"/>
          </p:cNvSpPr>
          <p:nvPr/>
        </p:nvSpPr>
        <p:spPr bwMode="auto">
          <a:xfrm>
            <a:off x="609600" y="5638800"/>
            <a:ext cx="8001000" cy="838200"/>
          </a:xfrm>
          <a:prstGeom prst="wedgeRoundRectCallout">
            <a:avLst>
              <a:gd name="adj1" fmla="val -47917"/>
              <a:gd name="adj2" fmla="val 57199"/>
              <a:gd name="adj3" fmla="val 16667"/>
            </a:avLst>
          </a:prstGeom>
          <a:ln>
            <a:headEnd/>
            <a:tailEnd/>
          </a:ln>
        </p:spPr>
        <p:style>
          <a:lnRef idx="1">
            <a:schemeClr val="accent3"/>
          </a:lnRef>
          <a:fillRef idx="2">
            <a:schemeClr val="accent3"/>
          </a:fillRef>
          <a:effectRef idx="1">
            <a:schemeClr val="accent3"/>
          </a:effectRef>
          <a:fontRef idx="minor">
            <a:schemeClr val="dk1"/>
          </a:fontRef>
        </p:style>
        <p:txBody>
          <a:bodyPr/>
          <a:lstStyle/>
          <a:p>
            <a:pPr algn="ctr" fontAlgn="auto">
              <a:spcBef>
                <a:spcPts val="0"/>
              </a:spcBef>
              <a:spcAft>
                <a:spcPts val="0"/>
              </a:spcAft>
              <a:defRPr/>
            </a:pPr>
            <a:r>
              <a:rPr lang="en-US" sz="2400" b="1" dirty="0" err="1">
                <a:solidFill>
                  <a:srgbClr val="FF0000"/>
                </a:solidFill>
                <a:latin typeface="Times New Roman" pitchFamily="18" charset="0"/>
                <a:cs typeface="Times New Roman" pitchFamily="18" charset="0"/>
              </a:rPr>
              <a:t>Tiếng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mưa</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tiếng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thác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ào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ào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trận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gió</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là</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từ</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chỉ</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âm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thanh</a:t>
            </a:r>
            <a:r>
              <a:rPr lang="en-US" sz="2400" dirty="0"/>
              <a:t>.</a:t>
            </a:r>
          </a:p>
        </p:txBody>
      </p:sp>
      <p:sp>
        <p:nvSpPr>
          <p:cNvPr id="31750" name="TextBox 8"/>
          <p:cNvSpPr txBox="1">
            <a:spLocks noChangeArrowheads="1"/>
          </p:cNvSpPr>
          <p:nvPr/>
        </p:nvSpPr>
        <p:spPr bwMode="auto">
          <a:xfrm>
            <a:off x="1371600" y="-88900"/>
            <a:ext cx="6858000" cy="1384300"/>
          </a:xfrm>
          <a:prstGeom prst="rect">
            <a:avLst/>
          </a:prstGeom>
          <a:noFill/>
          <a:ln w="9525">
            <a:noFill/>
            <a:miter lim="800000"/>
            <a:headEnd/>
            <a:tailEnd/>
          </a:ln>
        </p:spPr>
        <p:txBody>
          <a:bodyPr>
            <a:spAutoFit/>
          </a:bodyPr>
          <a:lstStyle/>
          <a:p>
            <a:pPr algn="ctr"/>
            <a:r>
              <a:rPr lang="en-US" sz="2800" b="1">
                <a:latin typeface="Times New Roman" pitchFamily="18" charset="0"/>
                <a:cs typeface="Times New Roman" pitchFamily="18" charset="0"/>
              </a:rPr>
              <a:t>Thứ năm ngày  12  tháng 11 năm 2015</a:t>
            </a:r>
          </a:p>
          <a:p>
            <a:pPr algn="ctr"/>
            <a:r>
              <a:rPr lang="en-US" sz="2800" b="1">
                <a:solidFill>
                  <a:schemeClr val="tx2"/>
                </a:solidFill>
                <a:latin typeface="Times New Roman" pitchFamily="18" charset="0"/>
                <a:cs typeface="Times New Roman" pitchFamily="18" charset="0"/>
              </a:rPr>
              <a:t>Luyện từ và câu</a:t>
            </a:r>
            <a:endParaRPr lang="en-US" sz="2800" b="1">
              <a:solidFill>
                <a:srgbClr val="FF0000"/>
              </a:solidFill>
              <a:latin typeface="Times New Roman" pitchFamily="18" charset="0"/>
              <a:cs typeface="Times New Roman" pitchFamily="18" charset="0"/>
            </a:endParaRPr>
          </a:p>
          <a:p>
            <a:pPr algn="ctr"/>
            <a:r>
              <a:rPr lang="en-US" sz="2800" b="1">
                <a:solidFill>
                  <a:srgbClr val="FF0000"/>
                </a:solidFill>
                <a:latin typeface="Times New Roman" pitchFamily="18" charset="0"/>
                <a:cs typeface="Times New Roman" pitchFamily="18" charset="0"/>
              </a:rPr>
              <a:t>So sánh. Dấu chấm</a:t>
            </a:r>
            <a:endParaRPr lang="en-US" sz="2800" b="1">
              <a:solidFill>
                <a:schemeClr val="tx2"/>
              </a:solidFill>
              <a:latin typeface="Times New Roman" pitchFamily="18" charset="0"/>
              <a:cs typeface="Times New Roman" pitchFamily="18" charset="0"/>
            </a:endParaRPr>
          </a:p>
        </p:txBody>
      </p:sp>
      <p:sp>
        <p:nvSpPr>
          <p:cNvPr id="10" name="AutoShape 54"/>
          <p:cNvSpPr>
            <a:spLocks noChangeArrowheads="1"/>
          </p:cNvSpPr>
          <p:nvPr/>
        </p:nvSpPr>
        <p:spPr bwMode="auto">
          <a:xfrm>
            <a:off x="4876800" y="2514600"/>
            <a:ext cx="4276725" cy="1752600"/>
          </a:xfrm>
          <a:prstGeom prst="cloudCallout">
            <a:avLst>
              <a:gd name="adj1" fmla="val -37065"/>
              <a:gd name="adj2" fmla="val 101171"/>
            </a:avLst>
          </a:prstGeom>
          <a:solidFill>
            <a:schemeClr val="bg1"/>
          </a:solidFill>
          <a:ln w="9525">
            <a:solidFill>
              <a:schemeClr val="tx1"/>
            </a:solidFill>
            <a:round/>
            <a:headEnd/>
            <a:tailEnd/>
          </a:ln>
        </p:spPr>
        <p:txBody>
          <a:bodyPr/>
          <a:lstStyle/>
          <a:p>
            <a:pPr algn="ctr"/>
            <a:r>
              <a:rPr lang="en-US" sz="2400" b="1">
                <a:solidFill>
                  <a:srgbClr val="00B050"/>
                </a:solidFill>
                <a:latin typeface="Times New Roman" pitchFamily="18" charset="0"/>
                <a:cs typeface="Times New Roman" pitchFamily="18" charset="0"/>
              </a:rPr>
              <a:t>Âm thanh được so sánh với gì ?</a:t>
            </a:r>
            <a:endParaRPr lang="en-US" sz="2400" b="1">
              <a:latin typeface="Times New Roman" pitchFamily="18" charset="0"/>
              <a:cs typeface="Times New Roman" pitchFamily="18" charset="0"/>
            </a:endParaRPr>
          </a:p>
        </p:txBody>
      </p:sp>
      <p:sp>
        <p:nvSpPr>
          <p:cNvPr id="11" name="AutoShape 56"/>
          <p:cNvSpPr>
            <a:spLocks noChangeArrowheads="1"/>
          </p:cNvSpPr>
          <p:nvPr/>
        </p:nvSpPr>
        <p:spPr bwMode="auto">
          <a:xfrm>
            <a:off x="609600" y="5638800"/>
            <a:ext cx="8001000" cy="838200"/>
          </a:xfrm>
          <a:prstGeom prst="wedgeRoundRectCallout">
            <a:avLst>
              <a:gd name="adj1" fmla="val -47917"/>
              <a:gd name="adj2" fmla="val 57199"/>
              <a:gd name="adj3" fmla="val 16667"/>
            </a:avLst>
          </a:prstGeom>
          <a:ln>
            <a:headEnd/>
            <a:tailEnd/>
          </a:ln>
        </p:spPr>
        <p:style>
          <a:lnRef idx="1">
            <a:schemeClr val="accent3"/>
          </a:lnRef>
          <a:fillRef idx="2">
            <a:schemeClr val="accent3"/>
          </a:fillRef>
          <a:effectRef idx="1">
            <a:schemeClr val="accent3"/>
          </a:effectRef>
          <a:fontRef idx="minor">
            <a:schemeClr val="dk1"/>
          </a:fontRef>
        </p:style>
        <p:txBody>
          <a:bodyPr/>
          <a:lstStyle/>
          <a:p>
            <a:pPr algn="ctr" fontAlgn="auto">
              <a:spcBef>
                <a:spcPts val="0"/>
              </a:spcBef>
              <a:spcAft>
                <a:spcPts val="0"/>
              </a:spcAft>
              <a:defRPr/>
            </a:pPr>
            <a:r>
              <a:rPr lang="en-US" sz="2400" b="1" dirty="0" err="1">
                <a:solidFill>
                  <a:srgbClr val="FF0000"/>
                </a:solidFill>
                <a:latin typeface="Times New Roman" pitchFamily="18" charset="0"/>
                <a:cs typeface="Times New Roman" pitchFamily="18" charset="0"/>
              </a:rPr>
              <a:t>Âm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thanh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được</a:t>
            </a:r>
            <a:r>
              <a:rPr lang="en-US" sz="2400" b="1" dirty="0">
                <a:solidFill>
                  <a:srgbClr val="FF0000"/>
                </a:solidFill>
                <a:latin typeface="Times New Roman" pitchFamily="18" charset="0"/>
                <a:cs typeface="Times New Roman" pitchFamily="18" charset="0"/>
              </a:rPr>
              <a:t> so </a:t>
            </a:r>
            <a:r>
              <a:rPr lang="en-US" sz="2400" b="1" dirty="0" err="1">
                <a:solidFill>
                  <a:srgbClr val="FF0000"/>
                </a:solidFill>
                <a:latin typeface="Times New Roman" pitchFamily="18" charset="0"/>
                <a:cs typeface="Times New Roman" pitchFamily="18" charset="0"/>
              </a:rPr>
              <a:t>sánh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với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âm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thanh</a:t>
            </a:r>
            <a:r>
              <a:rPr lang="en-US" sz="2400" dirty="0"/>
              <a: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xit" presetSubtype="16" fill="hold" grpId="1" nodeType="clickEffect">
                                  <p:stCondLst>
                                    <p:cond delay="0"/>
                                  </p:stCondLst>
                                  <p:childTnLst>
                                    <p:animEffect transition="out" filter="box(in)">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par>
                                <p:cTn id="18" presetID="4" presetClass="exit" presetSubtype="16" fill="hold" grpId="1" nodeType="withEffect">
                                  <p:stCondLst>
                                    <p:cond delay="0"/>
                                  </p:stCondLst>
                                  <p:childTnLst>
                                    <p:animEffect transition="out" filter="box(in)">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1+#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diamond(in)">
                                      <p:cBhvr>
                                        <p:cTn id="31" dur="20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xit" presetSubtype="16" fill="hold" grpId="1" nodeType="clickEffect">
                                  <p:stCondLst>
                                    <p:cond delay="0"/>
                                  </p:stCondLst>
                                  <p:childTnLst>
                                    <p:animEffect transition="out" filter="box(in)">
                                      <p:cBhvr>
                                        <p:cTn id="35" dur="500"/>
                                        <p:tgtEl>
                                          <p:spTgt spid="7"/>
                                        </p:tgtEl>
                                      </p:cBhvr>
                                    </p:animEffect>
                                    <p:set>
                                      <p:cBhvr>
                                        <p:cTn id="36" dur="1" fill="hold">
                                          <p:stCondLst>
                                            <p:cond delay="499"/>
                                          </p:stCondLst>
                                        </p:cTn>
                                        <p:tgtEl>
                                          <p:spTgt spid="7"/>
                                        </p:tgtEl>
                                        <p:attrNameLst>
                                          <p:attrName>style.visibility</p:attrName>
                                        </p:attrNameLst>
                                      </p:cBhvr>
                                      <p:to>
                                        <p:strVal val="hidden"/>
                                      </p:to>
                                    </p:set>
                                  </p:childTnLst>
                                </p:cTn>
                              </p:par>
                              <p:par>
                                <p:cTn id="37" presetID="4" presetClass="exit" presetSubtype="16" fill="hold" grpId="1" nodeType="withEffect">
                                  <p:stCondLst>
                                    <p:cond delay="0"/>
                                  </p:stCondLst>
                                  <p:childTnLst>
                                    <p:animEffect transition="out" filter="box(in)">
                                      <p:cBhvr>
                                        <p:cTn id="38" dur="500"/>
                                        <p:tgtEl>
                                          <p:spTgt spid="8"/>
                                        </p:tgtEl>
                                      </p:cBhvr>
                                    </p:animEffect>
                                    <p:set>
                                      <p:cBhvr>
                                        <p:cTn id="39" dur="1" fill="hold">
                                          <p:stCondLst>
                                            <p:cond delay="499"/>
                                          </p:stCondLst>
                                        </p:cTn>
                                        <p:tgtEl>
                                          <p:spTgt spid="8"/>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box(in)">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box(in)">
                                      <p:cBhvr>
                                        <p:cTn id="4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P spid="7" grpId="0" animBg="1"/>
      <p:bldP spid="7" grpId="1" animBg="1"/>
      <p:bldP spid="8" grpId="0" animBg="1"/>
      <p:bldP spid="8" grpId="1"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3238"/>
            <a:ext cx="8229600" cy="1249362"/>
          </a:xfrm>
        </p:spPr>
        <p:txBody>
          <a:bodyPr rtlCol="0">
            <a:normAutofit fontScale="90000"/>
          </a:bodyPr>
          <a:lstStyle/>
          <a:p>
            <a:pPr fontAlgn="auto">
              <a:spcAft>
                <a:spcPts val="0"/>
              </a:spcAft>
              <a:defRPr/>
            </a:pPr>
            <a:r>
              <a:rPr lang="en-US" dirty="0" smtClean="0"/>
              <a:t/>
            </a:r>
            <a:br>
              <a:rPr lang="en-US" dirty="0" smtClean="0"/>
            </a:br>
            <a:r>
              <a:rPr lang="en-US" dirty="0" smtClean="0"/>
              <a:t/>
            </a:r>
            <a:br>
              <a:rPr lang="en-US" dirty="0" smtClean="0"/>
            </a:br>
            <a:r>
              <a:rPr lang="en-US" sz="3100" dirty="0" err="1" smtClean="0">
                <a:latin typeface="Times New Roman" pitchFamily="18" charset="0"/>
                <a:cs typeface="Times New Roman" pitchFamily="18" charset="0"/>
              </a:rPr>
              <a:t>Thứ</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năm</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ngày</a:t>
            </a:r>
            <a:r>
              <a:rPr lang="en-US" sz="3100" dirty="0" smtClean="0">
                <a:latin typeface="Times New Roman" pitchFamily="18" charset="0"/>
                <a:cs typeface="Times New Roman" pitchFamily="18" charset="0"/>
              </a:rPr>
              <a:t> 12 </a:t>
            </a:r>
            <a:r>
              <a:rPr lang="en-US" sz="3100" dirty="0" err="1" smtClean="0">
                <a:latin typeface="Times New Roman" pitchFamily="18" charset="0"/>
                <a:cs typeface="Times New Roman" pitchFamily="18" charset="0"/>
              </a:rPr>
              <a:t>tháng</a:t>
            </a:r>
            <a:r>
              <a:rPr lang="en-US" sz="3100" dirty="0" smtClean="0">
                <a:latin typeface="Times New Roman" pitchFamily="18" charset="0"/>
                <a:cs typeface="Times New Roman" pitchFamily="18" charset="0"/>
              </a:rPr>
              <a:t> 11 </a:t>
            </a:r>
            <a:r>
              <a:rPr lang="en-US" sz="3100" dirty="0" err="1" smtClean="0">
                <a:latin typeface="Times New Roman" pitchFamily="18" charset="0"/>
                <a:cs typeface="Times New Roman" pitchFamily="18" charset="0"/>
              </a:rPr>
              <a:t>năm</a:t>
            </a:r>
            <a:r>
              <a:rPr lang="en-US" sz="3100" dirty="0" smtClean="0">
                <a:latin typeface="Times New Roman" pitchFamily="18" charset="0"/>
                <a:cs typeface="Times New Roman" pitchFamily="18" charset="0"/>
              </a:rPr>
              <a:t> 2015</a:t>
            </a:r>
            <a:br>
              <a:rPr lang="en-US" sz="3100" dirty="0" smtClean="0">
                <a:latin typeface="Times New Roman" pitchFamily="18" charset="0"/>
                <a:cs typeface="Times New Roman" pitchFamily="18" charset="0"/>
              </a:rPr>
            </a:br>
            <a:r>
              <a:rPr lang="en-US" sz="3100" dirty="0" err="1" smtClean="0">
                <a:latin typeface="Times New Roman" pitchFamily="18" charset="0"/>
                <a:cs typeface="Times New Roman" pitchFamily="18" charset="0"/>
              </a:rPr>
              <a:t>Luyện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từ</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và</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câu</a:t>
            </a: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dirty="0" smtClean="0">
                <a:solidFill>
                  <a:srgbClr val="FF0000"/>
                </a:solidFill>
                <a:latin typeface="Times New Roman" pitchFamily="18" charset="0"/>
                <a:cs typeface="Times New Roman" pitchFamily="18" charset="0"/>
              </a:rPr>
              <a:t>So </a:t>
            </a:r>
            <a:r>
              <a:rPr lang="en-US" sz="3100" dirty="0" err="1" smtClean="0">
                <a:solidFill>
                  <a:srgbClr val="FF0000"/>
                </a:solidFill>
                <a:latin typeface="Times New Roman" pitchFamily="18" charset="0"/>
                <a:cs typeface="Times New Roman" pitchFamily="18" charset="0"/>
              </a:rPr>
              <a:t>sánh</a:t>
            </a:r>
            <a:r>
              <a:rPr lang="en-US" sz="3100" dirty="0" smtClean="0">
                <a:solidFill>
                  <a:srgbClr val="FF0000"/>
                </a:solidFill>
                <a:latin typeface="Times New Roman" pitchFamily="18" charset="0"/>
                <a:cs typeface="Times New Roman" pitchFamily="18" charset="0"/>
              </a:rPr>
              <a:t>. </a:t>
            </a:r>
            <a:r>
              <a:rPr lang="en-US" sz="3100" dirty="0" err="1" smtClean="0">
                <a:solidFill>
                  <a:srgbClr val="FF0000"/>
                </a:solidFill>
                <a:latin typeface="Times New Roman" pitchFamily="18" charset="0"/>
                <a:cs typeface="Times New Roman" pitchFamily="18" charset="0"/>
              </a:rPr>
              <a:t>Dấu</a:t>
            </a:r>
            <a:r>
              <a:rPr lang="en-US" sz="3100" dirty="0" smtClean="0">
                <a:solidFill>
                  <a:srgbClr val="FF0000"/>
                </a:solidFill>
                <a:latin typeface="Times New Roman" pitchFamily="18" charset="0"/>
                <a:cs typeface="Times New Roman" pitchFamily="18" charset="0"/>
              </a:rPr>
              <a:t> </a:t>
            </a:r>
            <a:r>
              <a:rPr lang="en-US" sz="3100" dirty="0" err="1" smtClean="0">
                <a:solidFill>
                  <a:srgbClr val="FF0000"/>
                </a:solidFill>
                <a:latin typeface="Times New Roman" pitchFamily="18" charset="0"/>
                <a:cs typeface="Times New Roman" pitchFamily="18" charset="0"/>
              </a:rPr>
              <a:t>chấm</a:t>
            </a:r>
            <a:r>
              <a:rPr lang="en-US" sz="3100" dirty="0" smtClean="0">
                <a:solidFill>
                  <a:srgbClr val="FF0000"/>
                </a:solidFill>
                <a:latin typeface="Times New Roman" pitchFamily="18" charset="0"/>
                <a:cs typeface="Times New Roman" pitchFamily="18" charset="0"/>
              </a:rPr>
              <a:t/>
            </a:r>
            <a:br>
              <a:rPr lang="en-US" sz="3100" dirty="0" smtClean="0">
                <a:solidFill>
                  <a:srgbClr val="FF0000"/>
                </a:solidFill>
                <a:latin typeface="Times New Roman" pitchFamily="18" charset="0"/>
                <a:cs typeface="Times New Roman" pitchFamily="18" charset="0"/>
              </a:rPr>
            </a:br>
            <a:r>
              <a:rPr lang="en-US" dirty="0" smtClean="0"/>
              <a:t/>
            </a:r>
            <a:br>
              <a:rPr lang="en-US" dirty="0" smtClean="0"/>
            </a:br>
            <a:endParaRPr lang="en-US" dirty="0"/>
          </a:p>
        </p:txBody>
      </p:sp>
      <p:pic>
        <p:nvPicPr>
          <p:cNvPr id="4" name="Picture 2" descr="File0272"/>
          <p:cNvPicPr>
            <a:picLocks noGrp="1" noChangeAspect="1" noChangeArrowheads="1"/>
          </p:cNvPicPr>
          <p:nvPr>
            <p:ph type="tbl" idx="1"/>
          </p:nvPr>
        </p:nvPicPr>
        <p:blipFill>
          <a:blip r:embed="rId3"/>
          <a:srcRect/>
          <a:stretch>
            <a:fillRect/>
          </a:stretch>
        </p:blipFill>
        <p:spPr>
          <a:xfrm>
            <a:off x="457200" y="1752600"/>
            <a:ext cx="8458200" cy="4267200"/>
          </a:xfrm>
        </p:spPr>
      </p:pic>
      <p:sp>
        <p:nvSpPr>
          <p:cNvPr id="32771" name="TextBox 5"/>
          <p:cNvSpPr txBox="1">
            <a:spLocks noChangeArrowheads="1"/>
          </p:cNvSpPr>
          <p:nvPr/>
        </p:nvSpPr>
        <p:spPr bwMode="auto">
          <a:xfrm>
            <a:off x="2362200" y="5943600"/>
            <a:ext cx="4038600" cy="523875"/>
          </a:xfrm>
          <a:prstGeom prst="rect">
            <a:avLst/>
          </a:prstGeom>
          <a:noFill/>
          <a:ln w="9525">
            <a:noFill/>
            <a:miter lim="800000"/>
            <a:headEnd/>
            <a:tailEnd/>
          </a:ln>
        </p:spPr>
        <p:txBody>
          <a:bodyPr>
            <a:spAutoFit/>
          </a:bodyPr>
          <a:lstStyle/>
          <a:p>
            <a:r>
              <a:rPr lang="en-US" sz="2800" b="1">
                <a:latin typeface="Times New Roman" pitchFamily="18" charset="0"/>
                <a:cs typeface="Times New Roman" pitchFamily="18" charset="0"/>
              </a:rPr>
              <a:t>Tiếng mưa trong rừng cọ</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Box 4"/>
          <p:cNvSpPr txBox="1">
            <a:spLocks noChangeArrowheads="1"/>
          </p:cNvSpPr>
          <p:nvPr/>
        </p:nvSpPr>
        <p:spPr bwMode="auto">
          <a:xfrm>
            <a:off x="1371600" y="228600"/>
            <a:ext cx="6858000" cy="1384300"/>
          </a:xfrm>
          <a:prstGeom prst="rect">
            <a:avLst/>
          </a:prstGeom>
          <a:noFill/>
          <a:ln w="9525">
            <a:noFill/>
            <a:miter lim="800000"/>
            <a:headEnd/>
            <a:tailEnd/>
          </a:ln>
        </p:spPr>
        <p:txBody>
          <a:bodyPr>
            <a:spAutoFit/>
          </a:bodyPr>
          <a:lstStyle/>
          <a:p>
            <a:pPr algn="ctr"/>
            <a:r>
              <a:rPr lang="en-US" sz="2800" b="1">
                <a:latin typeface="Times New Roman" pitchFamily="18" charset="0"/>
                <a:cs typeface="Times New Roman" pitchFamily="18" charset="0"/>
              </a:rPr>
              <a:t>Thứ năm ngày  12   tháng 11 năm 2015</a:t>
            </a:r>
          </a:p>
          <a:p>
            <a:pPr algn="ctr"/>
            <a:r>
              <a:rPr lang="en-US" sz="2800" b="1">
                <a:solidFill>
                  <a:schemeClr val="tx2"/>
                </a:solidFill>
                <a:latin typeface="Times New Roman" pitchFamily="18" charset="0"/>
                <a:cs typeface="Times New Roman" pitchFamily="18" charset="0"/>
              </a:rPr>
              <a:t>Luyện từ và câu</a:t>
            </a:r>
          </a:p>
          <a:p>
            <a:pPr algn="ctr"/>
            <a:r>
              <a:rPr lang="en-US" sz="2800" b="1">
                <a:solidFill>
                  <a:srgbClr val="FF0000"/>
                </a:solidFill>
                <a:latin typeface="Times New Roman" pitchFamily="18" charset="0"/>
                <a:cs typeface="Times New Roman" pitchFamily="18" charset="0"/>
              </a:rPr>
              <a:t>So sánh. Dấu chấm</a:t>
            </a:r>
          </a:p>
        </p:txBody>
      </p:sp>
      <p:pic>
        <p:nvPicPr>
          <p:cNvPr id="9" name="Thac.MPG">
            <a:hlinkClick r:id="" action="ppaction://media"/>
          </p:cNvPr>
          <p:cNvPicPr>
            <a:picLocks noGrp="1" noRot="1" noChangeAspect="1" noChangeArrowheads="1"/>
          </p:cNvPicPr>
          <p:nvPr>
            <p:ph idx="4294967295"/>
            <a:videoFile r:link="rId1"/>
          </p:nvPr>
        </p:nvPicPr>
        <p:blipFill>
          <a:blip r:embed="rId3"/>
          <a:srcRect/>
          <a:stretch>
            <a:fillRect/>
          </a:stretch>
        </p:blipFill>
        <p:spPr>
          <a:xfrm>
            <a:off x="1143000" y="1828800"/>
            <a:ext cx="7543800" cy="4114800"/>
          </a:xfrm>
        </p:spPr>
      </p:pic>
      <p:sp>
        <p:nvSpPr>
          <p:cNvPr id="34819" name="TextBox 10"/>
          <p:cNvSpPr txBox="1">
            <a:spLocks noChangeArrowheads="1"/>
          </p:cNvSpPr>
          <p:nvPr/>
        </p:nvSpPr>
        <p:spPr bwMode="auto">
          <a:xfrm>
            <a:off x="2968625" y="6105525"/>
            <a:ext cx="4038600" cy="523875"/>
          </a:xfrm>
          <a:prstGeom prst="rect">
            <a:avLst/>
          </a:prstGeom>
          <a:noFill/>
          <a:ln w="9525">
            <a:noFill/>
            <a:miter lim="800000"/>
            <a:headEnd/>
            <a:tailEnd/>
          </a:ln>
        </p:spPr>
        <p:txBody>
          <a:bodyPr>
            <a:spAutoFit/>
          </a:bodyPr>
          <a:lstStyle/>
          <a:p>
            <a:pPr algn="ctr"/>
            <a:r>
              <a:rPr lang="en-US" sz="2800" b="1">
                <a:latin typeface="Times New Roman" pitchFamily="18" charset="0"/>
                <a:cs typeface="Times New Roman" pitchFamily="18" charset="0"/>
              </a:rPr>
              <a:t>Dòng thác</a:t>
            </a:r>
          </a:p>
        </p:txBody>
      </p:sp>
      <p:sp>
        <p:nvSpPr>
          <p:cNvPr id="34820" name="TextBox 6"/>
          <p:cNvSpPr txBox="1">
            <a:spLocks noChangeArrowheads="1"/>
          </p:cNvSpPr>
          <p:nvPr/>
        </p:nvSpPr>
        <p:spPr bwMode="auto">
          <a:xfrm>
            <a:off x="2968625" y="6103938"/>
            <a:ext cx="4038600" cy="523875"/>
          </a:xfrm>
          <a:prstGeom prst="rect">
            <a:avLst/>
          </a:prstGeom>
          <a:noFill/>
          <a:ln w="9525">
            <a:noFill/>
            <a:miter lim="800000"/>
            <a:headEnd/>
            <a:tailEnd/>
          </a:ln>
        </p:spPr>
        <p:txBody>
          <a:bodyPr>
            <a:spAutoFit/>
          </a:bodyPr>
          <a:lstStyle/>
          <a:p>
            <a:pPr algn="ctr"/>
            <a:r>
              <a:rPr lang="en-US" sz="2800" b="1">
                <a:latin typeface="Times New Roman" pitchFamily="18" charset="0"/>
                <a:cs typeface="Times New Roman" pitchFamily="18" charset="0"/>
              </a:rPr>
              <a:t>Dòng thác</a:t>
            </a:r>
          </a:p>
        </p:txBody>
      </p:sp>
    </p:spTree>
  </p:cSld>
  <p:clrMapOvr>
    <a:masterClrMapping/>
  </p:clrMapOvr>
  <p:timing>
    <p:tnLst>
      <p:par>
        <p:cTn id="1" dur="indefinite" restart="never" nodeType="tmRoot">
          <p:childTnLst>
            <p:video>
              <p:cMediaNode>
                <p:cTn id="2" fill="hold" display="0">
                  <p:stCondLst>
                    <p:cond delay="indefinite"/>
                  </p:stCondLst>
                  <p:endCondLst>
                    <p:cond evt="onNext" delay="0">
                      <p:tgtEl>
                        <p:sldTgt/>
                      </p:tgtEl>
                    </p:cond>
                    <p:cond evt="onPrev" delay="0">
                      <p:tgtEl>
                        <p:sldTgt/>
                      </p:tgtEl>
                    </p:cond>
                  </p:endCondLst>
                </p:cTn>
                <p:tgtEl>
                  <p:spTgt spid="9"/>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Box 5"/>
          <p:cNvSpPr txBox="1">
            <a:spLocks noChangeArrowheads="1"/>
          </p:cNvSpPr>
          <p:nvPr/>
        </p:nvSpPr>
        <p:spPr bwMode="auto">
          <a:xfrm>
            <a:off x="1371600" y="-12700"/>
            <a:ext cx="6858000" cy="1384300"/>
          </a:xfrm>
          <a:prstGeom prst="rect">
            <a:avLst/>
          </a:prstGeom>
          <a:noFill/>
          <a:ln w="9525">
            <a:noFill/>
            <a:miter lim="800000"/>
            <a:headEnd/>
            <a:tailEnd/>
          </a:ln>
        </p:spPr>
        <p:txBody>
          <a:bodyPr>
            <a:spAutoFit/>
          </a:bodyPr>
          <a:lstStyle/>
          <a:p>
            <a:pPr algn="ctr"/>
            <a:r>
              <a:rPr lang="en-US" sz="2800" b="1">
                <a:latin typeface="Times New Roman" pitchFamily="18" charset="0"/>
                <a:cs typeface="Times New Roman" pitchFamily="18" charset="0"/>
              </a:rPr>
              <a:t>Thứ năm ngày  12   tháng 11 năm 2015</a:t>
            </a:r>
          </a:p>
          <a:p>
            <a:pPr algn="ctr"/>
            <a:r>
              <a:rPr lang="en-US" sz="2800" b="1">
                <a:solidFill>
                  <a:schemeClr val="tx2"/>
                </a:solidFill>
                <a:latin typeface="Times New Roman" pitchFamily="18" charset="0"/>
                <a:cs typeface="Times New Roman" pitchFamily="18" charset="0"/>
              </a:rPr>
              <a:t>Luyện từ và câu</a:t>
            </a:r>
          </a:p>
          <a:p>
            <a:pPr algn="ctr"/>
            <a:r>
              <a:rPr lang="en-US" sz="2800" b="1">
                <a:solidFill>
                  <a:srgbClr val="FF0000"/>
                </a:solidFill>
                <a:latin typeface="Times New Roman" pitchFamily="18" charset="0"/>
                <a:cs typeface="Times New Roman" pitchFamily="18" charset="0"/>
              </a:rPr>
              <a:t>So sánh. Dấu chấm</a:t>
            </a:r>
          </a:p>
        </p:txBody>
      </p:sp>
      <p:sp>
        <p:nvSpPr>
          <p:cNvPr id="7" name="TextBox 6"/>
          <p:cNvSpPr txBox="1"/>
          <p:nvPr/>
        </p:nvSpPr>
        <p:spPr>
          <a:xfrm>
            <a:off x="15875" y="1371600"/>
            <a:ext cx="9144000" cy="4648200"/>
          </a:xfrm>
          <a:prstGeom prst="rect">
            <a:avLst/>
          </a:prstGeom>
          <a:ln w="28575">
            <a:solidFill>
              <a:schemeClr val="accent1"/>
            </a:solidFill>
            <a:prstDash val="solid"/>
          </a:ln>
        </p:spPr>
        <p:style>
          <a:lnRef idx="0">
            <a:scrgbClr r="0" g="0" b="0"/>
          </a:lnRef>
          <a:fillRef idx="1001">
            <a:schemeClr val="lt1"/>
          </a:fillRef>
          <a:effectRef idx="0">
            <a:scrgbClr r="0" g="0" b="0"/>
          </a:effectRef>
          <a:fontRef idx="major"/>
        </p:style>
        <p:txBody>
          <a:bodyPr>
            <a:spAutoFit/>
          </a:bodyPr>
          <a:lstStyle/>
          <a:p>
            <a:pPr fontAlgn="auto">
              <a:spcBef>
                <a:spcPts val="0"/>
              </a:spcBef>
              <a:spcAft>
                <a:spcPts val="0"/>
              </a:spcAft>
              <a:defRPr/>
            </a:pPr>
            <a:r>
              <a:rPr lang="en-US" sz="2800" b="1">
                <a:solidFill>
                  <a:srgbClr val="0000D6"/>
                </a:solidFill>
                <a:latin typeface="Times New Roman" pitchFamily="18" charset="0"/>
                <a:cs typeface="Times New Roman" pitchFamily="18" charset="0"/>
              </a:rPr>
              <a:t>Bài </a:t>
            </a:r>
            <a:r>
              <a:rPr lang="en-US" sz="2800" b="1" dirty="0">
                <a:solidFill>
                  <a:srgbClr val="0000D6"/>
                </a:solidFill>
                <a:latin typeface="Times New Roman" pitchFamily="18" charset="0"/>
                <a:cs typeface="Times New Roman" pitchFamily="18" charset="0"/>
              </a:rPr>
              <a:t>2 : </a:t>
            </a:r>
            <a:r>
              <a:rPr lang="en-US" sz="2800" b="1" dirty="0" err="1">
                <a:solidFill>
                  <a:srgbClr val="0000D6"/>
                </a:solidFill>
                <a:latin typeface="Times New Roman" pitchFamily="18" charset="0"/>
                <a:cs typeface="Times New Roman" pitchFamily="18" charset="0"/>
              </a:rPr>
              <a:t>Hãy</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tìm</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những</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âm</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thanh</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được</a:t>
            </a:r>
            <a:r>
              <a:rPr lang="en-US" sz="2800" b="1" dirty="0">
                <a:solidFill>
                  <a:srgbClr val="0000D6"/>
                </a:solidFill>
                <a:latin typeface="Times New Roman" pitchFamily="18" charset="0"/>
                <a:cs typeface="Times New Roman" pitchFamily="18" charset="0"/>
              </a:rPr>
              <a:t> so </a:t>
            </a:r>
            <a:r>
              <a:rPr lang="en-US" sz="2800" b="1" dirty="0" err="1">
                <a:solidFill>
                  <a:srgbClr val="0000D6"/>
                </a:solidFill>
                <a:latin typeface="Times New Roman" pitchFamily="18" charset="0"/>
                <a:cs typeface="Times New Roman" pitchFamily="18" charset="0"/>
              </a:rPr>
              <a:t>sánh</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với</a:t>
            </a:r>
            <a:r>
              <a:rPr lang="en-US" sz="2800" b="1" dirty="0">
                <a:solidFill>
                  <a:srgbClr val="0000D6"/>
                </a:solidFill>
                <a:latin typeface="Times New Roman" pitchFamily="18" charset="0"/>
                <a:cs typeface="Times New Roman" pitchFamily="18" charset="0"/>
              </a:rPr>
              <a:t> </a:t>
            </a:r>
          </a:p>
          <a:p>
            <a:pPr fontAlgn="auto">
              <a:spcBef>
                <a:spcPts val="0"/>
              </a:spcBef>
              <a:spcAft>
                <a:spcPts val="0"/>
              </a:spcAft>
              <a:defRPr/>
            </a:pPr>
            <a:r>
              <a:rPr lang="en-US" sz="2800" b="1" dirty="0" err="1">
                <a:solidFill>
                  <a:srgbClr val="0000D6"/>
                </a:solidFill>
                <a:latin typeface="Times New Roman" pitchFamily="18" charset="0"/>
                <a:cs typeface="Times New Roman" pitchFamily="18" charset="0"/>
              </a:rPr>
              <a:t>nhau</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trong</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mỗi</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câu</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thơ</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câu</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văn</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dưới</a:t>
            </a:r>
            <a:r>
              <a:rPr lang="en-US" sz="2800" b="1" dirty="0">
                <a:solidFill>
                  <a:srgbClr val="0000D6"/>
                </a:solidFill>
                <a:latin typeface="Times New Roman" pitchFamily="18" charset="0"/>
                <a:cs typeface="Times New Roman" pitchFamily="18" charset="0"/>
              </a:rPr>
              <a:t> </a:t>
            </a:r>
            <a:r>
              <a:rPr lang="en-US" sz="2800" b="1" dirty="0" err="1">
                <a:solidFill>
                  <a:srgbClr val="0000D6"/>
                </a:solidFill>
                <a:latin typeface="Times New Roman" pitchFamily="18" charset="0"/>
                <a:cs typeface="Times New Roman" pitchFamily="18" charset="0"/>
              </a:rPr>
              <a:t>đây</a:t>
            </a:r>
            <a:r>
              <a:rPr lang="en-US" sz="2800" b="1" dirty="0">
                <a:solidFill>
                  <a:srgbClr val="0000D6"/>
                </a:solidFill>
                <a:latin typeface="Times New Roman" pitchFamily="18" charset="0"/>
                <a:cs typeface="Times New Roman" pitchFamily="18" charset="0"/>
              </a:rPr>
              <a:t> :</a:t>
            </a:r>
          </a:p>
          <a:p>
            <a:pPr marL="457200" indent="-457200" fontAlgn="auto">
              <a:spcBef>
                <a:spcPts val="0"/>
              </a:spcBef>
              <a:spcAft>
                <a:spcPts val="0"/>
              </a:spcAft>
              <a:defRPr/>
            </a:pPr>
            <a:r>
              <a:rPr lang="en-US" sz="2400" b="1">
                <a:latin typeface="Times New Roman" pitchFamily="18" charset="0"/>
                <a:cs typeface="Times New Roman" pitchFamily="18" charset="0"/>
              </a:rPr>
              <a:t>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Côn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Sơn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suối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chảy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rì</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rầm</a:t>
            </a:r>
            <a:endParaRPr lang="en-US" sz="2400" b="1" dirty="0">
              <a:latin typeface="Times New Roman" pitchFamily="18" charset="0"/>
              <a:cs typeface="Times New Roman" pitchFamily="18" charset="0"/>
            </a:endParaRPr>
          </a:p>
          <a:p>
            <a:pPr marL="457200" indent="-457200" fontAlgn="auto">
              <a:spcBef>
                <a:spcPts val="0"/>
              </a:spcBef>
              <a:spcAft>
                <a:spcPts val="0"/>
              </a:spcAft>
              <a:defRPr/>
            </a:pPr>
            <a:r>
              <a:rPr lang="en-US" sz="2400" b="1" dirty="0">
                <a:latin typeface="Times New Roman" pitchFamily="18" charset="0"/>
                <a:cs typeface="Times New Roman" pitchFamily="18" charset="0"/>
              </a:rPr>
              <a:t>  Ta </a:t>
            </a:r>
            <a:r>
              <a:rPr lang="en-US" sz="2400" b="1" dirty="0" err="1">
                <a:latin typeface="Times New Roman" pitchFamily="18" charset="0"/>
                <a:cs typeface="Times New Roman" pitchFamily="18" charset="0"/>
              </a:rPr>
              <a:t>nghe</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như</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tiếng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đàn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cầm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bên</a:t>
            </a:r>
            <a:r>
              <a:rPr lang="en-US" sz="2400" b="1" dirty="0">
                <a:latin typeface="Times New Roman" pitchFamily="18" charset="0"/>
                <a:cs typeface="Times New Roman" pitchFamily="18" charset="0"/>
              </a:rPr>
              <a:t> tai</a:t>
            </a:r>
            <a:r>
              <a:rPr lang="en-US" sz="2400" b="1">
                <a:latin typeface="Times New Roman" pitchFamily="18" charset="0"/>
                <a:cs typeface="Times New Roman" pitchFamily="18" charset="0"/>
              </a:rPr>
              <a:t>.   </a:t>
            </a:r>
          </a:p>
          <a:p>
            <a:pPr marL="457200" indent="-457200" fontAlgn="auto">
              <a:spcBef>
                <a:spcPts val="0"/>
              </a:spcBef>
              <a:spcAft>
                <a:spcPts val="0"/>
              </a:spcAft>
              <a:defRPr/>
            </a:pPr>
            <a:r>
              <a:rPr lang="en-US" sz="2400" b="1">
                <a:latin typeface="Times New Roman" pitchFamily="18" charset="0"/>
                <a:cs typeface="Times New Roman" pitchFamily="18" charset="0"/>
              </a:rPr>
              <a:t>                                                                     Nguyễn Trãi </a:t>
            </a:r>
          </a:p>
          <a:p>
            <a:pPr marL="457200" indent="-457200" fontAlgn="auto">
              <a:spcBef>
                <a:spcPts val="0"/>
              </a:spcBef>
              <a:spcAft>
                <a:spcPts val="0"/>
              </a:spcAft>
              <a:defRPr/>
            </a:pPr>
            <a:r>
              <a:rPr lang="en-US" sz="2400" b="1">
                <a:latin typeface="Times New Roman" pitchFamily="18" charset="0"/>
                <a:cs typeface="Times New Roman" pitchFamily="18" charset="0"/>
              </a:rPr>
              <a:t>b) Tiếng </a:t>
            </a:r>
            <a:r>
              <a:rPr lang="en-US" sz="2400" b="1" dirty="0" err="1">
                <a:latin typeface="Times New Roman" pitchFamily="18" charset="0"/>
                <a:cs typeface="Times New Roman" pitchFamily="18" charset="0"/>
              </a:rPr>
              <a:t>suối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trong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như</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tiếng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hát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xa</a:t>
            </a:r>
            <a:r>
              <a:rPr lang="en-US" sz="2400" b="1" dirty="0">
                <a:latin typeface="Times New Roman" pitchFamily="18" charset="0"/>
                <a:cs typeface="Times New Roman" pitchFamily="18" charset="0"/>
              </a:rPr>
              <a:t>,</a:t>
            </a:r>
          </a:p>
          <a:p>
            <a:pPr marL="457200" indent="-457200" fontAlgn="auto">
              <a:spcBef>
                <a:spcPts val="0"/>
              </a:spcBef>
              <a:spcAft>
                <a:spcPts val="0"/>
              </a:spcAft>
              <a:defRPr/>
            </a:pP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Trăng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lồng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cổ</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thụ</a:t>
            </a:r>
            <a:r>
              <a:rPr lang="en-US" sz="2400" b="1" dirty="0">
                <a:latin typeface="Times New Roman" pitchFamily="18" charset="0"/>
                <a:cs typeface="Times New Roman" pitchFamily="18" charset="0"/>
              </a:rPr>
              <a:t> </a:t>
            </a:r>
            <a:r>
              <a:rPr lang="en-US" sz="2400" b="1" err="1">
                <a:latin typeface="Times New Roman" pitchFamily="18" charset="0"/>
                <a:cs typeface="Times New Roman" pitchFamily="18" charset="0"/>
              </a:rPr>
              <a:t>bóng</a:t>
            </a:r>
            <a:r>
              <a:rPr lang="en-US" sz="2400" b="1">
                <a:latin typeface="Times New Roman" pitchFamily="18" charset="0"/>
                <a:cs typeface="Times New Roman" pitchFamily="18" charset="0"/>
              </a:rPr>
              <a:t> lồng </a:t>
            </a:r>
            <a:r>
              <a:rPr lang="en-US" sz="2400" b="1" dirty="0" err="1">
                <a:latin typeface="Times New Roman" pitchFamily="18" charset="0"/>
                <a:cs typeface="Times New Roman" pitchFamily="18" charset="0"/>
              </a:rPr>
              <a:t>hoa</a:t>
            </a:r>
            <a:r>
              <a:rPr lang="en-US" sz="2400" b="1">
                <a:latin typeface="Times New Roman" pitchFamily="18" charset="0"/>
                <a:cs typeface="Times New Roman" pitchFamily="18" charset="0"/>
              </a:rPr>
              <a:t>.  </a:t>
            </a:r>
          </a:p>
          <a:p>
            <a:pPr marL="457200" indent="-457200" fontAlgn="auto">
              <a:spcBef>
                <a:spcPts val="0"/>
              </a:spcBef>
              <a:spcAft>
                <a:spcPts val="0"/>
              </a:spcAft>
              <a:defRPr/>
            </a:pPr>
            <a:r>
              <a:rPr lang="en-US" sz="2400" b="1">
                <a:latin typeface="Times New Roman" pitchFamily="18" charset="0"/>
                <a:cs typeface="Times New Roman" pitchFamily="18" charset="0"/>
              </a:rPr>
              <a:t>                                                                       </a:t>
            </a:r>
            <a:r>
              <a:rPr lang="en-US" sz="2400" b="1" dirty="0" err="1">
                <a:latin typeface="Times New Roman" pitchFamily="18" charset="0"/>
                <a:cs typeface="Times New Roman" pitchFamily="18" charset="0"/>
              </a:rPr>
              <a:t>Hồ</a:t>
            </a:r>
            <a:r>
              <a:rPr lang="en-US" sz="2400" b="1" dirty="0">
                <a:latin typeface="Times New Roman" pitchFamily="18" charset="0"/>
                <a:cs typeface="Times New Roman" pitchFamily="18" charset="0"/>
              </a:rPr>
              <a:t> </a:t>
            </a:r>
            <a:r>
              <a:rPr lang="en-US" sz="2400" b="1" err="1">
                <a:latin typeface="Times New Roman" pitchFamily="18" charset="0"/>
                <a:cs typeface="Times New Roman" pitchFamily="18" charset="0"/>
              </a:rPr>
              <a:t>Chí</a:t>
            </a:r>
            <a:r>
              <a:rPr lang="en-US" sz="2400" b="1">
                <a:latin typeface="Times New Roman" pitchFamily="18" charset="0"/>
                <a:cs typeface="Times New Roman" pitchFamily="18" charset="0"/>
              </a:rPr>
              <a:t> Minh</a:t>
            </a:r>
            <a:endParaRPr lang="en-US" sz="2400" b="1" dirty="0">
              <a:latin typeface="Times New Roman" pitchFamily="18" charset="0"/>
              <a:cs typeface="Times New Roman" pitchFamily="18" charset="0"/>
            </a:endParaRPr>
          </a:p>
          <a:p>
            <a:pPr marL="457200" indent="-457200" algn="just" fontAlgn="auto">
              <a:spcBef>
                <a:spcPts val="0"/>
              </a:spcBef>
              <a:spcAft>
                <a:spcPts val="0"/>
              </a:spcAft>
              <a:defRPr/>
            </a:pPr>
            <a:r>
              <a:rPr lang="en-US" sz="2400" b="1">
                <a:latin typeface="Times New Roman" pitchFamily="18" charset="0"/>
                <a:cs typeface="Times New Roman" pitchFamily="18" charset="0"/>
              </a:rPr>
              <a:t>c)     Mỗi </a:t>
            </a:r>
            <a:r>
              <a:rPr lang="en-US" sz="2400" b="1" dirty="0" err="1">
                <a:latin typeface="Times New Roman" pitchFamily="18" charset="0"/>
                <a:cs typeface="Times New Roman" pitchFamily="18" charset="0"/>
              </a:rPr>
              <a:t>lúc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tôi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càng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nghe</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rõ</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tiếng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chim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kêu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náo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động</a:t>
            </a:r>
            <a:r>
              <a:rPr lang="en-US" sz="2400" b="1" dirty="0">
                <a:latin typeface="Times New Roman" pitchFamily="18" charset="0"/>
                <a:cs typeface="Times New Roman" pitchFamily="18" charset="0"/>
              </a:rPr>
              <a:t> </a:t>
            </a:r>
            <a:r>
              <a:rPr lang="en-US" sz="2400" b="1" err="1">
                <a:latin typeface="Times New Roman" pitchFamily="18" charset="0"/>
                <a:cs typeface="Times New Roman" pitchFamily="18" charset="0"/>
              </a:rPr>
              <a:t>như</a:t>
            </a:r>
            <a:r>
              <a:rPr lang="en-US" sz="2400" b="1">
                <a:latin typeface="Times New Roman" pitchFamily="18" charset="0"/>
                <a:cs typeface="Times New Roman" pitchFamily="18" charset="0"/>
              </a:rPr>
              <a:t> tiếng </a:t>
            </a:r>
            <a:r>
              <a:rPr lang="en-US" sz="2400" b="1" dirty="0" err="1">
                <a:latin typeface="Times New Roman" pitchFamily="18" charset="0"/>
                <a:cs typeface="Times New Roman" pitchFamily="18" charset="0"/>
              </a:rPr>
              <a:t>xóc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rổ</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đồng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tiền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Chim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đậu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chen</a:t>
            </a:r>
            <a:r>
              <a:rPr lang="en-US" sz="2400" b="1" dirty="0">
                <a:latin typeface="Times New Roman" pitchFamily="18" charset="0"/>
                <a:cs typeface="Times New Roman" pitchFamily="18" charset="0"/>
              </a:rPr>
              <a:t> </a:t>
            </a:r>
            <a:r>
              <a:rPr lang="en-US" sz="2400" b="1" err="1">
                <a:latin typeface="Times New Roman" pitchFamily="18" charset="0"/>
                <a:cs typeface="Times New Roman" pitchFamily="18" charset="0"/>
              </a:rPr>
              <a:t>nhau</a:t>
            </a:r>
            <a:r>
              <a:rPr lang="en-US" sz="2400" b="1">
                <a:latin typeface="Times New Roman" pitchFamily="18" charset="0"/>
                <a:cs typeface="Times New Roman" pitchFamily="18" charset="0"/>
              </a:rPr>
              <a:t> trắng</a:t>
            </a:r>
            <a:r>
              <a:rPr lang="en-US" sz="2400" b="1" dirty="0">
                <a:latin typeface="Times New Roman" pitchFamily="18" charset="0"/>
                <a:cs typeface="Times New Roman" pitchFamily="18" charset="0"/>
              </a:rPr>
              <a:t> </a:t>
            </a:r>
            <a:r>
              <a:rPr lang="en-US" sz="2400" b="1">
                <a:latin typeface="Times New Roman" pitchFamily="18" charset="0"/>
                <a:cs typeface="Times New Roman" pitchFamily="18" charset="0"/>
              </a:rPr>
              <a:t>xóa </a:t>
            </a:r>
            <a:r>
              <a:rPr lang="en-US" sz="2400" b="1" dirty="0" err="1">
                <a:latin typeface="Times New Roman" pitchFamily="18" charset="0"/>
                <a:cs typeface="Times New Roman" pitchFamily="18" charset="0"/>
              </a:rPr>
              <a:t>trên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đầu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mắm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vẹt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rụng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trụi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hết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lá</a:t>
            </a:r>
            <a:r>
              <a:rPr lang="en-US" sz="2400" b="1">
                <a:latin typeface="Times New Roman" pitchFamily="18" charset="0"/>
                <a:cs typeface="Times New Roman" pitchFamily="18" charset="0"/>
              </a:rPr>
              <a:t>.                                                                                         						Đoàn </a:t>
            </a:r>
            <a:r>
              <a:rPr lang="en-US" sz="2400" b="1" err="1">
                <a:latin typeface="Times New Roman" pitchFamily="18" charset="0"/>
                <a:cs typeface="Times New Roman" pitchFamily="18" charset="0"/>
              </a:rPr>
              <a:t>Giỏi</a:t>
            </a:r>
            <a:r>
              <a:rPr lang="en-US" sz="2400" b="1">
                <a:latin typeface="Times New Roman" pitchFamily="18" charset="0"/>
                <a:cs typeface="Times New Roman" pitchFamily="18" charset="0"/>
              </a:rPr>
              <a:t> </a:t>
            </a:r>
            <a:endParaRPr lang="en-US" sz="2400" b="1" dirty="0">
              <a:latin typeface="Times New Roman" pitchFamily="18" charset="0"/>
              <a:cs typeface="Times New Roman" pitchFamily="18" charset="0"/>
            </a:endParaRPr>
          </a:p>
        </p:txBody>
      </p:sp>
      <p:sp>
        <p:nvSpPr>
          <p:cNvPr id="32" name="Rounded Rectangular Callout 31"/>
          <p:cNvSpPr/>
          <p:nvPr/>
        </p:nvSpPr>
        <p:spPr>
          <a:xfrm>
            <a:off x="7239000" y="1676400"/>
            <a:ext cx="1905000" cy="1524000"/>
          </a:xfrm>
          <a:prstGeom prst="wedgeRoundRectCallout">
            <a:avLst/>
          </a:prstGeom>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n-US" sz="2400" b="1" dirty="0" err="1">
                <a:solidFill>
                  <a:srgbClr val="C00000"/>
                </a:solidFill>
                <a:latin typeface="Times New Roman" pitchFamily="18" charset="0"/>
                <a:cs typeface="Times New Roman" pitchFamily="18" charset="0"/>
              </a:rPr>
              <a:t>Thảo</a:t>
            </a:r>
            <a:r>
              <a:rPr lang="en-US" sz="2400" b="1" dirty="0">
                <a:solidFill>
                  <a:srgbClr val="C00000"/>
                </a:solidFill>
                <a:latin typeface="Times New Roman" pitchFamily="18" charset="0"/>
                <a:cs typeface="Times New Roman" pitchFamily="18" charset="0"/>
              </a:rPr>
              <a:t> </a:t>
            </a:r>
            <a:r>
              <a:rPr lang="en-US" sz="2400" b="1" dirty="0" err="1">
                <a:solidFill>
                  <a:srgbClr val="C00000"/>
                </a:solidFill>
                <a:latin typeface="Times New Roman" pitchFamily="18" charset="0"/>
                <a:cs typeface="Times New Roman" pitchFamily="18" charset="0"/>
              </a:rPr>
              <a:t>luận</a:t>
            </a:r>
            <a:r>
              <a:rPr lang="en-US" sz="2400" b="1" dirty="0">
                <a:solidFill>
                  <a:srgbClr val="C00000"/>
                </a:solidFill>
                <a:latin typeface="Times New Roman" pitchFamily="18" charset="0"/>
                <a:cs typeface="Times New Roman" pitchFamily="18" charset="0"/>
              </a:rPr>
              <a:t> </a:t>
            </a:r>
            <a:r>
              <a:rPr lang="en-US" sz="2400" b="1" dirty="0" err="1">
                <a:solidFill>
                  <a:srgbClr val="C00000"/>
                </a:solidFill>
                <a:latin typeface="Times New Roman" pitchFamily="18" charset="0"/>
                <a:cs typeface="Times New Roman" pitchFamily="18" charset="0"/>
              </a:rPr>
              <a:t>cặp</a:t>
            </a:r>
            <a:r>
              <a:rPr lang="en-US" sz="2400" b="1" dirty="0">
                <a:solidFill>
                  <a:srgbClr val="C00000"/>
                </a:solidFill>
                <a:latin typeface="Times New Roman" pitchFamily="18" charset="0"/>
                <a:cs typeface="Times New Roman" pitchFamily="18" charset="0"/>
              </a:rPr>
              <a:t> </a:t>
            </a:r>
            <a:r>
              <a:rPr lang="en-US" sz="2400" b="1" dirty="0" err="1">
                <a:solidFill>
                  <a:srgbClr val="C00000"/>
                </a:solidFill>
                <a:latin typeface="Times New Roman" pitchFamily="18" charset="0"/>
                <a:cs typeface="Times New Roman" pitchFamily="18" charset="0"/>
              </a:rPr>
              <a:t>đôi</a:t>
            </a:r>
            <a:endParaRPr lang="en-US" sz="2400" b="1" dirty="0">
              <a:solidFill>
                <a:srgbClr val="C00000"/>
              </a:solidFill>
              <a:latin typeface="Times New Roman" pitchFamily="18" charset="0"/>
              <a:cs typeface="Times New Roman" pitchFamily="18" charset="0"/>
            </a:endParaRPr>
          </a:p>
        </p:txBody>
      </p:sp>
      <p:cxnSp>
        <p:nvCxnSpPr>
          <p:cNvPr id="5" name="Straight Connector 4"/>
          <p:cNvCxnSpPr/>
          <p:nvPr/>
        </p:nvCxnSpPr>
        <p:spPr>
          <a:xfrm>
            <a:off x="1900238" y="1828800"/>
            <a:ext cx="3141662"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8" name="Straight Connector 7"/>
          <p:cNvCxnSpPr/>
          <p:nvPr/>
        </p:nvCxnSpPr>
        <p:spPr>
          <a:xfrm>
            <a:off x="1030288" y="2209800"/>
            <a:ext cx="4011612"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9" name="Straight Connector 8"/>
          <p:cNvCxnSpPr/>
          <p:nvPr/>
        </p:nvCxnSpPr>
        <p:spPr>
          <a:xfrm>
            <a:off x="6167438" y="1828800"/>
            <a:ext cx="1147762"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ox(in)">
                                      <p:cBhvr>
                                        <p:cTn id="7" dur="1000"/>
                                        <p:tgtEl>
                                          <p:spTgt spid="7">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box(in)">
                                      <p:cBhvr>
                                        <p:cTn id="10" dur="10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box(in)">
                                      <p:cBhvr>
                                        <p:cTn id="15" dur="1000"/>
                                        <p:tgtEl>
                                          <p:spTgt spid="7">
                                            <p:txEl>
                                              <p:pRg st="2" end="2"/>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box(in)">
                                      <p:cBhvr>
                                        <p:cTn id="18" dur="1000"/>
                                        <p:tgtEl>
                                          <p:spTgt spid="7">
                                            <p:txEl>
                                              <p:pRg st="3" end="3"/>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box(in)">
                                      <p:cBhvr>
                                        <p:cTn id="21" dur="1000"/>
                                        <p:tgtEl>
                                          <p:spTgt spid="7">
                                            <p:txEl>
                                              <p:pRg st="4" end="4"/>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7">
                                            <p:txEl>
                                              <p:pRg st="5" end="5"/>
                                            </p:txEl>
                                          </p:spTgt>
                                        </p:tgtEl>
                                        <p:attrNameLst>
                                          <p:attrName>style.visibility</p:attrName>
                                        </p:attrNameLst>
                                      </p:cBhvr>
                                      <p:to>
                                        <p:strVal val="visible"/>
                                      </p:to>
                                    </p:set>
                                    <p:animEffect transition="in" filter="box(in)">
                                      <p:cBhvr>
                                        <p:cTn id="24" dur="1000"/>
                                        <p:tgtEl>
                                          <p:spTgt spid="7">
                                            <p:txEl>
                                              <p:pRg st="5" end="5"/>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box(in)">
                                      <p:cBhvr>
                                        <p:cTn id="27" dur="1000"/>
                                        <p:tgtEl>
                                          <p:spTgt spid="7">
                                            <p:txEl>
                                              <p:pRg st="6" end="6"/>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7">
                                            <p:txEl>
                                              <p:pRg st="7" end="7"/>
                                            </p:txEl>
                                          </p:spTgt>
                                        </p:tgtEl>
                                        <p:attrNameLst>
                                          <p:attrName>style.visibility</p:attrName>
                                        </p:attrNameLst>
                                      </p:cBhvr>
                                      <p:to>
                                        <p:strVal val="visible"/>
                                      </p:to>
                                    </p:set>
                                    <p:animEffect transition="in" filter="box(in)">
                                      <p:cBhvr>
                                        <p:cTn id="30" dur="1000"/>
                                        <p:tgtEl>
                                          <p:spTgt spid="7">
                                            <p:txEl>
                                              <p:pRg st="7" end="7"/>
                                            </p:txEl>
                                          </p:spTgt>
                                        </p:tgtEl>
                                      </p:cBhvr>
                                    </p:animEffect>
                                  </p:childTnLst>
                                </p:cTn>
                              </p:par>
                              <p:par>
                                <p:cTn id="31" presetID="4" presetClass="entr" presetSubtype="16" fill="hold" nodeType="withEffect">
                                  <p:stCondLst>
                                    <p:cond delay="0"/>
                                  </p:stCondLst>
                                  <p:childTnLst>
                                    <p:set>
                                      <p:cBhvr>
                                        <p:cTn id="32" dur="1" fill="hold">
                                          <p:stCondLst>
                                            <p:cond delay="0"/>
                                          </p:stCondLst>
                                        </p:cTn>
                                        <p:tgtEl>
                                          <p:spTgt spid="7">
                                            <p:txEl>
                                              <p:pRg st="8" end="8"/>
                                            </p:txEl>
                                          </p:spTgt>
                                        </p:tgtEl>
                                        <p:attrNameLst>
                                          <p:attrName>style.visibility</p:attrName>
                                        </p:attrNameLst>
                                      </p:cBhvr>
                                      <p:to>
                                        <p:strVal val="visible"/>
                                      </p:to>
                                    </p:set>
                                    <p:animEffect transition="in" filter="box(in)">
                                      <p:cBhvr>
                                        <p:cTn id="33" dur="1000"/>
                                        <p:tgtEl>
                                          <p:spTgt spid="7">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barn(inVertical)">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arn(inVertical)">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barn(inVertical)">
                                      <p:cBhvr>
                                        <p:cTn id="48" dur="500"/>
                                        <p:tgtEl>
                                          <p:spTgt spid="8"/>
                                        </p:tgtEl>
                                      </p:cBhvr>
                                    </p:animEffect>
                                  </p:childTnLst>
                                </p:cTn>
                              </p:par>
                            </p:childTnLst>
                          </p:cTn>
                        </p:par>
                      </p:childTnLst>
                    </p:cTn>
                  </p:par>
                  <p:par>
                    <p:cTn id="49" fill="hold">
                      <p:stCondLst>
                        <p:cond delay="indefinite"/>
                      </p:stCondLst>
                      <p:childTnLst>
                        <p:par>
                          <p:cTn id="50" fill="hold">
                            <p:stCondLst>
                              <p:cond delay="0"/>
                            </p:stCondLst>
                            <p:childTnLst>
                              <p:par>
                                <p:cTn id="51" presetID="55" presetClass="entr" presetSubtype="0" fill="hold" grpId="0" nodeType="clickEffect">
                                  <p:stCondLst>
                                    <p:cond delay="0"/>
                                  </p:stCondLst>
                                  <p:childTnLst>
                                    <p:set>
                                      <p:cBhvr>
                                        <p:cTn id="52" dur="1" fill="hold">
                                          <p:stCondLst>
                                            <p:cond delay="0"/>
                                          </p:stCondLst>
                                        </p:cTn>
                                        <p:tgtEl>
                                          <p:spTgt spid="32"/>
                                        </p:tgtEl>
                                        <p:attrNameLst>
                                          <p:attrName>style.visibility</p:attrName>
                                        </p:attrNameLst>
                                      </p:cBhvr>
                                      <p:to>
                                        <p:strVal val="visible"/>
                                      </p:to>
                                    </p:set>
                                    <p:anim calcmode="lin" valueType="num">
                                      <p:cBhvr>
                                        <p:cTn id="53" dur="1000" fill="hold"/>
                                        <p:tgtEl>
                                          <p:spTgt spid="32"/>
                                        </p:tgtEl>
                                        <p:attrNameLst>
                                          <p:attrName>ppt_w</p:attrName>
                                        </p:attrNameLst>
                                      </p:cBhvr>
                                      <p:tavLst>
                                        <p:tav tm="0">
                                          <p:val>
                                            <p:strVal val="#ppt_w*0.70"/>
                                          </p:val>
                                        </p:tav>
                                        <p:tav tm="100000">
                                          <p:val>
                                            <p:strVal val="#ppt_w"/>
                                          </p:val>
                                        </p:tav>
                                      </p:tavLst>
                                    </p:anim>
                                    <p:anim calcmode="lin" valueType="num">
                                      <p:cBhvr>
                                        <p:cTn id="54" dur="1000" fill="hold"/>
                                        <p:tgtEl>
                                          <p:spTgt spid="32"/>
                                        </p:tgtEl>
                                        <p:attrNameLst>
                                          <p:attrName>ppt_h</p:attrName>
                                        </p:attrNameLst>
                                      </p:cBhvr>
                                      <p:tavLst>
                                        <p:tav tm="0">
                                          <p:val>
                                            <p:strVal val="#ppt_h"/>
                                          </p:val>
                                        </p:tav>
                                        <p:tav tm="100000">
                                          <p:val>
                                            <p:strVal val="#ppt_h"/>
                                          </p:val>
                                        </p:tav>
                                      </p:tavLst>
                                    </p:anim>
                                    <p:animEffect transition="in" filter="fade">
                                      <p:cBhvr>
                                        <p:cTn id="55"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Box 5"/>
          <p:cNvSpPr txBox="1">
            <a:spLocks noChangeArrowheads="1"/>
          </p:cNvSpPr>
          <p:nvPr/>
        </p:nvSpPr>
        <p:spPr bwMode="auto">
          <a:xfrm>
            <a:off x="1371600" y="0"/>
            <a:ext cx="6858000" cy="1384300"/>
          </a:xfrm>
          <a:prstGeom prst="rect">
            <a:avLst/>
          </a:prstGeom>
          <a:noFill/>
          <a:ln w="9525">
            <a:noFill/>
            <a:miter lim="800000"/>
            <a:headEnd/>
            <a:tailEnd/>
          </a:ln>
        </p:spPr>
        <p:txBody>
          <a:bodyPr>
            <a:spAutoFit/>
          </a:bodyPr>
          <a:lstStyle/>
          <a:p>
            <a:pPr algn="ctr"/>
            <a:r>
              <a:rPr lang="en-US" sz="2800" b="1">
                <a:latin typeface="Times New Roman" pitchFamily="18" charset="0"/>
                <a:cs typeface="Times New Roman" pitchFamily="18" charset="0"/>
              </a:rPr>
              <a:t>Thứ năm ngày 12  tháng 11 năm 2015</a:t>
            </a:r>
          </a:p>
          <a:p>
            <a:pPr algn="ctr"/>
            <a:r>
              <a:rPr lang="en-US" sz="2800" b="1">
                <a:solidFill>
                  <a:schemeClr val="tx2"/>
                </a:solidFill>
                <a:latin typeface="Times New Roman" pitchFamily="18" charset="0"/>
                <a:cs typeface="Times New Roman" pitchFamily="18" charset="0"/>
              </a:rPr>
              <a:t>Luyện từ và câu</a:t>
            </a:r>
          </a:p>
          <a:p>
            <a:pPr algn="ctr"/>
            <a:r>
              <a:rPr lang="en-US" sz="2800" b="1">
                <a:solidFill>
                  <a:srgbClr val="FF0000"/>
                </a:solidFill>
                <a:latin typeface="Times New Roman" pitchFamily="18" charset="0"/>
                <a:cs typeface="Times New Roman" pitchFamily="18" charset="0"/>
              </a:rPr>
              <a:t>So sánh. Dấu chấm</a:t>
            </a:r>
          </a:p>
        </p:txBody>
      </p:sp>
      <p:graphicFrame>
        <p:nvGraphicFramePr>
          <p:cNvPr id="7" name="Group 167"/>
          <p:cNvGraphicFramePr>
            <a:graphicFrameLocks noGrp="1"/>
          </p:cNvGraphicFramePr>
          <p:nvPr/>
        </p:nvGraphicFramePr>
        <p:xfrm>
          <a:off x="381000" y="1371600"/>
          <a:ext cx="8534400" cy="3962401"/>
        </p:xfrm>
        <a:graphic>
          <a:graphicData uri="http://schemas.openxmlformats.org/drawingml/2006/table">
            <a:tbl>
              <a:tblPr>
                <a:tableStyleId>{69C7853C-536D-4A76-A0AE-DD22124D55A5}</a:tableStyleId>
              </a:tblPr>
              <a:tblGrid>
                <a:gridCol w="2895600"/>
                <a:gridCol w="2133600"/>
                <a:gridCol w="3505200"/>
              </a:tblGrid>
              <a:tr h="6810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u="none" strike="noStrike" cap="none" normalizeH="0" baseline="0" dirty="0" err="1" smtClean="0">
                          <a:ln>
                            <a:noFill/>
                          </a:ln>
                          <a:effectLst/>
                          <a:latin typeface="Times New Roman" pitchFamily="18" charset="0"/>
                          <a:cs typeface="Times New Roman" pitchFamily="18" charset="0"/>
                        </a:rPr>
                        <a:t>Âm</a:t>
                      </a:r>
                      <a:r>
                        <a:rPr kumimoji="0" lang="en-US" sz="3200" b="1" u="none" strike="noStrike" cap="none" normalizeH="0" baseline="0" dirty="0" smtClean="0">
                          <a:ln>
                            <a:noFill/>
                          </a:ln>
                          <a:effectLst/>
                          <a:latin typeface="Times New Roman" pitchFamily="18" charset="0"/>
                          <a:cs typeface="Times New Roman" pitchFamily="18" charset="0"/>
                        </a:rPr>
                        <a:t> </a:t>
                      </a:r>
                      <a:r>
                        <a:rPr kumimoji="0" lang="en-US" sz="3200" b="1" u="none" strike="noStrike" cap="none" normalizeH="0" baseline="0" dirty="0" err="1" smtClean="0">
                          <a:ln>
                            <a:noFill/>
                          </a:ln>
                          <a:effectLst/>
                          <a:latin typeface="Times New Roman" pitchFamily="18" charset="0"/>
                          <a:cs typeface="Times New Roman" pitchFamily="18" charset="0"/>
                        </a:rPr>
                        <a:t>thanh</a:t>
                      </a:r>
                      <a:r>
                        <a:rPr kumimoji="0" lang="en-US" sz="3200" b="1" u="none" strike="noStrike" cap="none" normalizeH="0" baseline="0" dirty="0" smtClean="0">
                          <a:ln>
                            <a:noFill/>
                          </a:ln>
                          <a:effectLst/>
                          <a:latin typeface="Times New Roman" pitchFamily="18" charset="0"/>
                          <a:cs typeface="Times New Roman" pitchFamily="18" charset="0"/>
                        </a:rPr>
                        <a:t> 1</a:t>
                      </a:r>
                      <a:endParaRPr kumimoji="0" lang="en-US" sz="32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u="none" strike="noStrike" cap="none" normalizeH="0" baseline="0" smtClean="0">
                          <a:ln>
                            <a:noFill/>
                          </a:ln>
                          <a:effectLst/>
                          <a:latin typeface="Times New Roman" pitchFamily="18" charset="0"/>
                          <a:cs typeface="Times New Roman" pitchFamily="18" charset="0"/>
                        </a:rPr>
                        <a:t>Từ so sánh</a:t>
                      </a:r>
                      <a:endParaRPr kumimoji="0" lang="en-US" sz="32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u="none" strike="noStrike" cap="none" normalizeH="0" baseline="0" dirty="0" err="1" smtClean="0">
                          <a:ln>
                            <a:noFill/>
                          </a:ln>
                          <a:effectLst/>
                          <a:latin typeface="Times New Roman" pitchFamily="18" charset="0"/>
                          <a:cs typeface="Times New Roman" pitchFamily="18" charset="0"/>
                        </a:rPr>
                        <a:t>Âm</a:t>
                      </a:r>
                      <a:r>
                        <a:rPr kumimoji="0" lang="en-US" sz="3200" b="1" u="none" strike="noStrike" cap="none" normalizeH="0" baseline="0" dirty="0" smtClean="0">
                          <a:ln>
                            <a:noFill/>
                          </a:ln>
                          <a:effectLst/>
                          <a:latin typeface="Times New Roman" pitchFamily="18" charset="0"/>
                          <a:cs typeface="Times New Roman" pitchFamily="18" charset="0"/>
                        </a:rPr>
                        <a:t> </a:t>
                      </a:r>
                      <a:r>
                        <a:rPr kumimoji="0" lang="en-US" sz="3200" b="1" u="none" strike="noStrike" cap="none" normalizeH="0" baseline="0" dirty="0" err="1" smtClean="0">
                          <a:ln>
                            <a:noFill/>
                          </a:ln>
                          <a:effectLst/>
                          <a:latin typeface="Times New Roman" pitchFamily="18" charset="0"/>
                          <a:cs typeface="Times New Roman" pitchFamily="18" charset="0"/>
                        </a:rPr>
                        <a:t>thanh</a:t>
                      </a:r>
                      <a:r>
                        <a:rPr kumimoji="0" lang="en-US" sz="3200" b="1" u="none" strike="noStrike" cap="none" normalizeH="0" baseline="0" dirty="0" smtClean="0">
                          <a:ln>
                            <a:noFill/>
                          </a:ln>
                          <a:effectLst/>
                          <a:latin typeface="Times New Roman" pitchFamily="18" charset="0"/>
                          <a:cs typeface="Times New Roman" pitchFamily="18" charset="0"/>
                        </a:rPr>
                        <a:t> 2</a:t>
                      </a:r>
                      <a:endParaRPr kumimoji="0" lang="en-US" sz="3200" b="1" i="0" u="none" strike="noStrike" cap="none" normalizeH="0" baseline="0" dirty="0" smtClean="0">
                        <a:ln>
                          <a:noFill/>
                        </a:ln>
                        <a:solidFill>
                          <a:schemeClr val="accent2"/>
                        </a:solidFill>
                        <a:effectLst/>
                        <a:latin typeface="Times New Roman" pitchFamily="18" charset="0"/>
                        <a:cs typeface="Times New Roman" pitchFamily="18" charset="0"/>
                      </a:endParaRPr>
                    </a:p>
                  </a:txBody>
                  <a:tcPr horzOverflow="overflow"/>
                </a:tc>
              </a:tr>
              <a:tr h="993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VnTime"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r h="942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r h="13446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bl>
          </a:graphicData>
        </a:graphic>
      </p:graphicFrame>
      <p:sp>
        <p:nvSpPr>
          <p:cNvPr id="10" name="TextBox 9"/>
          <p:cNvSpPr txBox="1">
            <a:spLocks noChangeArrowheads="1"/>
          </p:cNvSpPr>
          <p:nvPr/>
        </p:nvSpPr>
        <p:spPr bwMode="auto">
          <a:xfrm>
            <a:off x="533400" y="2251075"/>
            <a:ext cx="2667000" cy="585788"/>
          </a:xfrm>
          <a:prstGeom prst="rect">
            <a:avLst/>
          </a:prstGeom>
          <a:noFill/>
          <a:ln w="9525">
            <a:noFill/>
            <a:miter lim="800000"/>
            <a:headEnd/>
            <a:tailEnd/>
          </a:ln>
        </p:spPr>
        <p:txBody>
          <a:bodyPr>
            <a:spAutoFit/>
          </a:bodyPr>
          <a:lstStyle/>
          <a:p>
            <a:r>
              <a:rPr lang="en-US" sz="3200" b="1">
                <a:latin typeface="Times New Roman" pitchFamily="18" charset="0"/>
                <a:cs typeface="Times New Roman" pitchFamily="18" charset="0"/>
              </a:rPr>
              <a:t>a) Tiếng suối</a:t>
            </a:r>
          </a:p>
        </p:txBody>
      </p:sp>
      <p:sp>
        <p:nvSpPr>
          <p:cNvPr id="13" name="TextBox 12"/>
          <p:cNvSpPr txBox="1">
            <a:spLocks noChangeArrowheads="1"/>
          </p:cNvSpPr>
          <p:nvPr/>
        </p:nvSpPr>
        <p:spPr bwMode="auto">
          <a:xfrm>
            <a:off x="5638800" y="2251075"/>
            <a:ext cx="2971800" cy="585788"/>
          </a:xfrm>
          <a:prstGeom prst="rect">
            <a:avLst/>
          </a:prstGeom>
          <a:noFill/>
          <a:ln w="9525">
            <a:noFill/>
            <a:miter lim="800000"/>
            <a:headEnd/>
            <a:tailEnd/>
          </a:ln>
        </p:spPr>
        <p:txBody>
          <a:bodyPr>
            <a:spAutoFit/>
          </a:bodyPr>
          <a:lstStyle/>
          <a:p>
            <a:r>
              <a:rPr lang="en-US" sz="3200" b="1">
                <a:latin typeface="Times New Roman" pitchFamily="18" charset="0"/>
                <a:cs typeface="Times New Roman" pitchFamily="18" charset="0"/>
              </a:rPr>
              <a:t>Tiếng đàn cầm</a:t>
            </a:r>
          </a:p>
        </p:txBody>
      </p:sp>
      <p:sp>
        <p:nvSpPr>
          <p:cNvPr id="16" name="TextBox 15"/>
          <p:cNvSpPr txBox="1">
            <a:spLocks noChangeArrowheads="1"/>
          </p:cNvSpPr>
          <p:nvPr/>
        </p:nvSpPr>
        <p:spPr bwMode="auto">
          <a:xfrm>
            <a:off x="3733800" y="2174875"/>
            <a:ext cx="1143000" cy="585788"/>
          </a:xfrm>
          <a:prstGeom prst="rect">
            <a:avLst/>
          </a:prstGeom>
          <a:noFill/>
          <a:ln w="9525">
            <a:noFill/>
            <a:miter lim="800000"/>
            <a:headEnd/>
            <a:tailEnd/>
          </a:ln>
        </p:spPr>
        <p:txBody>
          <a:bodyPr>
            <a:spAutoFit/>
          </a:bodyPr>
          <a:lstStyle/>
          <a:p>
            <a:pPr algn="ctr"/>
            <a:r>
              <a:rPr lang="en-US" sz="3200" b="1">
                <a:solidFill>
                  <a:srgbClr val="C00000"/>
                </a:solidFill>
                <a:latin typeface="Times New Roman" pitchFamily="18" charset="0"/>
                <a:cs typeface="Times New Roman" pitchFamily="18" charset="0"/>
              </a:rPr>
              <a:t>Như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ox(in)">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457200" y="76200"/>
            <a:ext cx="8229600" cy="1401763"/>
          </a:xfrm>
        </p:spPr>
        <p:txBody>
          <a:bodyPr/>
          <a:lstStyle/>
          <a:p>
            <a:r>
              <a:rPr lang="en-US" sz="2800" smtClean="0">
                <a:latin typeface="Times New Roman" pitchFamily="18" charset="0"/>
                <a:cs typeface="Times New Roman" pitchFamily="18" charset="0"/>
              </a:rPr>
              <a:t>Thứ sáu ngày 12 tháng 11 năm 2015</a:t>
            </a:r>
            <a:br>
              <a:rPr lang="en-US" sz="2800" smtClean="0">
                <a:latin typeface="Times New Roman" pitchFamily="18" charset="0"/>
                <a:cs typeface="Times New Roman" pitchFamily="18" charset="0"/>
              </a:rPr>
            </a:br>
            <a:r>
              <a:rPr lang="en-US" sz="2800" smtClean="0">
                <a:latin typeface="Times New Roman" pitchFamily="18" charset="0"/>
                <a:cs typeface="Times New Roman" pitchFamily="18" charset="0"/>
              </a:rPr>
              <a:t>Luyện từ và câu</a:t>
            </a:r>
            <a:br>
              <a:rPr lang="en-US" sz="2800" smtClean="0">
                <a:latin typeface="Times New Roman" pitchFamily="18" charset="0"/>
                <a:cs typeface="Times New Roman" pitchFamily="18" charset="0"/>
              </a:rPr>
            </a:br>
            <a:r>
              <a:rPr lang="en-US" sz="2800" smtClean="0">
                <a:solidFill>
                  <a:srgbClr val="FF0000"/>
                </a:solidFill>
                <a:latin typeface="Times New Roman" pitchFamily="18" charset="0"/>
                <a:cs typeface="Times New Roman" pitchFamily="18" charset="0"/>
              </a:rPr>
              <a:t>So sánh. Dấu chấm</a:t>
            </a:r>
          </a:p>
        </p:txBody>
      </p:sp>
      <p:pic>
        <p:nvPicPr>
          <p:cNvPr id="37890" name="Picture 94" descr="H2"/>
          <p:cNvPicPr>
            <a:picLocks noGrp="1" noChangeAspect="1" noChangeArrowheads="1"/>
          </p:cNvPicPr>
          <p:nvPr>
            <p:ph idx="1"/>
          </p:nvPr>
        </p:nvPicPr>
        <p:blipFill>
          <a:blip r:embed="rId2"/>
          <a:srcRect l="7941" t="6583" r="6308" b="5769"/>
          <a:stretch>
            <a:fillRect/>
          </a:stretch>
        </p:blipFill>
        <p:spPr>
          <a:xfrm>
            <a:off x="762000" y="1676400"/>
            <a:ext cx="5486400" cy="4267200"/>
          </a:xfrm>
        </p:spPr>
      </p:pic>
      <p:pic>
        <p:nvPicPr>
          <p:cNvPr id="37891" name="Picture 96" descr="images1098517_5"/>
          <p:cNvPicPr>
            <a:picLocks noChangeAspect="1" noChangeArrowheads="1"/>
          </p:cNvPicPr>
          <p:nvPr/>
        </p:nvPicPr>
        <p:blipFill>
          <a:blip r:embed="rId3"/>
          <a:srcRect/>
          <a:stretch>
            <a:fillRect/>
          </a:stretch>
        </p:blipFill>
        <p:spPr bwMode="auto">
          <a:xfrm>
            <a:off x="6934200" y="1524000"/>
            <a:ext cx="1828800" cy="4495800"/>
          </a:xfrm>
          <a:prstGeom prst="rect">
            <a:avLst/>
          </a:prstGeom>
          <a:noFill/>
          <a:ln w="9525">
            <a:noFill/>
            <a:miter lim="800000"/>
            <a:headEnd/>
            <a:tailEnd/>
          </a:ln>
        </p:spPr>
      </p:pic>
      <p:sp>
        <p:nvSpPr>
          <p:cNvPr id="37892" name="Rectangle 2"/>
          <p:cNvSpPr>
            <a:spLocks noChangeArrowheads="1"/>
          </p:cNvSpPr>
          <p:nvPr/>
        </p:nvSpPr>
        <p:spPr bwMode="auto">
          <a:xfrm>
            <a:off x="2578100" y="6080125"/>
            <a:ext cx="1531938" cy="368300"/>
          </a:xfrm>
          <a:prstGeom prst="rect">
            <a:avLst/>
          </a:prstGeom>
          <a:noFill/>
          <a:ln w="9525">
            <a:noFill/>
            <a:miter lim="800000"/>
            <a:headEnd/>
            <a:tailEnd/>
          </a:ln>
        </p:spPr>
        <p:txBody>
          <a:bodyPr wrap="none">
            <a:spAutoFit/>
          </a:bodyPr>
          <a:lstStyle/>
          <a:p>
            <a:pPr algn="ctr"/>
            <a:r>
              <a:rPr lang="en-US" b="1">
                <a:latin typeface="Times New Roman" pitchFamily="18" charset="0"/>
                <a:cs typeface="Times New Roman" pitchFamily="18" charset="0"/>
              </a:rPr>
              <a:t>Suối Côn Sơn</a:t>
            </a:r>
          </a:p>
        </p:txBody>
      </p:sp>
      <p:sp>
        <p:nvSpPr>
          <p:cNvPr id="37893" name="Rectangle 5"/>
          <p:cNvSpPr>
            <a:spLocks noChangeArrowheads="1"/>
          </p:cNvSpPr>
          <p:nvPr/>
        </p:nvSpPr>
        <p:spPr bwMode="auto">
          <a:xfrm>
            <a:off x="6997700" y="6261100"/>
            <a:ext cx="1063625" cy="368300"/>
          </a:xfrm>
          <a:prstGeom prst="rect">
            <a:avLst/>
          </a:prstGeom>
          <a:noFill/>
          <a:ln w="9525">
            <a:noFill/>
            <a:miter lim="800000"/>
            <a:headEnd/>
            <a:tailEnd/>
          </a:ln>
        </p:spPr>
        <p:txBody>
          <a:bodyPr wrap="none">
            <a:spAutoFit/>
          </a:bodyPr>
          <a:lstStyle/>
          <a:p>
            <a:pPr algn="ctr"/>
            <a:r>
              <a:rPr lang="en-US" b="1">
                <a:latin typeface="Times New Roman" pitchFamily="18" charset="0"/>
                <a:cs typeface="Times New Roman" pitchFamily="18" charset="0"/>
              </a:rPr>
              <a:t>Đàn cầm</a:t>
            </a:r>
          </a:p>
        </p:txBody>
      </p:sp>
      <p:pic>
        <p:nvPicPr>
          <p:cNvPr id="37894" name="Picture 2" descr="07_DOOL_20101107_MP5_4"/>
          <p:cNvPicPr>
            <a:picLocks noChangeAspect="1" noChangeArrowheads="1"/>
          </p:cNvPicPr>
          <p:nvPr/>
        </p:nvPicPr>
        <p:blipFill>
          <a:blip r:embed="rId4"/>
          <a:srcRect/>
          <a:stretch>
            <a:fillRect/>
          </a:stretch>
        </p:blipFill>
        <p:spPr bwMode="auto">
          <a:xfrm>
            <a:off x="457200" y="1676400"/>
            <a:ext cx="5791200" cy="434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SUBSTITUTION_ID" val="{202E927A-3F7F-4959-A98A-6FEC870757D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966</TotalTime>
  <Words>1049</Words>
  <Application>Microsoft Office PowerPoint</Application>
  <PresentationFormat>On-screen Show (4:3)</PresentationFormat>
  <Paragraphs>152</Paragraphs>
  <Slides>19</Slides>
  <Notes>2</Notes>
  <HiddenSlides>0</HiddenSlides>
  <MMClips>3</MMClips>
  <ScaleCrop>false</ScaleCrop>
  <HeadingPairs>
    <vt:vector size="6" baseType="variant">
      <vt:variant>
        <vt:lpstr>Fonts Used</vt:lpstr>
      </vt:variant>
      <vt:variant>
        <vt:i4>7</vt:i4>
      </vt:variant>
      <vt:variant>
        <vt:lpstr>Design Template</vt:lpstr>
      </vt:variant>
      <vt:variant>
        <vt:i4>15</vt:i4>
      </vt:variant>
      <vt:variant>
        <vt:lpstr>Slide Titles</vt:lpstr>
      </vt:variant>
      <vt:variant>
        <vt:i4>19</vt:i4>
      </vt:variant>
    </vt:vector>
  </HeadingPairs>
  <TitlesOfParts>
    <vt:vector size="41" baseType="lpstr">
      <vt:lpstr>Calibri</vt:lpstr>
      <vt:lpstr>Arial</vt:lpstr>
      <vt:lpstr>Verdana</vt:lpstr>
      <vt:lpstr>Wingdings</vt:lpstr>
      <vt:lpstr>Times New Roman</vt:lpstr>
      <vt:lpstr>Tahoma</vt:lpstr>
      <vt:lpstr>.VnTime</vt:lpstr>
      <vt:lpstr>Office Theme</vt:lpstr>
      <vt:lpstr>Profile</vt:lpstr>
      <vt:lpstr>Office Theme</vt:lpstr>
      <vt:lpstr>Profile</vt:lpstr>
      <vt:lpstr>Profile</vt:lpstr>
      <vt:lpstr>Profile</vt:lpstr>
      <vt:lpstr>Profile</vt:lpstr>
      <vt:lpstr>Profile</vt:lpstr>
      <vt:lpstr>Profile</vt:lpstr>
      <vt:lpstr>Profile</vt:lpstr>
      <vt:lpstr>Profile</vt:lpstr>
      <vt:lpstr>Profile</vt:lpstr>
      <vt:lpstr>Profile</vt:lpstr>
      <vt:lpstr>Profile</vt:lpstr>
      <vt:lpstr>Profile</vt:lpstr>
      <vt:lpstr>Slide 1</vt:lpstr>
      <vt:lpstr>Slide 2</vt:lpstr>
      <vt:lpstr>Slide 3</vt:lpstr>
      <vt:lpstr>Slide 4</vt:lpstr>
      <vt:lpstr>  Thứ năm ngày 12 tháng 11 năm 2015 Luyện từ và câu So sánh. Dấu chấm  </vt:lpstr>
      <vt:lpstr>Slide 6</vt:lpstr>
      <vt:lpstr>Slide 7</vt:lpstr>
      <vt:lpstr>Slide 8</vt:lpstr>
      <vt:lpstr>Thứ sáu ngày 12 tháng 11 năm 2015 Luyện từ và câu So sánh. Dấu chấm</vt:lpstr>
      <vt:lpstr>Slide 10</vt:lpstr>
      <vt:lpstr>Tiền đồng</vt:lpstr>
      <vt:lpstr>Slide 12</vt:lpstr>
      <vt:lpstr>Thứ sáu ngày 12 tháng 11 năm 2015 Luyện từ và câu So sánh. Dấu chấm</vt:lpstr>
      <vt:lpstr>Slide 14</vt:lpstr>
      <vt:lpstr>Thứ sáu ngày 12 tháng 11 năm 2015 Luyện từ và câu So sánh. Dấu chấm</vt:lpstr>
      <vt:lpstr>Thứ sáu ngày 12 tháng 11 năm 2015 Luyện từ và câu So sánh. Dấu chấm</vt:lpstr>
      <vt:lpstr>Thứ sáu ngày 12 tháng 11 năm 2015 Luyện từ và câu So sánh. Dấu chấm</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Administrator</cp:lastModifiedBy>
  <cp:revision>202</cp:revision>
  <dcterms:created xsi:type="dcterms:W3CDTF">2014-10-21T13:08:01Z</dcterms:created>
  <dcterms:modified xsi:type="dcterms:W3CDTF">2015-11-25T02:24:45Z</dcterms:modified>
</cp:coreProperties>
</file>