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3" r:id="rId2"/>
    <p:sldId id="282" r:id="rId3"/>
    <p:sldId id="257" r:id="rId4"/>
    <p:sldId id="263" r:id="rId5"/>
    <p:sldId id="283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344" r:id="rId14"/>
    <p:sldId id="270" r:id="rId15"/>
    <p:sldId id="271" r:id="rId16"/>
    <p:sldId id="262" r:id="rId17"/>
    <p:sldId id="34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66"/>
    <a:srgbClr val="FF9900"/>
    <a:srgbClr val="CC0000"/>
    <a:srgbClr val="6666FF"/>
    <a:srgbClr val="0000FF"/>
    <a:srgbClr val="FF66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53" autoAdjust="0"/>
  </p:normalViewPr>
  <p:slideViewPr>
    <p:cSldViewPr>
      <p:cViewPr varScale="1">
        <p:scale>
          <a:sx n="80" d="100"/>
          <a:sy n="80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52363-2D13-4C50-8626-4F38C26823D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1EF56-01A2-4682-A506-1248A50C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8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dirty="0" err="1"/>
              <a:t>Luật</a:t>
            </a:r>
            <a:r>
              <a:rPr lang="en-US" sz="1200" b="0" dirty="0"/>
              <a:t> </a:t>
            </a:r>
            <a:r>
              <a:rPr lang="en-US" sz="1200" b="0" dirty="0" err="1"/>
              <a:t>chơi</a:t>
            </a:r>
            <a:r>
              <a:rPr lang="en-US" sz="1200" b="0" dirty="0"/>
              <a:t>: </a:t>
            </a:r>
            <a:r>
              <a:rPr lang="en-US" sz="1200" b="0" dirty="0" err="1"/>
              <a:t>Trong</a:t>
            </a:r>
            <a:r>
              <a:rPr lang="en-US" sz="1200" b="0" dirty="0"/>
              <a:t> </a:t>
            </a:r>
            <a:r>
              <a:rPr lang="en-US" sz="1200" b="0" dirty="0" err="1"/>
              <a:t>mỗi</a:t>
            </a:r>
            <a:r>
              <a:rPr lang="en-US" sz="1200" b="0" dirty="0"/>
              <a:t> ô </a:t>
            </a:r>
            <a:r>
              <a:rPr lang="en-US" sz="1200" b="0" dirty="0" err="1"/>
              <a:t>cửa</a:t>
            </a:r>
            <a:r>
              <a:rPr lang="en-US" sz="1200" b="0" dirty="0"/>
              <a:t> </a:t>
            </a:r>
            <a:r>
              <a:rPr lang="en-US" sz="1200" b="0" dirty="0" err="1"/>
              <a:t>là</a:t>
            </a:r>
            <a:r>
              <a:rPr lang="en-US" sz="1200" b="0" dirty="0"/>
              <a:t> </a:t>
            </a:r>
            <a:r>
              <a:rPr lang="en-US" sz="1200" b="0" dirty="0" err="1"/>
              <a:t>một</a:t>
            </a:r>
            <a:r>
              <a:rPr lang="en-US" sz="1200" b="0" dirty="0"/>
              <a:t> </a:t>
            </a:r>
            <a:r>
              <a:rPr lang="en-US" sz="1200" b="0" dirty="0" err="1"/>
              <a:t>câu</a:t>
            </a:r>
            <a:r>
              <a:rPr lang="en-US" sz="1200" b="0" dirty="0"/>
              <a:t> </a:t>
            </a:r>
            <a:r>
              <a:rPr lang="en-US" sz="1200" b="0" dirty="0" err="1"/>
              <a:t>hỏi</a:t>
            </a:r>
            <a:r>
              <a:rPr lang="en-US" sz="1200" b="0" dirty="0"/>
              <a:t> </a:t>
            </a:r>
            <a:r>
              <a:rPr lang="en-US" sz="1200" b="0" dirty="0" err="1"/>
              <a:t>và</a:t>
            </a:r>
            <a:r>
              <a:rPr lang="en-US" sz="1200" b="0" dirty="0"/>
              <a:t> </a:t>
            </a:r>
            <a:r>
              <a:rPr lang="en-US" sz="1200" b="0" dirty="0" err="1"/>
              <a:t>các</a:t>
            </a:r>
            <a:r>
              <a:rPr lang="en-US" sz="1200" b="0" dirty="0"/>
              <a:t> </a:t>
            </a:r>
            <a:r>
              <a:rPr lang="vi-VN" sz="1200" b="0" dirty="0"/>
              <a:t>đ</a:t>
            </a:r>
            <a:r>
              <a:rPr lang="en-US" sz="1200" b="0" dirty="0" err="1"/>
              <a:t>áp</a:t>
            </a:r>
            <a:r>
              <a:rPr lang="en-US" sz="1200" b="0" dirty="0"/>
              <a:t> </a:t>
            </a:r>
            <a:r>
              <a:rPr lang="en-US" sz="1200" b="0" dirty="0" err="1"/>
              <a:t>án</a:t>
            </a:r>
            <a:r>
              <a:rPr lang="en-US" sz="1200" b="0" dirty="0"/>
              <a:t>. </a:t>
            </a:r>
            <a:r>
              <a:rPr lang="en-US" sz="1200" b="0" dirty="0" err="1"/>
              <a:t>Nhiệm</a:t>
            </a:r>
            <a:r>
              <a:rPr lang="en-US" sz="1200" b="0" dirty="0"/>
              <a:t> </a:t>
            </a:r>
            <a:r>
              <a:rPr lang="en-US" sz="1200" b="0" dirty="0" err="1"/>
              <a:t>vụ</a:t>
            </a:r>
            <a:r>
              <a:rPr lang="en-US" sz="1200" b="0" dirty="0"/>
              <a:t> </a:t>
            </a:r>
            <a:r>
              <a:rPr lang="en-US" sz="1200" b="0" dirty="0" err="1"/>
              <a:t>của</a:t>
            </a:r>
            <a:r>
              <a:rPr lang="en-US" sz="1200" b="0" dirty="0"/>
              <a:t> </a:t>
            </a:r>
            <a:r>
              <a:rPr lang="en-US" sz="1200" b="0" dirty="0" err="1"/>
              <a:t>mỗi</a:t>
            </a:r>
            <a:r>
              <a:rPr lang="en-US" sz="1200" b="0" dirty="0"/>
              <a:t> </a:t>
            </a:r>
          </a:p>
          <a:p>
            <a:pPr algn="l"/>
            <a:r>
              <a:rPr lang="en-US" sz="1200" b="0" dirty="0" err="1"/>
              <a:t>nhóm</a:t>
            </a:r>
            <a:r>
              <a:rPr lang="en-US" sz="1200" b="0" dirty="0"/>
              <a:t> </a:t>
            </a:r>
            <a:r>
              <a:rPr lang="en-US" sz="1200" b="0" dirty="0" err="1"/>
              <a:t>là</a:t>
            </a:r>
            <a:r>
              <a:rPr lang="en-US" sz="1200" b="0" dirty="0"/>
              <a:t> </a:t>
            </a:r>
            <a:r>
              <a:rPr lang="en-US" sz="1200" b="0" dirty="0" err="1"/>
              <a:t>tìm</a:t>
            </a:r>
            <a:r>
              <a:rPr lang="en-US" sz="1200" b="0" dirty="0"/>
              <a:t> ra </a:t>
            </a:r>
            <a:r>
              <a:rPr lang="vi-VN" sz="1200" b="0" dirty="0"/>
              <a:t>đ</a:t>
            </a:r>
            <a:r>
              <a:rPr lang="en-US" sz="1200" b="0" dirty="0" err="1"/>
              <a:t>áp</a:t>
            </a:r>
            <a:r>
              <a:rPr lang="en-US" sz="1200" b="0" dirty="0"/>
              <a:t> </a:t>
            </a:r>
            <a:r>
              <a:rPr lang="en-US" sz="1200" b="0" dirty="0" err="1"/>
              <a:t>án</a:t>
            </a:r>
            <a:r>
              <a:rPr lang="en-US" sz="1200" b="0" dirty="0"/>
              <a:t> </a:t>
            </a:r>
            <a:r>
              <a:rPr lang="vi-VN" sz="1200" b="0" dirty="0"/>
              <a:t>đ</a:t>
            </a:r>
            <a:r>
              <a:rPr lang="en-US" sz="1200" b="0" dirty="0" err="1"/>
              <a:t>úng</a:t>
            </a:r>
            <a:r>
              <a:rPr lang="en-US" sz="1200" b="0" dirty="0"/>
              <a:t> </a:t>
            </a:r>
            <a:r>
              <a:rPr lang="en-US" sz="1200" b="0" dirty="0" err="1"/>
              <a:t>có</a:t>
            </a:r>
            <a:r>
              <a:rPr lang="en-US" sz="1200" b="0" dirty="0"/>
              <a:t> </a:t>
            </a:r>
            <a:r>
              <a:rPr lang="en-US" sz="1200" b="0" dirty="0" err="1"/>
              <a:t>nghĩa</a:t>
            </a:r>
            <a:r>
              <a:rPr lang="en-US" sz="1200" b="0" dirty="0"/>
              <a:t> </a:t>
            </a:r>
            <a:r>
              <a:rPr lang="en-US" sz="1200" b="0" dirty="0" err="1"/>
              <a:t>là</a:t>
            </a:r>
            <a:r>
              <a:rPr lang="en-US" sz="1200" b="0" dirty="0"/>
              <a:t> </a:t>
            </a:r>
            <a:r>
              <a:rPr lang="en-US" sz="1200" b="0" dirty="0" err="1"/>
              <a:t>nhóm</a:t>
            </a:r>
            <a:r>
              <a:rPr lang="en-US" sz="1200" b="0" dirty="0"/>
              <a:t> </a:t>
            </a:r>
            <a:r>
              <a:rPr lang="vi-VN" sz="1200" b="0" dirty="0"/>
              <a:t>đ</a:t>
            </a:r>
            <a:r>
              <a:rPr lang="en-US" sz="1200" b="0" dirty="0"/>
              <a:t>ó </a:t>
            </a:r>
            <a:r>
              <a:rPr lang="vi-VN" sz="1200" b="0" dirty="0"/>
              <a:t>đ</a:t>
            </a:r>
            <a:r>
              <a:rPr lang="en-US" sz="1200" b="0" dirty="0"/>
              <a:t>ã </a:t>
            </a:r>
            <a:r>
              <a:rPr lang="en-US" sz="1200" b="0" dirty="0" err="1"/>
              <a:t>mở</a:t>
            </a:r>
            <a:r>
              <a:rPr lang="en-US" sz="1200" b="0" dirty="0"/>
              <a:t> </a:t>
            </a:r>
            <a:r>
              <a:rPr lang="vi-VN" sz="1200" b="0" dirty="0"/>
              <a:t>đư</a:t>
            </a:r>
            <a:r>
              <a:rPr lang="en-US" sz="1200" b="0" dirty="0" err="1"/>
              <a:t>ợc</a:t>
            </a:r>
            <a:r>
              <a:rPr lang="en-US" sz="1200" b="0" dirty="0"/>
              <a:t> ô </a:t>
            </a:r>
            <a:r>
              <a:rPr lang="en-US" sz="1200" b="0" dirty="0" err="1"/>
              <a:t>cửa</a:t>
            </a:r>
            <a:endParaRPr lang="en-US" sz="12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1EF56-01A2-4682-A506-1248A50C91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3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2369-7224-4D5C-B373-AF9364A80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593FB-CB50-483A-9B48-A6DBE79EA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A52FB-6ACE-466A-8BEF-3104E83C2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F455A-4FF2-4ECC-9216-B933DB1DF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A3E4F-2BA8-4F4A-BC47-39E0260F5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D632B-613B-4348-86A3-9644C71D0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D26C3-DAD1-4B22-9296-2DE1B8FE9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20827-7498-47D1-8289-AA6C8EBDB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CCACF-497B-43BB-9B11-F61BD9873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AD75C-C67E-4044-B29F-60FE777D3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CCA2-53DC-4324-A638-E69214690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91F3-5AE0-4DBF-9713-1F87BED67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BA7EEE2-9230-4990-8838-BAB549772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2E5BB45B-9D78-4C4F-890E-D0218897C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A4EDAEBE-8F6D-4625-8599-284FD31A3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51" y="914400"/>
            <a:ext cx="10160508" cy="27699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  <a:p>
            <a:pPr algn="ctr" eaLnBrk="1" hangingPunct="1">
              <a:defRPr/>
            </a:pP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SẮT, GANG, THÉP</a:t>
            </a:r>
          </a:p>
          <a:p>
            <a:pPr algn="ctr" eaLnBrk="1" hangingPunct="1">
              <a:defRPr/>
            </a:pPr>
            <a:r>
              <a:rPr lang="en-US" alt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48 </a:t>
            </a:r>
          </a:p>
        </p:txBody>
      </p:sp>
    </p:spTree>
  </p:cSld>
  <p:clrMapOvr>
    <a:masterClrMapping/>
  </p:clrMapOvr>
  <p:transition spd="slow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4C4EDA7-2468-4161-B7A5-D489DB42A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b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VÀ HỢP KIM CỦA ĐỒNG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562600" y="5105400"/>
            <a:ext cx="30480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228600" y="5105400"/>
            <a:ext cx="377952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89" name="Picture 25" descr="san xuat day d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4252232" cy="318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6" descr="soi day dong tron ky thuat di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524000"/>
            <a:ext cx="3810000" cy="336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18B27818-F9A4-4456-99FF-0F9086C24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533400" y="-762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br>
              <a:rPr 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b="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VÀ HỢP KIM CỦA ĐỒNG</a:t>
            </a:r>
          </a:p>
        </p:txBody>
      </p:sp>
      <p:pic>
        <p:nvPicPr>
          <p:cNvPr id="12293" name="Picture 5" descr="Chieng dong"/>
          <p:cNvPicPr>
            <a:picLocks noChangeAspect="1" noChangeArrowheads="1"/>
          </p:cNvPicPr>
          <p:nvPr/>
        </p:nvPicPr>
        <p:blipFill>
          <a:blip r:embed="rId3">
            <a:lum bright="30000" contrast="42000"/>
          </a:blip>
          <a:srcRect/>
          <a:stretch>
            <a:fillRect/>
          </a:stretch>
        </p:blipFill>
        <p:spPr bwMode="auto">
          <a:xfrm>
            <a:off x="2133600" y="1371600"/>
            <a:ext cx="21875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Dinh dong co"/>
          <p:cNvPicPr>
            <a:picLocks noChangeAspect="1" noChangeArrowheads="1"/>
          </p:cNvPicPr>
          <p:nvPr/>
        </p:nvPicPr>
        <p:blipFill>
          <a:blip r:embed="rId4">
            <a:lum bright="10000" contrast="24000"/>
          </a:blip>
          <a:srcRect/>
          <a:stretch>
            <a:fillRect/>
          </a:stretch>
        </p:blipFill>
        <p:spPr bwMode="auto">
          <a:xfrm>
            <a:off x="5029200" y="1371600"/>
            <a:ext cx="2305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Vạc_đồng_4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/>
          <a:stretch>
            <a:fillRect/>
          </a:stretch>
        </p:blipFill>
        <p:spPr bwMode="auto">
          <a:xfrm>
            <a:off x="6096000" y="3962400"/>
            <a:ext cx="2362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TuongPhatLonNhatVN"/>
          <p:cNvPicPr>
            <a:picLocks noChangeAspect="1" noChangeArrowheads="1"/>
          </p:cNvPicPr>
          <p:nvPr/>
        </p:nvPicPr>
        <p:blipFill>
          <a:blip r:embed="rId6">
            <a:lum bright="14000" contrast="46000"/>
          </a:blip>
          <a:srcRect/>
          <a:stretch>
            <a:fillRect/>
          </a:stretch>
        </p:blipFill>
        <p:spPr bwMode="auto">
          <a:xfrm>
            <a:off x="762000" y="3886200"/>
            <a:ext cx="20224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Trống_đồng_Ngọc_Lũ_2"/>
          <p:cNvPicPr>
            <a:picLocks noChangeAspect="1" noChangeArrowheads="1"/>
          </p:cNvPicPr>
          <p:nvPr/>
        </p:nvPicPr>
        <p:blipFill>
          <a:blip r:embed="rId7">
            <a:lum bright="6000" contrast="26000"/>
          </a:blip>
          <a:srcRect/>
          <a:stretch>
            <a:fillRect/>
          </a:stretch>
        </p:blipFill>
        <p:spPr bwMode="auto">
          <a:xfrm>
            <a:off x="3124200" y="3962400"/>
            <a:ext cx="25717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533400" y="2286000"/>
            <a:ext cx="1371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629400" y="6324600"/>
            <a:ext cx="16002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Vạc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581400" y="6324600"/>
            <a:ext cx="1752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Trống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914400" y="6324600"/>
            <a:ext cx="19812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ợng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7696200" y="2286000"/>
            <a:ext cx="14478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299" grpId="0" animBg="1"/>
      <p:bldP spid="12300" grpId="0" animBg="1"/>
      <p:bldP spid="12301" grpId="0" animBg="1"/>
      <p:bldP spid="123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450AB720-DD3B-493A-BC86-B457EBCB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b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VÀ HỢP KIM CỦA ĐỒNG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Tính chất của </a:t>
            </a:r>
            <a:r>
              <a:rPr lang="vi-VN" sz="24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và hợp kim của </a:t>
            </a:r>
            <a:r>
              <a:rPr lang="vi-VN" sz="24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Công dụng của Đồng và hợp kim của </a:t>
            </a:r>
            <a:r>
              <a:rPr lang="vi-VN" sz="24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28600" y="2057400"/>
            <a:ext cx="8763000" cy="3200400"/>
          </a:xfrm>
          <a:prstGeom prst="horizontalScroll">
            <a:avLst>
              <a:gd name="adj" fmla="val 7352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en-US" sz="2400" b="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…;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20183119-1FB3-4D05-82E0-FC47B834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WordArt 30">
            <a:extLst>
              <a:ext uri="{FF2B5EF4-FFF2-40B4-BE49-F238E27FC236}">
                <a16:creationId xmlns:a16="http://schemas.microsoft.com/office/drawing/2014/main" id="{82D516C8-1AFA-4CF5-A903-4D987CF9D5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209800"/>
            <a:ext cx="6477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0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Trò chơi : Ô cửa bí mật</a:t>
            </a:r>
            <a:endParaRPr lang="en-US" sz="40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</p:spTree>
  </p:cSld>
  <p:clrMapOvr>
    <a:masterClrMapping/>
  </p:clrMapOvr>
  <p:transition spd="slow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C1CEB9C9-D394-4E35-99B3-6A0D97E1B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Oval 4" descr="Parchment"/>
          <p:cNvSpPr>
            <a:spLocks noChangeArrowheads="1"/>
          </p:cNvSpPr>
          <p:nvPr/>
        </p:nvSpPr>
        <p:spPr bwMode="auto">
          <a:xfrm>
            <a:off x="4572000" y="5334000"/>
            <a:ext cx="533400" cy="5334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572000" y="4281488"/>
            <a:ext cx="48006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rgbClr val="FFFF00"/>
                </a:solidFill>
              </a:rPr>
              <a:t>   </a:t>
            </a:r>
            <a:r>
              <a:rPr lang="en-US" sz="1800">
                <a:solidFill>
                  <a:srgbClr val="CC0000"/>
                </a:solidFill>
              </a:rPr>
              <a:t>Muốn bảo quản một số đồ dùng bằng đồng và hợp kim của đồng cần: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rgbClr val="FFFF00"/>
                </a:solidFill>
              </a:rPr>
              <a:t> </a:t>
            </a:r>
            <a:r>
              <a:rPr lang="en-US" sz="2000" b="0">
                <a:solidFill>
                  <a:srgbClr val="3333FF"/>
                </a:solidFill>
              </a:rPr>
              <a:t>A.Thường xuyên đem phơi ngoài trời.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rgbClr val="3333FF"/>
                </a:solidFill>
              </a:rPr>
              <a:t> B. Để nơi không ẩm thấp, thỉnh thoảng dùng thuốc đánh đồng để lau chùi.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rgbClr val="3333FF"/>
                </a:solidFill>
              </a:rPr>
              <a:t> C. Đem treo ở giàn bếp.</a:t>
            </a:r>
          </a:p>
        </p:txBody>
      </p:sp>
      <p:sp>
        <p:nvSpPr>
          <p:cNvPr id="17414" name="Oval 6" descr="Parchment"/>
          <p:cNvSpPr>
            <a:spLocks noChangeArrowheads="1"/>
          </p:cNvSpPr>
          <p:nvPr/>
        </p:nvSpPr>
        <p:spPr bwMode="auto">
          <a:xfrm>
            <a:off x="4648200" y="3124200"/>
            <a:ext cx="552450" cy="4572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 sz="2400" b="0">
              <a:solidFill>
                <a:srgbClr val="FF00FF"/>
              </a:solidFill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4648200" y="1905000"/>
            <a:ext cx="44958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/>
              <a:t>         </a:t>
            </a:r>
            <a:r>
              <a:rPr lang="en-US" sz="1800">
                <a:solidFill>
                  <a:srgbClr val="FF3300"/>
                </a:solidFill>
              </a:rPr>
              <a:t>Hợp kim của đồng có tính chất</a:t>
            </a:r>
            <a:r>
              <a:rPr lang="en-US" sz="1800">
                <a:solidFill>
                  <a:srgbClr val="66FF33"/>
                </a:solidFill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5050"/>
                </a:solidFill>
              </a:rPr>
              <a:t>  A.  Có màu trắng bạc, cứng, dễ vỡ.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5050"/>
                </a:solidFill>
              </a:rPr>
              <a:t>  B.  Có màu vàng, dẻo, có tính đàn   hồi.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5050"/>
                </a:solidFill>
              </a:rPr>
              <a:t>  C.  Có màu nâu hoặc màu vàng, có ánh kim, cứng hơn đồng</a:t>
            </a:r>
            <a:r>
              <a:rPr lang="en-US" sz="2000" b="0">
                <a:solidFill>
                  <a:srgbClr val="FF5050"/>
                </a:solidFill>
              </a:rPr>
              <a:t>.</a:t>
            </a:r>
          </a:p>
        </p:txBody>
      </p:sp>
      <p:sp>
        <p:nvSpPr>
          <p:cNvPr id="17416" name="Oval 8" descr="Parchment"/>
          <p:cNvSpPr>
            <a:spLocks noChangeArrowheads="1"/>
          </p:cNvSpPr>
          <p:nvPr/>
        </p:nvSpPr>
        <p:spPr bwMode="auto">
          <a:xfrm>
            <a:off x="0" y="5638800"/>
            <a:ext cx="533400" cy="5334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0" y="4200525"/>
            <a:ext cx="4419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0"/>
              <a:t> </a:t>
            </a:r>
            <a:r>
              <a:rPr lang="en-US" sz="1800">
                <a:solidFill>
                  <a:srgbClr val="3333FF"/>
                </a:solidFill>
              </a:rPr>
              <a:t>Đồng hoặc hợp kim của đồng  được sử dụng làm: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000000"/>
                </a:solidFill>
              </a:rPr>
              <a:t>  </a:t>
            </a:r>
            <a:r>
              <a:rPr lang="en-US" sz="1800" b="0">
                <a:solidFill>
                  <a:srgbClr val="FF33CC"/>
                </a:solidFill>
              </a:rPr>
              <a:t>A    Nhà ở, cầu, bàn ghế, máy quạt.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33CC"/>
                </a:solidFill>
              </a:rPr>
              <a:t>  B     Làm lốp ô tô, tủ lạnh, xe hơi.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33CC"/>
                </a:solidFill>
              </a:rPr>
              <a:t>  C     Đồ điện, dây điện, một số bộ phận của ô tô, tàu biển, ...; nồi, mâm, kèn, cồng, chiêng, đúc tượng ...</a:t>
            </a:r>
          </a:p>
        </p:txBody>
      </p:sp>
      <p:sp>
        <p:nvSpPr>
          <p:cNvPr id="17418" name="Oval 10" descr="Parchment"/>
          <p:cNvSpPr>
            <a:spLocks noChangeArrowheads="1"/>
          </p:cNvSpPr>
          <p:nvPr/>
        </p:nvSpPr>
        <p:spPr bwMode="auto">
          <a:xfrm>
            <a:off x="0" y="2514600"/>
            <a:ext cx="533400" cy="4953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0" y="1752600"/>
            <a:ext cx="45720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/>
              <a:t>         </a:t>
            </a:r>
            <a:r>
              <a:rPr lang="en-US" sz="1800" b="0">
                <a:solidFill>
                  <a:srgbClr val="CC6600"/>
                </a:solidFill>
              </a:rPr>
              <a:t>Tính chất của đồng là: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CC6600"/>
                </a:solidFill>
              </a:rPr>
              <a:t> A   Cứng có tính đàn hồi, dễ vỡ.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CC6600"/>
                </a:solidFill>
              </a:rPr>
              <a:t> B   Có màu đỏ nâu, có ánh kim, bền, dễ dát mỏng và kéo thành sợi,dễ uốn cong dẫn điện, dẫn nhiệt tốt.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CC6600"/>
                </a:solidFill>
              </a:rPr>
              <a:t> C  Màu trắng bạc, có ánh kim, dẻo.</a:t>
            </a:r>
          </a:p>
        </p:txBody>
      </p:sp>
      <p:grpSp>
        <p:nvGrpSpPr>
          <p:cNvPr id="11275" name="Group 12"/>
          <p:cNvGrpSpPr>
            <a:grpSpLocks/>
          </p:cNvGrpSpPr>
          <p:nvPr/>
        </p:nvGrpSpPr>
        <p:grpSpPr bwMode="auto">
          <a:xfrm>
            <a:off x="0" y="1676400"/>
            <a:ext cx="9144000" cy="4953000"/>
            <a:chOff x="0" y="1080"/>
            <a:chExt cx="5760" cy="3216"/>
          </a:xfrm>
        </p:grpSpPr>
        <p:sp>
          <p:nvSpPr>
            <p:cNvPr id="11301" name="Rectangle 13"/>
            <p:cNvSpPr>
              <a:spLocks noChangeArrowheads="1"/>
            </p:cNvSpPr>
            <p:nvPr/>
          </p:nvSpPr>
          <p:spPr bwMode="auto">
            <a:xfrm>
              <a:off x="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0">
                <a:solidFill>
                  <a:srgbClr val="0000FF"/>
                </a:solidFill>
              </a:endParaRPr>
            </a:p>
          </p:txBody>
        </p:sp>
        <p:sp>
          <p:nvSpPr>
            <p:cNvPr id="11302" name="Rectangle 14"/>
            <p:cNvSpPr>
              <a:spLocks noChangeArrowheads="1"/>
            </p:cNvSpPr>
            <p:nvPr/>
          </p:nvSpPr>
          <p:spPr bwMode="auto">
            <a:xfrm>
              <a:off x="288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0">
                <a:solidFill>
                  <a:srgbClr val="0000FF"/>
                </a:solidFill>
              </a:endParaRPr>
            </a:p>
          </p:txBody>
        </p:sp>
        <p:sp>
          <p:nvSpPr>
            <p:cNvPr id="11303" name="Rectangle 15"/>
            <p:cNvSpPr>
              <a:spLocks noChangeArrowheads="1"/>
            </p:cNvSpPr>
            <p:nvPr/>
          </p:nvSpPr>
          <p:spPr bwMode="auto">
            <a:xfrm>
              <a:off x="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0">
                <a:solidFill>
                  <a:srgbClr val="0000FF"/>
                </a:solidFill>
              </a:endParaRPr>
            </a:p>
          </p:txBody>
        </p:sp>
        <p:sp>
          <p:nvSpPr>
            <p:cNvPr id="11304" name="Rectangle 16"/>
            <p:cNvSpPr>
              <a:spLocks noChangeArrowheads="1"/>
            </p:cNvSpPr>
            <p:nvPr/>
          </p:nvSpPr>
          <p:spPr bwMode="auto">
            <a:xfrm>
              <a:off x="288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0">
                <a:solidFill>
                  <a:srgbClr val="0000FF"/>
                </a:solidFill>
              </a:endParaRPr>
            </a:p>
          </p:txBody>
        </p:sp>
      </p:grp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4648200" y="1752600"/>
            <a:ext cx="285750" cy="247650"/>
          </a:xfrm>
          <a:prstGeom prst="cloudCallout">
            <a:avLst>
              <a:gd name="adj1" fmla="val -25000"/>
              <a:gd name="adj2" fmla="val -70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vi-VN" sz="2000" b="0"/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>
            <a:off x="0" y="4495800"/>
            <a:ext cx="3810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0" y="1828800"/>
            <a:ext cx="400050" cy="20955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4572000" y="4191000"/>
            <a:ext cx="3048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21"/>
          <p:cNvSpPr>
            <a:spLocks noChangeArrowheads="1"/>
          </p:cNvSpPr>
          <p:nvPr/>
        </p:nvSpPr>
        <p:spPr bwMode="auto">
          <a:xfrm>
            <a:off x="2133600" y="762000"/>
            <a:ext cx="4343400" cy="11430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Ô CỬA BÍ MẬT</a:t>
            </a:r>
            <a:endParaRPr lang="en-US" sz="2800" b="0" dirty="0"/>
          </a:p>
        </p:txBody>
      </p:sp>
      <p:pic>
        <p:nvPicPr>
          <p:cNvPr id="17432" name="Picture 24" descr="untitled"/>
          <p:cNvPicPr>
            <a:picLocks noChangeAspect="1" noChangeArrowheads="1"/>
          </p:cNvPicPr>
          <p:nvPr/>
        </p:nvPicPr>
        <p:blipFill>
          <a:blip r:embed="rId7"/>
          <a:srcRect l="55000" t="12666" r="23000" b="53999"/>
          <a:stretch>
            <a:fillRect/>
          </a:stretch>
        </p:blipFill>
        <p:spPr bwMode="auto">
          <a:xfrm>
            <a:off x="4562475" y="4038600"/>
            <a:ext cx="45815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6337300" y="4724400"/>
            <a:ext cx="830263" cy="776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</a:rPr>
              <a:t>4</a:t>
            </a:r>
            <a:endParaRPr lang="en-US" sz="1800" b="0"/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17436" name="Oval 28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7440" name="Oval 32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7442" name="Oval 34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7443" name="Oval 35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7444" name="Oval 36"/>
          <p:cNvSpPr>
            <a:spLocks noChangeArrowheads="1"/>
          </p:cNvSpPr>
          <p:nvPr/>
        </p:nvSpPr>
        <p:spPr bwMode="auto">
          <a:xfrm>
            <a:off x="7848600" y="152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 dirty="0">
                <a:solidFill>
                  <a:srgbClr val="FF3300"/>
                </a:solidFill>
              </a:rPr>
              <a:t>0</a:t>
            </a:r>
          </a:p>
        </p:txBody>
      </p:sp>
      <p:pic>
        <p:nvPicPr>
          <p:cNvPr id="17445" name="Picture 37" descr="untitled"/>
          <p:cNvPicPr>
            <a:picLocks noChangeAspect="1" noChangeArrowheads="1"/>
          </p:cNvPicPr>
          <p:nvPr/>
        </p:nvPicPr>
        <p:blipFill>
          <a:blip r:embed="rId7"/>
          <a:srcRect l="55000" t="12666" r="23000" b="53999"/>
          <a:stretch>
            <a:fillRect/>
          </a:stretch>
        </p:blipFill>
        <p:spPr bwMode="auto">
          <a:xfrm>
            <a:off x="0" y="1600200"/>
            <a:ext cx="4552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1806575" y="2151063"/>
            <a:ext cx="822325" cy="7969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</a:rPr>
              <a:t>1</a:t>
            </a:r>
            <a:endParaRPr lang="en-US" sz="1800" b="0"/>
          </a:p>
        </p:txBody>
      </p:sp>
      <p:pic>
        <p:nvPicPr>
          <p:cNvPr id="17447" name="Picture 39" descr="untitled"/>
          <p:cNvPicPr>
            <a:picLocks noChangeAspect="1" noChangeArrowheads="1"/>
          </p:cNvPicPr>
          <p:nvPr/>
        </p:nvPicPr>
        <p:blipFill>
          <a:blip r:embed="rId7"/>
          <a:srcRect l="55000" t="12666" r="23000" b="53999"/>
          <a:stretch>
            <a:fillRect/>
          </a:stretch>
        </p:blipFill>
        <p:spPr bwMode="auto">
          <a:xfrm>
            <a:off x="0" y="3932238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1820863" y="4724400"/>
            <a:ext cx="866775" cy="7318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</a:rPr>
              <a:t>3</a:t>
            </a:r>
            <a:endParaRPr lang="en-US" sz="1800" b="0"/>
          </a:p>
        </p:txBody>
      </p:sp>
      <p:pic>
        <p:nvPicPr>
          <p:cNvPr id="17449" name="Picture 41" descr="untitled"/>
          <p:cNvPicPr>
            <a:picLocks noChangeAspect="1" noChangeArrowheads="1"/>
          </p:cNvPicPr>
          <p:nvPr/>
        </p:nvPicPr>
        <p:blipFill>
          <a:blip r:embed="rId7"/>
          <a:srcRect l="55000" t="12666" r="23000" b="53999"/>
          <a:stretch>
            <a:fillRect/>
          </a:stretch>
        </p:blipFill>
        <p:spPr bwMode="auto">
          <a:xfrm>
            <a:off x="4540250" y="1600200"/>
            <a:ext cx="4603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6172200" y="2514600"/>
            <a:ext cx="866775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</a:rPr>
              <a:t>2</a:t>
            </a:r>
            <a:endParaRPr lang="en-US" sz="1800" b="0"/>
          </a:p>
        </p:txBody>
      </p:sp>
      <p:sp>
        <p:nvSpPr>
          <p:cNvPr id="11300" name="Rectangle 43"/>
          <p:cNvSpPr>
            <a:spLocks noChangeArrowheads="1"/>
          </p:cNvSpPr>
          <p:nvPr/>
        </p:nvSpPr>
        <p:spPr bwMode="auto">
          <a:xfrm>
            <a:off x="1143000" y="1066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993300"/>
                </a:solidFill>
              </a:rPr>
              <a:t>Trò ch</a:t>
            </a:r>
            <a:r>
              <a:rPr lang="vi-VN">
                <a:solidFill>
                  <a:srgbClr val="993300"/>
                </a:solidFill>
              </a:rPr>
              <a:t>ơ</a:t>
            </a:r>
            <a:r>
              <a:rPr lang="en-US">
                <a:solidFill>
                  <a:srgbClr val="993300"/>
                </a:solidFill>
              </a:rPr>
              <a:t>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0" dur="2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2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8" dur="2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2" dur="2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4" dur="2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8" dur="2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2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0"/>
                  </p:tgtEl>
                </p:cond>
              </p:nextCondLst>
            </p:seq>
          </p:childTnLst>
        </p:cTn>
      </p:par>
    </p:tnLst>
    <p:bldLst>
      <p:bldP spid="17412" grpId="0" animBg="1"/>
      <p:bldP spid="17414" grpId="0" animBg="1"/>
      <p:bldP spid="17416" grpId="0" animBg="1"/>
      <p:bldP spid="17418" grpId="0" animBg="1"/>
      <p:bldP spid="17433" grpId="0" animBg="1"/>
      <p:bldP spid="17433" grpId="1" animBg="1"/>
      <p:bldP spid="17434" grpId="0" animBg="1"/>
      <p:bldP spid="17435" grpId="0" animBg="1"/>
      <p:bldP spid="17436" grpId="0" animBg="1"/>
      <p:bldP spid="17437" grpId="0" animBg="1"/>
      <p:bldP spid="17438" grpId="0" animBg="1"/>
      <p:bldP spid="17439" grpId="0" animBg="1"/>
      <p:bldP spid="17440" grpId="0" animBg="1"/>
      <p:bldP spid="17441" grpId="0" animBg="1"/>
      <p:bldP spid="17442" grpId="0" animBg="1"/>
      <p:bldP spid="17443" grpId="0" animBg="1"/>
      <p:bldP spid="17444" grpId="0" animBg="1"/>
      <p:bldP spid="17446" grpId="0" animBg="1"/>
      <p:bldP spid="17446" grpId="1" animBg="1"/>
      <p:bldP spid="17448" grpId="0" animBg="1"/>
      <p:bldP spid="17448" grpId="1" animBg="1"/>
      <p:bldP spid="17450" grpId="0" animBg="1"/>
      <p:bldP spid="1745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F3D6E503-9098-42AB-8730-712D77DB0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b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VÀ HỢP KIM CỦA ĐỒNG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52400" y="1752600"/>
            <a:ext cx="8686800" cy="4343400"/>
          </a:xfrm>
          <a:prstGeom prst="flowChartAlternateProcess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b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" y="17526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b="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8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28600" y="2514600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en-US" sz="280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của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ồngcó màu nâu hoặc màu vàng, có ánh kim</a:t>
            </a:r>
          </a:p>
          <a:p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cứng h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endParaRPr lang="en-US" b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52400" y="48768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bảo quản những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dùng bằng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và hợp kim của</a:t>
            </a:r>
          </a:p>
          <a:p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cần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n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không ẩm thấp, thỉnh thoảng dùng thuốc </a:t>
            </a:r>
          </a:p>
          <a:p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lau chùi.</a:t>
            </a:r>
            <a:endParaRPr lang="en-US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228600" y="35052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Đồng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hợp kim của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dùng làm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iện, dây</a:t>
            </a:r>
          </a:p>
          <a:p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iện, một số bộ phận của ô tô, tàu biển,…; nồi, mâm, kèn,</a:t>
            </a:r>
          </a:p>
          <a:p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cồng, chiêng, 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 t</a:t>
            </a:r>
            <a:r>
              <a:rPr lang="vi-VN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ợng….</a:t>
            </a:r>
            <a:endParaRPr lang="en-US" sz="280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6" grpId="0" animBg="1"/>
      <p:bldP spid="184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A3CDCB43-AB56-4EA4-A938-B1AE6C099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844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WordArt 4">
            <a:extLst>
              <a:ext uri="{FF2B5EF4-FFF2-40B4-BE49-F238E27FC236}">
                <a16:creationId xmlns:a16="http://schemas.microsoft.com/office/drawing/2014/main" id="{F58398B9-81BF-4177-B16F-B71BAFE1CA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09950" y="381000"/>
            <a:ext cx="200025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KẾT NỐI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06C9AF2D-95E8-45AE-98FE-FE7C3B598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7800"/>
            <a:ext cx="76962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Trang 52)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7">
            <a:extLst>
              <a:ext uri="{FF2B5EF4-FFF2-40B4-BE49-F238E27FC236}">
                <a16:creationId xmlns:a16="http://schemas.microsoft.com/office/drawing/2014/main" id="{6FEF5A7D-D5EE-4AE2-8144-8C8E13B9E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6172200"/>
            <a:ext cx="26955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9525">
                  <a:solidFill>
                    <a:srgbClr val="0000D0"/>
                  </a:solidFill>
                  <a:prstDash val="sysDot"/>
                  <a:round/>
                  <a:headEnd/>
                  <a:tailEnd/>
                </a:ln>
                <a:solidFill>
                  <a:schemeClr val="bg2"/>
                </a:solidFill>
              </a:rPr>
              <a:t>Giáo viên: Vũ Thị Thu Hương</a:t>
            </a:r>
            <a:endParaRPr lang="en-US" kern="10">
              <a:ln w="9525">
                <a:solidFill>
                  <a:srgbClr val="0000D0"/>
                </a:solidFill>
                <a:prstDash val="sysDot"/>
                <a:round/>
                <a:headEnd/>
                <a:tailEnd/>
              </a:ln>
              <a:solidFill>
                <a:schemeClr val="bg2"/>
              </a:solidFill>
            </a:endParaRPr>
          </a:p>
        </p:txBody>
      </p:sp>
      <p:sp>
        <p:nvSpPr>
          <p:cNvPr id="35843" name="WordArt 18">
            <a:extLst>
              <a:ext uri="{FF2B5EF4-FFF2-40B4-BE49-F238E27FC236}">
                <a16:creationId xmlns:a16="http://schemas.microsoft.com/office/drawing/2014/main" id="{6A806680-1500-4C04-BCD5-7040125DE4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762000"/>
            <a:ext cx="7448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PHÒNG GD-ĐÔ THỊ VIỆT HƯNG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pic>
        <p:nvPicPr>
          <p:cNvPr id="35844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941D26E6-97D6-4F93-A780-D5DFFE0A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WordArt 2">
            <a:extLst>
              <a:ext uri="{FF2B5EF4-FFF2-40B4-BE49-F238E27FC236}">
                <a16:creationId xmlns:a16="http://schemas.microsoft.com/office/drawing/2014/main" id="{D3A40822-5943-431E-A331-5C1D38BD68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7162800" cy="2286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C9FCB"/>
              </a:extrusionClr>
              <a:contourClr>
                <a:srgbClr val="FC9FC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</a:rPr>
              <a:t>CHÀO TẠM BIỆT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</a:rPr>
              <a:t>QUÝ THẦY CÔ GIÁO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D738A309-DD83-43A3-924B-1BB8BFED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>
            <a:extLst>
              <a:ext uri="{FF2B5EF4-FFF2-40B4-BE49-F238E27FC236}">
                <a16:creationId xmlns:a16="http://schemas.microsoft.com/office/drawing/2014/main" id="{C15BE1B3-91D7-4594-9D38-7E88E7BF1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 spd="slow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E13C21C5-1F52-4B05-8B8E-257C5A365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 dirty="0">
              <a:solidFill>
                <a:srgbClr val="CC00FF"/>
              </a:solidFill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819400" y="1219200"/>
            <a:ext cx="5638800" cy="1828800"/>
          </a:xfrm>
          <a:prstGeom prst="wedgeRoundRectCallout">
            <a:avLst>
              <a:gd name="adj1" fmla="val -73634"/>
              <a:gd name="adj2" fmla="val 12675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3" name="Picture 6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92563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3330417" y="1828800"/>
            <a:ext cx="4419600" cy="937419"/>
          </a:xfrm>
          <a:prstGeom prst="wedgeRoundRectCallout">
            <a:avLst>
              <a:gd name="adj1" fmla="val -77366"/>
              <a:gd name="adj2" fmla="val 22979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9" grpId="0" build="allAtOnce" animBg="1"/>
      <p:bldP spid="3079" grpI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ài luyện thêm toán cuối tháng 4 lớp 5 - Tri Thức - Tài Nguyên">
            <a:extLst>
              <a:ext uri="{FF2B5EF4-FFF2-40B4-BE49-F238E27FC236}">
                <a16:creationId xmlns:a16="http://schemas.microsoft.com/office/drawing/2014/main" id="{B3D4BC7E-344D-449D-9788-40F1711C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76200"/>
            <a:ext cx="123094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7802BB7B-ED29-4269-8A24-DC5F33E02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9372600" cy="45427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Nhận biết một số tính chất của đồng.</a:t>
            </a:r>
          </a:p>
          <a:p>
            <a:pPr algn="just"/>
            <a:r>
              <a:rPr lang="vi-VN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Nêu được một sồ ứng dụng trong sản xuất và đời sống của đồng.</a:t>
            </a:r>
          </a:p>
          <a:p>
            <a:pPr algn="just"/>
            <a:r>
              <a:rPr lang="vi-VN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Quan sát, nhận biết một số đồ dùng được làm từ đồng và nêu cách bảo quản chúng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B5BE99A1-ADB9-4551-9697-725AD9510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>
            <a:extLst>
              <a:ext uri="{FF2B5EF4-FFF2-40B4-BE49-F238E27FC236}">
                <a16:creationId xmlns:a16="http://schemas.microsoft.com/office/drawing/2014/main" id="{D000FF11-32F0-4E08-B733-F70D21961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p:transition spd="slow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3D368D52-CC29-4AF9-B8A4-A6B15B8C8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2296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VÀ HỢP KIM CỦA ĐỒNG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b="1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04800" y="2743200"/>
            <a:ext cx="8610600" cy="1905000"/>
          </a:xfrm>
          <a:prstGeom prst="horizontalScroll">
            <a:avLst>
              <a:gd name="adj" fmla="val 12500"/>
            </a:avLst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800" b="0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dể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b="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US" sz="2800" b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457200" y="3048000"/>
            <a:ext cx="8298180" cy="1371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2800" b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algn="ctr"/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4" grpId="0" animBg="1"/>
      <p:bldP spid="410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A1D9419D-B293-4C9F-BEE4-1F76CC2BB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33400" y="457200"/>
            <a:ext cx="807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4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VÀ HỢP KIM CỦA ĐỒNG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400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2400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53" name="Group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492874"/>
              </p:ext>
            </p:extLst>
          </p:nvPr>
        </p:nvGraphicFramePr>
        <p:xfrm>
          <a:off x="457200" y="2514600"/>
          <a:ext cx="8229600" cy="3459163"/>
        </p:xfrm>
        <a:graphic>
          <a:graphicData uri="http://schemas.openxmlformats.org/drawingml/2006/table">
            <a:tbl>
              <a:tblPr/>
              <a:tblGrid>
                <a:gridCol w="1001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5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" pitchFamily="34" charset="0"/>
                        </a:rPr>
                        <a:t>§ång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.VnTime" pitchFamily="34" charset="0"/>
                        </a:rPr>
                        <a:t>TÝnh chÊt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1524000" y="32766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kim loại, có màu </a:t>
            </a:r>
            <a:r>
              <a:rPr lang="vi-VN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 </a:t>
            </a:r>
          </a:p>
          <a:p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nâu, có ánh kim</a:t>
            </a:r>
          </a:p>
          <a:p>
            <a:pPr>
              <a:buFontTx/>
              <a:buChar char="-"/>
            </a:pPr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 dát mỏng và kéo </a:t>
            </a:r>
          </a:p>
          <a:p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sợi</a:t>
            </a:r>
          </a:p>
          <a:p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Dẫn </a:t>
            </a:r>
            <a:r>
              <a:rPr lang="vi-VN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 và dẫn nhiệt tốt</a:t>
            </a: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5791200" y="327660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thiếc có màu </a:t>
            </a:r>
          </a:p>
          <a:p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nâu, với kẽm có </a:t>
            </a:r>
          </a:p>
          <a:p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vàng, </a:t>
            </a:r>
            <a:r>
              <a:rPr lang="vi-VN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ều có</a:t>
            </a:r>
          </a:p>
          <a:p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ánh kim và cứng </a:t>
            </a:r>
          </a:p>
          <a:p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ồng.</a:t>
            </a:r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5334000" y="25908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kim của </a:t>
            </a:r>
            <a:r>
              <a:rPr lang="vi-VN" sz="200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/>
      <p:bldP spid="51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27A31995-946A-4323-8FCA-B9B4CF310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8" y="15240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64B65455-B590-4A4D-A40F-A6E641F6B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b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VÀ HỢP KIM CỦA ĐỒNG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Tính chất của Đồng và hợp kim của </a:t>
            </a:r>
            <a:r>
              <a:rPr lang="vi-VN" sz="24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Công dụng của Đồng và hợp kim của </a:t>
            </a:r>
            <a:r>
              <a:rPr lang="vi-VN" sz="24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sát, chỉ và nói tên các </a:t>
            </a:r>
            <a:r>
              <a:rPr lang="vi-V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dùng bằng Đồng và hợp kim của </a:t>
            </a:r>
            <a:r>
              <a:rPr lang="vi-V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từ hình 1 </a:t>
            </a:r>
            <a:r>
              <a:rPr lang="vi-VN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 hình 6 trong SGK trang 50,51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6670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590800"/>
            <a:ext cx="18351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572000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7244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Hình ảnh016"/>
          <p:cNvPicPr>
            <a:picLocks noChangeAspect="1" noChangeArrowheads="1"/>
          </p:cNvPicPr>
          <p:nvPr/>
        </p:nvPicPr>
        <p:blipFill>
          <a:blip r:embed="rId7">
            <a:lum bright="26000" contrast="60000"/>
          </a:blip>
          <a:srcRect/>
          <a:stretch>
            <a:fillRect/>
          </a:stretch>
        </p:blipFill>
        <p:spPr bwMode="auto">
          <a:xfrm>
            <a:off x="6400800" y="47244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DSC09365"/>
          <p:cNvPicPr>
            <a:picLocks noChangeAspect="1" noChangeArrowheads="1"/>
          </p:cNvPicPr>
          <p:nvPr/>
        </p:nvPicPr>
        <p:blipFill>
          <a:blip r:embed="rId8">
            <a:lum bright="20000" contrast="30000"/>
          </a:blip>
          <a:srcRect/>
          <a:stretch>
            <a:fillRect/>
          </a:stretch>
        </p:blipFill>
        <p:spPr bwMode="auto">
          <a:xfrm>
            <a:off x="381000" y="26670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25908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1</a:t>
            </a:r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56388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5638800" y="632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2590800" y="640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8458200" y="632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6</a:t>
            </a:r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83058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476FD1E5-4ADB-407B-9528-BF67FA17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b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VÀ HỢP KIM CỦA ĐỒNG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Tính chất của </a:t>
            </a:r>
            <a:r>
              <a:rPr lang="vi-VN" sz="20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và hợp kim của </a:t>
            </a:r>
            <a:r>
              <a:rPr lang="vi-VN" sz="20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ồng:</a:t>
            </a:r>
          </a:p>
          <a:p>
            <a:pPr eaLnBrk="1" hangingPunct="1">
              <a:buFontTx/>
              <a:buNone/>
            </a:pPr>
            <a:r>
              <a:rPr lang="en-US" sz="20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Công dụng của Đồng và hợp kim của </a:t>
            </a:r>
            <a:r>
              <a:rPr lang="vi-VN" sz="20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 u="sng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</a:p>
        </p:txBody>
      </p:sp>
      <p:pic>
        <p:nvPicPr>
          <p:cNvPr id="6148" name="Picture 5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981200"/>
            <a:ext cx="152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981200"/>
            <a:ext cx="1470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981200"/>
            <a:ext cx="1416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2"/>
          <p:cNvPicPr>
            <a:picLocks noChangeAspect="1" noChangeArrowheads="1"/>
          </p:cNvPicPr>
          <p:nvPr/>
        </p:nvPicPr>
        <p:blipFill>
          <a:blip r:embed="rId6" cstate="print">
            <a:lum bright="2000" contrast="22000"/>
          </a:blip>
          <a:srcRect/>
          <a:stretch>
            <a:fillRect/>
          </a:stretch>
        </p:blipFill>
        <p:spPr bwMode="auto">
          <a:xfrm>
            <a:off x="6324600" y="1981200"/>
            <a:ext cx="1341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3"/>
          <p:cNvPicPr>
            <a:picLocks noChangeAspect="1" noChangeArrowheads="1"/>
          </p:cNvPicPr>
          <p:nvPr/>
        </p:nvPicPr>
        <p:blipFill>
          <a:blip r:embed="rId7">
            <a:lum bright="24000" contrast="36000"/>
          </a:blip>
          <a:srcRect/>
          <a:stretch>
            <a:fillRect/>
          </a:stretch>
        </p:blipFill>
        <p:spPr bwMode="auto">
          <a:xfrm>
            <a:off x="7756525" y="1981200"/>
            <a:ext cx="13874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28600" y="4800600"/>
            <a:ext cx="11430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</a:t>
            </a:r>
            <a:r>
              <a:rPr lang="vi-VN" sz="2000" b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1524000" y="4800600"/>
            <a:ext cx="19050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đồ dùng </a:t>
            </a:r>
          </a:p>
          <a:p>
            <a:pPr algn="ctr" eaLnBrk="0" hangingPunct="0"/>
            <a:r>
              <a:rPr lang="en-US" sz="2000" b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thờ cúng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7848600" y="4800600"/>
            <a:ext cx="10668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6477000" y="4800600"/>
            <a:ext cx="12192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3581400" y="4800600"/>
            <a:ext cx="12954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5029200" y="4800600"/>
            <a:ext cx="12954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</a:p>
        </p:txBody>
      </p:sp>
      <p:pic>
        <p:nvPicPr>
          <p:cNvPr id="6159" name="Picture 30" descr="DSC09365"/>
          <p:cNvPicPr>
            <a:picLocks noChangeAspect="1" noChangeArrowheads="1"/>
          </p:cNvPicPr>
          <p:nvPr/>
        </p:nvPicPr>
        <p:blipFill>
          <a:blip r:embed="rId8">
            <a:lum bright="18000"/>
          </a:blip>
          <a:srcRect/>
          <a:stretch>
            <a:fillRect/>
          </a:stretch>
        </p:blipFill>
        <p:spPr bwMode="auto">
          <a:xfrm>
            <a:off x="228600" y="1981200"/>
            <a:ext cx="14938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Oval 31"/>
          <p:cNvSpPr>
            <a:spLocks noChangeArrowheads="1"/>
          </p:cNvSpPr>
          <p:nvPr/>
        </p:nvSpPr>
        <p:spPr bwMode="auto">
          <a:xfrm>
            <a:off x="7620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61" name="Oval 32"/>
          <p:cNvSpPr>
            <a:spLocks noChangeArrowheads="1"/>
          </p:cNvSpPr>
          <p:nvPr/>
        </p:nvSpPr>
        <p:spPr bwMode="auto">
          <a:xfrm>
            <a:off x="22860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162" name="Oval 33"/>
          <p:cNvSpPr>
            <a:spLocks noChangeArrowheads="1"/>
          </p:cNvSpPr>
          <p:nvPr/>
        </p:nvSpPr>
        <p:spPr bwMode="auto">
          <a:xfrm>
            <a:off x="67818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163" name="Oval 34"/>
          <p:cNvSpPr>
            <a:spLocks noChangeArrowheads="1"/>
          </p:cNvSpPr>
          <p:nvPr/>
        </p:nvSpPr>
        <p:spPr bwMode="auto">
          <a:xfrm>
            <a:off x="54102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164" name="Oval 35"/>
          <p:cNvSpPr>
            <a:spLocks noChangeArrowheads="1"/>
          </p:cNvSpPr>
          <p:nvPr/>
        </p:nvSpPr>
        <p:spPr bwMode="auto">
          <a:xfrm>
            <a:off x="82296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165" name="Oval 36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  <p:bldP spid="7184" grpId="0" animBg="1"/>
      <p:bldP spid="7185" grpId="0" animBg="1"/>
      <p:bldP spid="7186" grpId="0" animBg="1"/>
      <p:bldP spid="7187" grpId="0" animBg="1"/>
      <p:bldP spid="719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1104</Words>
  <Application>Microsoft Office PowerPoint</Application>
  <PresentationFormat>On-screen Show (4:3)</PresentationFormat>
  <Paragraphs>146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.VnTime</vt:lpstr>
      <vt:lpstr>Arial</vt:lpstr>
      <vt:lpstr>Calibri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Khoa học: ĐỒNG VÀ HỢP KIM CỦA ĐỒNG</vt:lpstr>
      <vt:lpstr> Khoa học: ĐỒNG VÀ HỢP KIM CỦA ĐỒNG</vt:lpstr>
      <vt:lpstr> Khoa học: ĐỒNG VÀ HỢP KIM CỦA ĐỒNG</vt:lpstr>
      <vt:lpstr>PowerPoint Presentation</vt:lpstr>
      <vt:lpstr> Khoa học: ĐỒNG VÀ HỢP KIM CỦA ĐỒNG</vt:lpstr>
      <vt:lpstr>PowerPoint Presentation</vt:lpstr>
      <vt:lpstr>PowerPoint Presentation</vt:lpstr>
      <vt:lpstr> Khoa học: ĐỒNG VÀ HỢP KIM CỦA ĐỒNG</vt:lpstr>
      <vt:lpstr>PowerPoint Presentation</vt:lpstr>
      <vt:lpstr>PowerPoint Presentation</vt:lpstr>
    </vt:vector>
  </TitlesOfParts>
  <Company>fifakhung@yahoo.com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häc líp 5</dc:title>
  <dc:creator>fifakhung</dc:creator>
  <cp:lastModifiedBy>ADMIN</cp:lastModifiedBy>
  <cp:revision>92</cp:revision>
  <dcterms:created xsi:type="dcterms:W3CDTF">2009-10-29T12:51:31Z</dcterms:created>
  <dcterms:modified xsi:type="dcterms:W3CDTF">2021-11-11T15:31:05Z</dcterms:modified>
</cp:coreProperties>
</file>