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72" r:id="rId4"/>
    <p:sldId id="273" r:id="rId5"/>
    <p:sldId id="256" r:id="rId6"/>
    <p:sldId id="274" r:id="rId7"/>
    <p:sldId id="257" r:id="rId8"/>
    <p:sldId id="258" r:id="rId9"/>
    <p:sldId id="259" r:id="rId10"/>
    <p:sldId id="260" r:id="rId11"/>
    <p:sldId id="261" r:id="rId12"/>
    <p:sldId id="275" r:id="rId13"/>
    <p:sldId id="262" r:id="rId14"/>
    <p:sldId id="263" r:id="rId15"/>
    <p:sldId id="278" r:id="rId16"/>
    <p:sldId id="279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8AD2-06EE-47CB-8778-6D0F6EAE5B0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CF2A3-940D-4C40-8D9A-03CFCF87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77B7774B-0760-4D2A-BC14-53390710325F}" type="slidenum"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5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cs typeface="等线"/>
            </a:endParaRPr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0C222924-7A5C-4A01-A8EE-F3C1C632A9B6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pPr/>
              <a:t>6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75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1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3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5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03B6-1EE5-427D-B4BD-E89F037E257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6DD9E-BA35-4391-8C93-9077133A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gif"/><Relationship Id="rId3" Type="http://schemas.openxmlformats.org/officeDocument/2006/relationships/audio" Target="../media/audio6.wav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gif"/><Relationship Id="rId2" Type="http://schemas.openxmlformats.org/officeDocument/2006/relationships/audio" Target="../media/audio5.wav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audio" Target="../media/audio3.wav"/><Relationship Id="rId15" Type="http://schemas.openxmlformats.org/officeDocument/2006/relationships/image" Target="../media/image35.gif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audio" Target="../media/audio1.wav"/><Relationship Id="rId9" Type="http://schemas.openxmlformats.org/officeDocument/2006/relationships/image" Target="../media/image29.jpeg"/><Relationship Id="rId14" Type="http://schemas.openxmlformats.org/officeDocument/2006/relationships/image" Target="../media/image34.gif"/><Relationship Id="rId22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A&#272;Tu\H&#7897;i%20giang%20t&#7881;nh%202014\M&#7862;t%20tr&#7901;i%20m&#7863;t%20tr&#259;ng.mp3" TargetMode="External"/><Relationship Id="rId6" Type="http://schemas.openxmlformats.org/officeDocument/2006/relationships/image" Target="../media/image48.gif"/><Relationship Id="rId5" Type="http://schemas.openxmlformats.org/officeDocument/2006/relationships/image" Target="../media/image47.wmf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GIẢNG ĐIỆN TỬ 4 (TUẦN)\HỌC KÌ  I\ANH  BÀI GIẢNG\f18bc2d3863b07d1dda56f52e0b15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0"/>
            <a:ext cx="12192000" cy="68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53F533D-8098-4DC6-85CB-13FAF1936BE0}"/>
              </a:ext>
            </a:extLst>
          </p:cNvPr>
          <p:cNvSpPr txBox="1"/>
          <p:nvPr/>
        </p:nvSpPr>
        <p:spPr>
          <a:xfrm>
            <a:off x="871871" y="2971801"/>
            <a:ext cx="11320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altLang="zh-CN" sz="4400" b="1" dirty="0" err="1" smtClean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lang="en-US" altLang="zh-CN" sz="4400" b="1" dirty="0" err="1" smtClean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với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10,100,1000,…</a:t>
            </a:r>
          </a:p>
          <a:p>
            <a:pPr algn="ctr" defTabSz="685783"/>
            <a:r>
              <a:rPr lang="en-US" altLang="zh-CN" sz="4400" b="1" dirty="0" smtClean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Chia </a:t>
            </a:r>
            <a:r>
              <a:rPr lang="en-US" altLang="zh-CN" sz="4400" b="1" dirty="0" err="1" smtClean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cho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10,100, 1000,…</a:t>
            </a:r>
            <a:endParaRPr lang="zh-CN" altLang="en-US" sz="4400" b="1" dirty="0">
              <a:solidFill>
                <a:srgbClr val="FF0000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思源黑体旧字形 Normal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E52A36-3C89-455C-BC9C-1B18BC57B4C5}"/>
              </a:ext>
            </a:extLst>
          </p:cNvPr>
          <p:cNvSpPr txBox="1"/>
          <p:nvPr/>
        </p:nvSpPr>
        <p:spPr>
          <a:xfrm>
            <a:off x="4492972" y="1727538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dirty="0" smtClean="0">
                <a:ln w="190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dirty="0">
              <a:ln w="19050">
                <a:solidFill>
                  <a:prstClr val="white"/>
                </a:solidFill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241">
        <p:dissolve/>
      </p:transition>
    </mc:Choice>
    <mc:Fallback xmlns="">
      <p:transition spd="slow" advTm="1724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ownload 999 Hình Nền Powerpoint Dễ Thương, Ngộ Nghĩnh Nhất Quả Đấ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55838" y="1214438"/>
            <a:ext cx="347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3500 : 100  = 35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09800" y="1800225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35000 : 1000 = 35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71700" y="5715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FF"/>
                </a:solidFill>
                <a:latin typeface="Times New Roman" panose="02020603050405020304" pitchFamily="18" charset="0"/>
              </a:rPr>
              <a:t>350 : 10 = 35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1" y="2628900"/>
            <a:ext cx="106538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…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10, 100, 1000, … ta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25302" y="4625163"/>
            <a:ext cx="10928498" cy="146920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…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10, 100, 1000, …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…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0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0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928">
            <a:off x="7835105" y="-422275"/>
            <a:ext cx="290512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28"/>
            <a:ext cx="12192000" cy="67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1257300"/>
            <a:ext cx="8839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10, 100, 1000,…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…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30861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 b="1" dirty="0"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3600" b="1" dirty="0">
                <a:latin typeface="Times New Roman" panose="02020603050405020304" pitchFamily="18" charset="0"/>
              </a:rPr>
              <a:t>, …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</a:rPr>
              <a:t> 10, 100, 1000, … ta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bỏ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bớt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latin typeface="Times New Roman" panose="02020603050405020304" pitchFamily="18" charset="0"/>
              </a:rPr>
              <a:t>, …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0 ở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46780" y="243996"/>
            <a:ext cx="2556245" cy="20621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++ hình nền powerpoint đẹp long lanh">
            <a:extLst>
              <a:ext uri="{FF2B5EF4-FFF2-40B4-BE49-F238E27FC236}">
                <a16:creationId xmlns:a16="http://schemas.microsoft.com/office/drawing/2014/main" id="{D5CAC7D4-0798-48F6-8F29-C9ABDD34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86" y="7263"/>
            <a:ext cx="12383386" cy="6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B699B353-18D9-4B32-888F-DB3B1B53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64008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8987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Background Powerpoint đẹp 35 | Hình nền, Nhật ký nghệ thuật, Hình ảnh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2516" y="685800"/>
            <a:ext cx="82296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>
                <a:solidFill>
                  <a:srgbClr val="FF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360" b="1">
                <a:solidFill>
                  <a:srgbClr val="FF00FF"/>
                </a:solidFill>
                <a:latin typeface="Times New Roman" panose="02020603050405020304" pitchFamily="18" charset="0"/>
              </a:rPr>
              <a:t>TRÒ CHƠI: CHỌN HÌNH ĐOÁN SỐ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800" y="2667001"/>
            <a:ext cx="283464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 18 x 10      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18 x 100     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18 x 1000    =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66800" y="4800601"/>
            <a:ext cx="310896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9000 : 10    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9000 : 100  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9000 : 1000 =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01440" y="2667000"/>
            <a:ext cx="9144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180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2362200"/>
            <a:ext cx="16459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718560" y="3352800"/>
            <a:ext cx="10972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1800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187440" y="2590801"/>
            <a:ext cx="338328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82 x 100     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75 x 1000   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19 x 10        = 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187440" y="4800601"/>
            <a:ext cx="310896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6800 : 100  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420 : 10      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</a:rPr>
              <a:t>2000 : 1000 =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9113520" y="2590800"/>
            <a:ext cx="128016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8200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022080" y="3200400"/>
            <a:ext cx="146304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75000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204960" y="3810000"/>
            <a:ext cx="10972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190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113520" y="4800600"/>
            <a:ext cx="100584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68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204960" y="5410200"/>
            <a:ext cx="118872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9113520" y="6019800"/>
            <a:ext cx="118872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  2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627120" y="3962400"/>
            <a:ext cx="13716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18000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810000" y="4800600"/>
            <a:ext cx="10972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718560" y="5410200"/>
            <a:ext cx="10972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 90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810001" y="6019800"/>
            <a:ext cx="65913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66"/>
                </a:solidFill>
                <a:latin typeface="Times New Roman" panose="02020603050405020304" pitchFamily="18" charset="0"/>
              </a:rPr>
              <a:t>9</a:t>
            </a:r>
          </a:p>
        </p:txBody>
      </p:sp>
      <p:pic>
        <p:nvPicPr>
          <p:cNvPr id="24" name="Picture 26" descr="516649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53340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ANd9GcRIhQ_dz-NFsDs6jBdQOJMu3dLZ4bfkGzud6SYLkkLRD1_13nV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3200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Can-ban-Tho-con-mau-trang-mat-hong-gia-chi-60k-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3124200"/>
            <a:ext cx="16459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29" descr="2Q=="/>
          <p:cNvSpPr>
            <a:spLocks noChangeAspect="1" noChangeArrowheads="1"/>
          </p:cNvSpPr>
          <p:nvPr/>
        </p:nvSpPr>
        <p:spPr bwMode="auto">
          <a:xfrm>
            <a:off x="5913120" y="3276600"/>
            <a:ext cx="36576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8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30" descr="2Q=="/>
          <p:cNvSpPr>
            <a:spLocks noChangeAspect="1" noChangeArrowheads="1"/>
          </p:cNvSpPr>
          <p:nvPr/>
        </p:nvSpPr>
        <p:spPr bwMode="auto">
          <a:xfrm>
            <a:off x="5913120" y="3276600"/>
            <a:ext cx="36576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8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31" descr="rux12556652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6019800"/>
            <a:ext cx="14630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2" descr="ANd9GcR9nnGQtEC_8gIDC1AwU_UgGlmw_o_oXhKUB_UPwdtG2OgvqHY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86000"/>
            <a:ext cx="19202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ANd9GcSYBNbshdt0u4fApVdOcJyVXiIieupAIt1eWbL1uFdxxYD__Ry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5334000"/>
            <a:ext cx="16459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" descr="Cún Con 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6019800"/>
            <a:ext cx="16459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5" descr="Hinhnens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86000"/>
            <a:ext cx="19202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6" descr="hoa la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124200"/>
            <a:ext cx="19202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7" descr="Hinhnens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86200"/>
            <a:ext cx="192024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Hinhnenso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0"/>
            <a:ext cx="192024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9" descr="ANd9GcRnZwY6zEzibYrLhitMjUaadM0exEaKpF9vh3_xZcmsWZQaeSM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943600"/>
            <a:ext cx="192024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0" descr="4d231ccb_52092ea9_ball_top_down_resiz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4648200"/>
            <a:ext cx="16459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1" descr="ANd9GcRD93IrVe6y9OB15vD66ND34rGXa1semMkpdei4WKTUth2CV9fU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57800"/>
            <a:ext cx="192024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2" descr="anh-bia-fb-doremon-cover-timeline-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3962400"/>
            <a:ext cx="16459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3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c mung 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c mung 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c mung 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c mung 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ình nền Powerpoint đẹp 1 - Dạy học online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170120"/>
            <a:ext cx="11996773" cy="66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164962" y="13843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241162" y="1905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  <a:r>
              <a:rPr lang="en-US" altLang="en-US" b="1">
                <a:latin typeface="Times New Roman" panose="02020603050405020304" pitchFamily="18" charset="0"/>
              </a:rPr>
              <a:t>Viết số thích hợp vào chỗ  chấm: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783962" y="1382713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300kg   = …… tạ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347525" y="1858963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Cách làm:</a:t>
            </a: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418962" y="238601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Ta có: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164962" y="3025775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100kg = 1 tạ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517762" y="1104900"/>
            <a:ext cx="37338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3333FF"/>
                </a:solidFill>
                <a:latin typeface="Times New Roman" panose="02020603050405020304" pitchFamily="18" charset="0"/>
              </a:rPr>
              <a:t>70kg     = ....... yến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3333FF"/>
                </a:solidFill>
                <a:latin typeface="Times New Roman" panose="02020603050405020304" pitchFamily="18" charset="0"/>
              </a:rPr>
              <a:t>800kg = …….. tạ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3333FF"/>
                </a:solidFill>
                <a:latin typeface="Times New Roman" panose="02020603050405020304" pitchFamily="18" charset="0"/>
              </a:rPr>
              <a:t>300 tạ = ……. tấn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120 tạ = ……. tấn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5000 kg = …….tấn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4000g = ……....kg</a:t>
            </a:r>
          </a:p>
        </p:txBody>
      </p:sp>
      <p:sp>
        <p:nvSpPr>
          <p:cNvPr id="12" name="Oval 50"/>
          <p:cNvSpPr>
            <a:spLocks noChangeArrowheads="1"/>
          </p:cNvSpPr>
          <p:nvPr/>
        </p:nvSpPr>
        <p:spPr bwMode="auto">
          <a:xfrm>
            <a:off x="2783962" y="250032"/>
            <a:ext cx="685800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479162" y="40640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300 : 100 =</a:t>
            </a: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3022087" y="35560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Nhẩm:</a:t>
            </a: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2433125" y="4713288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Vậy: 300kg  =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tạ</a:t>
            </a:r>
          </a:p>
        </p:txBody>
      </p:sp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8041762" y="4699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63"/>
          <p:cNvSpPr txBox="1">
            <a:spLocks noChangeArrowheads="1"/>
          </p:cNvSpPr>
          <p:nvPr/>
        </p:nvSpPr>
        <p:spPr bwMode="auto">
          <a:xfrm>
            <a:off x="4612762" y="40640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" name="Text Box 64"/>
          <p:cNvSpPr txBox="1">
            <a:spLocks noChangeArrowheads="1"/>
          </p:cNvSpPr>
          <p:nvPr/>
        </p:nvSpPr>
        <p:spPr bwMode="auto">
          <a:xfrm>
            <a:off x="8287825" y="1030288"/>
            <a:ext cx="53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8235437" y="1673225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8224325" y="2324100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8121137" y="2984500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2" name="Text Box 76"/>
          <p:cNvSpPr txBox="1">
            <a:spLocks noChangeArrowheads="1"/>
          </p:cNvSpPr>
          <p:nvPr/>
        </p:nvSpPr>
        <p:spPr bwMode="auto">
          <a:xfrm>
            <a:off x="8405300" y="3630613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Text Box 77"/>
          <p:cNvSpPr txBox="1">
            <a:spLocks noChangeArrowheads="1"/>
          </p:cNvSpPr>
          <p:nvPr/>
        </p:nvSpPr>
        <p:spPr bwMode="auto">
          <a:xfrm>
            <a:off x="8287825" y="4325938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" name="Oval 2"/>
          <p:cNvSpPr/>
          <p:nvPr/>
        </p:nvSpPr>
        <p:spPr>
          <a:xfrm>
            <a:off x="428480" y="2568576"/>
            <a:ext cx="216033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6984" y="2807011"/>
            <a:ext cx="164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895600" y="76200"/>
            <a:ext cx="7406640" cy="62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1" tIns="54860" rIns="109721" bIns="5486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360" b="0"/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916719" y="887016"/>
            <a:ext cx="103327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cs typeface="Times New Roman" panose="02020603050405020304" pitchFamily="18" charset="0"/>
              </a:rPr>
              <a:t>1/ </a:t>
            </a:r>
            <a:r>
              <a:rPr lang="en-US" altLang="en-US" sz="3600" dirty="0" err="1"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cs typeface="Times New Roman" panose="02020603050405020304" pitchFamily="18" charset="0"/>
              </a:rPr>
              <a:t> 10, 100, 1000,…… ta </a:t>
            </a:r>
            <a:r>
              <a:rPr lang="en-US" altLang="en-US" sz="3600" dirty="0" err="1"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cs typeface="Times New Roman" panose="02020603050405020304" pitchFamily="18" charset="0"/>
              </a:rPr>
              <a:t>A.Viết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thêm</a:t>
            </a:r>
            <a:r>
              <a:rPr lang="en-US" altLang="en-US" sz="3600" dirty="0">
                <a:cs typeface="Times New Roman" panose="02020603050405020304" pitchFamily="18" charset="0"/>
              </a:rPr>
              <a:t> 1, 2, 3,… </a:t>
            </a:r>
            <a:r>
              <a:rPr lang="en-US" altLang="en-US" sz="3600" dirty="0" err="1"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cs typeface="Times New Roman" panose="02020603050405020304" pitchFamily="18" charset="0"/>
              </a:rPr>
              <a:t> 0 </a:t>
            </a:r>
            <a:r>
              <a:rPr lang="en-US" altLang="en-US" sz="3600" dirty="0" err="1"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bên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trái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cs typeface="Times New Roman" panose="02020603050405020304" pitchFamily="18" charset="0"/>
              </a:rPr>
              <a:t>B.Viết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thêm</a:t>
            </a:r>
            <a:r>
              <a:rPr lang="en-US" altLang="en-US" sz="3600" dirty="0">
                <a:cs typeface="Times New Roman" panose="02020603050405020304" pitchFamily="18" charset="0"/>
              </a:rPr>
              <a:t> 1, 2, 3,… </a:t>
            </a:r>
            <a:r>
              <a:rPr lang="en-US" altLang="en-US" sz="3600" dirty="0" err="1"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cs typeface="Times New Roman" panose="02020603050405020304" pitchFamily="18" charset="0"/>
              </a:rPr>
              <a:t> 0 </a:t>
            </a:r>
            <a:r>
              <a:rPr lang="en-US" altLang="en-US" sz="3600" dirty="0" err="1"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bên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cs typeface="Times New Roman" panose="02020603050405020304" pitchFamily="18" charset="0"/>
              </a:rPr>
              <a:t>  C. </a:t>
            </a:r>
            <a:r>
              <a:rPr lang="en-US" altLang="en-US" sz="3600" dirty="0" err="1">
                <a:cs typeface="Times New Roman" panose="02020603050405020304" pitchFamily="18" charset="0"/>
              </a:rPr>
              <a:t>Giữ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auto">
          <a:xfrm>
            <a:off x="870211" y="3049707"/>
            <a:ext cx="822960" cy="6858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360"/>
          </a:p>
        </p:txBody>
      </p:sp>
      <p:pic>
        <p:nvPicPr>
          <p:cNvPr id="3078" name="Picture 48" descr="CS000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58" y="209550"/>
            <a:ext cx="2657476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9" descr="CS000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77313" y="4262438"/>
            <a:ext cx="2731770" cy="245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699B353-18D9-4B32-888F-DB3B1B53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6" y="29528"/>
            <a:ext cx="64008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1" grpId="0"/>
      <p:bldP spid="70703" grpId="0" animBg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967409" y="780255"/>
            <a:ext cx="1024128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320" dirty="0">
                <a:cs typeface="Times New Roman" panose="02020603050405020304" pitchFamily="18" charset="0"/>
              </a:rPr>
              <a:t>2/ </a:t>
            </a:r>
            <a:r>
              <a:rPr lang="en-US" altLang="en-US" sz="4320" dirty="0" err="1">
                <a:cs typeface="Times New Roman" panose="02020603050405020304" pitchFamily="18" charset="0"/>
              </a:rPr>
              <a:t>Khi</a:t>
            </a:r>
            <a:r>
              <a:rPr lang="en-US" altLang="en-US" sz="4320" dirty="0">
                <a:cs typeface="Times New Roman" panose="02020603050405020304" pitchFamily="18" charset="0"/>
              </a:rPr>
              <a:t> chia </a:t>
            </a:r>
            <a:r>
              <a:rPr lang="en-US" altLang="en-US" sz="4320" dirty="0" err="1">
                <a:cs typeface="Times New Roman" panose="02020603050405020304" pitchFamily="18" charset="0"/>
              </a:rPr>
              <a:t>số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tròn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chục</a:t>
            </a:r>
            <a:r>
              <a:rPr lang="en-US" altLang="en-US" sz="4320" dirty="0">
                <a:cs typeface="Times New Roman" panose="02020603050405020304" pitchFamily="18" charset="0"/>
              </a:rPr>
              <a:t>, </a:t>
            </a:r>
            <a:r>
              <a:rPr lang="en-US" altLang="en-US" sz="4320" dirty="0" err="1">
                <a:cs typeface="Times New Roman" panose="02020603050405020304" pitchFamily="18" charset="0"/>
              </a:rPr>
              <a:t>tròn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trăm,tròn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nghìn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cho</a:t>
            </a:r>
            <a:r>
              <a:rPr lang="en-US" altLang="en-US" sz="4320" dirty="0">
                <a:cs typeface="Times New Roman" panose="02020603050405020304" pitchFamily="18" charset="0"/>
              </a:rPr>
              <a:t> 10, 100, 1000,…ta </a:t>
            </a:r>
            <a:r>
              <a:rPr lang="en-US" altLang="en-US" sz="4320" dirty="0" err="1">
                <a:cs typeface="Times New Roman" panose="02020603050405020304" pitchFamily="18" charset="0"/>
              </a:rPr>
              <a:t>chỉ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việc</a:t>
            </a:r>
            <a:r>
              <a:rPr lang="en-US" altLang="en-US" sz="4320" dirty="0"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4320" dirty="0">
                <a:cs typeface="Times New Roman" panose="02020603050405020304" pitchFamily="18" charset="0"/>
              </a:rPr>
              <a:t>   A. </a:t>
            </a:r>
            <a:r>
              <a:rPr lang="en-US" altLang="en-US" sz="4320" dirty="0" err="1">
                <a:cs typeface="Times New Roman" panose="02020603050405020304" pitchFamily="18" charset="0"/>
              </a:rPr>
              <a:t>Giữ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nguyên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số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đó</a:t>
            </a:r>
            <a:r>
              <a:rPr lang="en-US" altLang="en-US" sz="4320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endParaRPr lang="en-US" altLang="en-US" sz="144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320" dirty="0">
                <a:cs typeface="Times New Roman" panose="02020603050405020304" pitchFamily="18" charset="0"/>
              </a:rPr>
              <a:t>   B. </a:t>
            </a:r>
            <a:r>
              <a:rPr lang="en-US" altLang="en-US" sz="4320" dirty="0" err="1">
                <a:cs typeface="Times New Roman" panose="02020603050405020304" pitchFamily="18" charset="0"/>
              </a:rPr>
              <a:t>Bỏ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bớt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đi</a:t>
            </a:r>
            <a:r>
              <a:rPr lang="en-US" altLang="en-US" sz="4320" dirty="0">
                <a:cs typeface="Times New Roman" panose="02020603050405020304" pitchFamily="18" charset="0"/>
              </a:rPr>
              <a:t> 1, 2, 3,… </a:t>
            </a:r>
            <a:r>
              <a:rPr lang="en-US" altLang="en-US" sz="4320" dirty="0" err="1">
                <a:cs typeface="Times New Roman" panose="02020603050405020304" pitchFamily="18" charset="0"/>
              </a:rPr>
              <a:t>chữ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số</a:t>
            </a:r>
            <a:r>
              <a:rPr lang="en-US" altLang="en-US" sz="4320" dirty="0">
                <a:cs typeface="Times New Roman" panose="02020603050405020304" pitchFamily="18" charset="0"/>
              </a:rPr>
              <a:t> 0 </a:t>
            </a:r>
            <a:r>
              <a:rPr lang="en-US" altLang="en-US" sz="4320" dirty="0" err="1">
                <a:cs typeface="Times New Roman" panose="02020603050405020304" pitchFamily="18" charset="0"/>
              </a:rPr>
              <a:t>vào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bên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trái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số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đó</a:t>
            </a:r>
            <a:r>
              <a:rPr lang="en-US" altLang="en-US" sz="4320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r>
              <a:rPr lang="en-US" altLang="en-US" sz="4320" dirty="0">
                <a:cs typeface="Times New Roman" panose="02020603050405020304" pitchFamily="18" charset="0"/>
              </a:rPr>
              <a:t>  C. </a:t>
            </a:r>
            <a:r>
              <a:rPr lang="en-US" altLang="en-US" sz="4320" dirty="0" err="1">
                <a:cs typeface="Times New Roman" panose="02020603050405020304" pitchFamily="18" charset="0"/>
              </a:rPr>
              <a:t>Bỏ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bớt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đi</a:t>
            </a:r>
            <a:r>
              <a:rPr lang="en-US" altLang="en-US" sz="4320" dirty="0">
                <a:cs typeface="Times New Roman" panose="02020603050405020304" pitchFamily="18" charset="0"/>
              </a:rPr>
              <a:t> 1, 2, 3,… </a:t>
            </a:r>
            <a:r>
              <a:rPr lang="en-US" altLang="en-US" sz="4320" dirty="0" err="1">
                <a:cs typeface="Times New Roman" panose="02020603050405020304" pitchFamily="18" charset="0"/>
              </a:rPr>
              <a:t>chữ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số</a:t>
            </a:r>
            <a:r>
              <a:rPr lang="en-US" altLang="en-US" sz="4320" dirty="0">
                <a:cs typeface="Times New Roman" panose="02020603050405020304" pitchFamily="18" charset="0"/>
              </a:rPr>
              <a:t> 0 ở </a:t>
            </a:r>
            <a:r>
              <a:rPr lang="en-US" altLang="en-US" sz="4320" dirty="0" err="1">
                <a:cs typeface="Times New Roman" panose="02020603050405020304" pitchFamily="18" charset="0"/>
              </a:rPr>
              <a:t>bên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phải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số</a:t>
            </a:r>
            <a:r>
              <a:rPr lang="en-US" altLang="en-US" sz="4320" dirty="0">
                <a:cs typeface="Times New Roman" panose="02020603050405020304" pitchFamily="18" charset="0"/>
              </a:rPr>
              <a:t> </a:t>
            </a:r>
            <a:r>
              <a:rPr lang="en-US" altLang="en-US" sz="4320" dirty="0" err="1">
                <a:cs typeface="Times New Roman" panose="02020603050405020304" pitchFamily="18" charset="0"/>
              </a:rPr>
              <a:t>đó</a:t>
            </a:r>
            <a:r>
              <a:rPr lang="en-US" altLang="en-US" sz="4320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endParaRPr lang="en-US" altLang="en-US" sz="4320" dirty="0">
              <a:cs typeface="Times New Roman" panose="02020603050405020304" pitchFamily="18" charset="0"/>
            </a:endParaRPr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1058849" y="4412974"/>
            <a:ext cx="1005840" cy="6858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360"/>
          </a:p>
        </p:txBody>
      </p:sp>
      <p:pic>
        <p:nvPicPr>
          <p:cNvPr id="4100" name="Picture 10" descr="CS000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71573" y="4073843"/>
            <a:ext cx="2731770" cy="245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CS000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203" y="132398"/>
            <a:ext cx="2655570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895600" y="76200"/>
            <a:ext cx="7406640" cy="62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1" tIns="54860" rIns="109721" bIns="5486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360" b="0"/>
          </a:p>
        </p:txBody>
      </p:sp>
    </p:spTree>
    <p:extLst>
      <p:ext uri="{BB962C8B-B14F-4D97-AF65-F5344CB8AC3E}">
        <p14:creationId xmlns:p14="http://schemas.microsoft.com/office/powerpoint/2010/main" val="38572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ss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37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45546" y="1066800"/>
            <a:ext cx="18473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840" b="1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8320" y="2724150"/>
            <a:ext cx="88696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5280" b="1">
              <a:solidFill>
                <a:srgbClr val="0000FF"/>
              </a:solidFill>
              <a:latin typeface="VNI-Vari" pitchFamily="2" charset="0"/>
            </a:endParaRPr>
          </a:p>
        </p:txBody>
      </p:sp>
      <p:pic>
        <p:nvPicPr>
          <p:cNvPr id="14342" name="Picture 7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0"/>
            <a:ext cx="1483996" cy="14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06" y="0"/>
            <a:ext cx="1483994" cy="14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" y="4114801"/>
            <a:ext cx="199263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5404486"/>
            <a:ext cx="2011680" cy="14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1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"/>
            <a:ext cx="3305176" cy="26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2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3657601"/>
            <a:ext cx="3305176" cy="26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3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" y="5404486"/>
            <a:ext cx="2011680" cy="14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MẶt trời mặt tră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90" y="6229350"/>
            <a:ext cx="36576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2104" y="2889606"/>
            <a:ext cx="9764396" cy="101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10; 100; 1000; …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69" fill="hold"/>
                                        <p:tgtEl>
                                          <p:spTgt spid="56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oán Giải toán có lời văn_TH Bình Trinh Đông_Tân Trụ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79236"/>
            <a:ext cx="12192000" cy="69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5800" y="1690688"/>
            <a:ext cx="8547099" cy="64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699B353-18D9-4B32-888F-DB3B1B53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766763"/>
            <a:ext cx="64008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alt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5823" y="2443145"/>
            <a:ext cx="86360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1" descr="A cute blank note - Nohat - Free for desig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056203" y="2061935"/>
            <a:ext cx="6316573" cy="3166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spcFirstLastPara="1" lIns="162571" tIns="81285" rIns="162571" bIns="81285" numCol="1">
            <a:prstTxWarp prst="textArchUp">
              <a:avLst/>
            </a:prstTxWarp>
            <a:spAutoFit/>
          </a:bodyPr>
          <a:lstStyle/>
          <a:p>
            <a:pPr algn="ctr" defTabSz="812859">
              <a:defRPr/>
            </a:pPr>
            <a:r>
              <a:rPr lang="en-US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CHÀO MỪNG CÁC EM HỌC SINH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0250" y="2913064"/>
            <a:ext cx="58880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71" tIns="81285" rIns="162571" bIns="81285">
            <a:spAutoFit/>
          </a:bodyPr>
          <a:lstStyle>
            <a:lvl1pPr defTabSz="8128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8128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8128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8128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8128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3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7363"/>
            <a:ext cx="2235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9"/>
          <p:cNvSpPr txBox="1">
            <a:spLocks noChangeArrowheads="1"/>
          </p:cNvSpPr>
          <p:nvPr/>
        </p:nvSpPr>
        <p:spPr bwMode="auto">
          <a:xfrm>
            <a:off x="2136808" y="444500"/>
            <a:ext cx="356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234 x 2</a:t>
            </a:r>
          </a:p>
        </p:txBody>
      </p:sp>
      <p:pic>
        <p:nvPicPr>
          <p:cNvPr id="4099" name="Picture 7" descr="E:\Trang tri\Imag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1085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3"/>
          <p:cNvSpPr txBox="1">
            <a:spLocks noChangeArrowheads="1"/>
          </p:cNvSpPr>
          <p:nvPr/>
        </p:nvSpPr>
        <p:spPr bwMode="auto">
          <a:xfrm>
            <a:off x="2133600" y="3841750"/>
            <a:ext cx="3257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hop qua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75" y="3219450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68"/>
          <p:cNvSpPr txBox="1">
            <a:spLocks noChangeArrowheads="1"/>
          </p:cNvSpPr>
          <p:nvPr/>
        </p:nvSpPr>
        <p:spPr bwMode="auto">
          <a:xfrm>
            <a:off x="6248400" y="706110"/>
            <a:ext cx="3581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1234 x </a:t>
            </a:r>
            <a:r>
              <a:rPr lang="en-US" alt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 =… X 1234</a:t>
            </a:r>
            <a:endParaRPr lang="en-US" alt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4103" name="TextBox 69"/>
          <p:cNvSpPr txBox="1">
            <a:spLocks noChangeArrowheads="1"/>
          </p:cNvSpPr>
          <p:nvPr/>
        </p:nvSpPr>
        <p:spPr bwMode="auto">
          <a:xfrm>
            <a:off x="6528391" y="4114801"/>
            <a:ext cx="4784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4312 x </a:t>
            </a:r>
            <a:r>
              <a:rPr lang="en-US" altLang="en-US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…= 5 x 4312</a:t>
            </a:r>
            <a:endParaRPr lang="en-US" altLang="en-US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E:\hop qua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4191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hop q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733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12924821601802322145_574_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00" y="384175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085975" y="1145519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>
              <a:solidFill>
                <a:prstClr val="black"/>
              </a:solidFill>
              <a:effectLst/>
              <a:latin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828925" y="4667250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315200" y="5253038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4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inh nen (2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itle 6"/>
          <p:cNvSpPr txBox="1">
            <a:spLocks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9" rIns="91414" bIns="45709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u="sng" dirty="0" err="1" smtClean="0">
                <a:solidFill>
                  <a:srgbClr val="0000CC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48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C53F533D-8098-4DC6-85CB-13FAF1936BE0}"/>
              </a:ext>
            </a:extLst>
          </p:cNvPr>
          <p:cNvSpPr txBox="1"/>
          <p:nvPr/>
        </p:nvSpPr>
        <p:spPr>
          <a:xfrm>
            <a:off x="435935" y="1295400"/>
            <a:ext cx="11320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altLang="zh-CN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51: </a:t>
            </a:r>
            <a:r>
              <a:rPr lang="en-US" altLang="zh-CN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zh-C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lang="en-US" altLang="zh-CN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với</a:t>
            </a:r>
            <a:r>
              <a:rPr lang="en-US" altLang="zh-C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10,100,1000,…</a:t>
            </a:r>
          </a:p>
          <a:p>
            <a:pPr algn="ctr" defTabSz="685783"/>
            <a:r>
              <a:rPr lang="en-US" altLang="zh-C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       Chia </a:t>
            </a:r>
            <a:r>
              <a:rPr lang="en-US" altLang="zh-CN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cho</a:t>
            </a:r>
            <a:r>
              <a:rPr lang="en-US" altLang="zh-C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HP001 5 hàng" panose="020B0603050302020204" pitchFamily="34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10,100, 1000,…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latin typeface="HP001 5 hàng" panose="020B0603050302020204" pitchFamily="34" charset="0"/>
              <a:ea typeface="思源黑体旧字形 Normal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627" y="3644901"/>
            <a:ext cx="15902609" cy="31142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Powerpoint đẹp 3 | Hình nền, Hình ảnh, Power 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6540" y="2690336"/>
            <a:ext cx="99839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MS Mincho"/>
              </a:rPr>
              <a:t>- Biết cách thực hiện phép nhân một số tự  nhiên với 10, 100, 1000, … và chia số tròn chục, tròn trăm, tròn nghìn cho 10, 100, 1000,…. </a:t>
            </a:r>
            <a:endParaRPr lang="en-US" sz="32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*Bài tập cần làm: Bài 1: a) cột 1, 2; b) cột 1, 2, bài 2 (3 dòng đầu)</a:t>
            </a:r>
            <a:endParaRPr lang="en-US" sz="32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1F64F5-4B48-473C-96F4-3F60C9D69CA7}"/>
              </a:ext>
            </a:extLst>
          </p:cNvPr>
          <p:cNvGrpSpPr/>
          <p:nvPr/>
        </p:nvGrpSpPr>
        <p:grpSpPr>
          <a:xfrm>
            <a:off x="2356814" y="475454"/>
            <a:ext cx="7853986" cy="1277146"/>
            <a:chOff x="4684943" y="1672918"/>
            <a:chExt cx="6740532" cy="806665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97A3DB31-AE02-432E-B31C-F49DFB7D0DF9}"/>
                </a:ext>
              </a:extLst>
            </p:cNvPr>
            <p:cNvSpPr txBox="1"/>
            <p:nvPr/>
          </p:nvSpPr>
          <p:spPr>
            <a:xfrm>
              <a:off x="6907513" y="1719678"/>
              <a:ext cx="3532382" cy="5673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ctr" eaLnBrk="1" hangingPunct="1"/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lang="en-US" altLang="en-US" sz="3600" b="1" dirty="0">
                <a:solidFill>
                  <a:srgbClr val="F65B5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17F9FD-0E48-4037-BF69-E463A2A8F3E6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9" name="组合 32">
                <a:extLst>
                  <a:ext uri="{FF2B5EF4-FFF2-40B4-BE49-F238E27FC236}">
                    <a16:creationId xmlns:a16="http://schemas.microsoft.com/office/drawing/2014/main" id="{1527721A-5DD0-4392-94D8-CC9AA9CA5B86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11" name="图片 34">
                  <a:extLst>
                    <a:ext uri="{FF2B5EF4-FFF2-40B4-BE49-F238E27FC236}">
                      <a16:creationId xmlns:a16="http://schemas.microsoft.com/office/drawing/2014/main" id="{5802495E-A5F3-450C-94F1-BC1FE24989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12" name="图片 35">
                  <a:extLst>
                    <a:ext uri="{FF2B5EF4-FFF2-40B4-BE49-F238E27FC236}">
                      <a16:creationId xmlns:a16="http://schemas.microsoft.com/office/drawing/2014/main" id="{8D07CD13-DFE0-4290-95B7-0DFACC3C2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0">
                <a:extLst>
                  <a:ext uri="{FF2B5EF4-FFF2-40B4-BE49-F238E27FC236}">
                    <a16:creationId xmlns:a16="http://schemas.microsoft.com/office/drawing/2014/main" id="{0370510F-CB8A-4AE1-8BF1-710949BB7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24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60" y="-100471"/>
            <a:ext cx="1235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429"/>
            <a:ext cx="369480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928" y="3624595"/>
            <a:ext cx="7018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965" y="186070"/>
            <a:ext cx="97661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32" y="-756905"/>
            <a:ext cx="332532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39652" y="-42530"/>
            <a:ext cx="329932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2144">
            <a:off x="8776868" y="4462658"/>
            <a:ext cx="332532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06058" y="196111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1. a) 35 x 10 = ?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39458" y="958111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</a:t>
            </a:r>
            <a:r>
              <a:rPr lang="en-US" altLang="en-US" b="1" dirty="0">
                <a:latin typeface="Times New Roman" panose="02020603050405020304" pitchFamily="18" charset="0"/>
              </a:rPr>
              <a:t>35 x 10 = 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577858" y="894611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10 x 35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044458" y="172011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= 1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3600" b="1" dirty="0">
                <a:latin typeface="Times New Roman" panose="02020603050405020304" pitchFamily="18" charset="0"/>
              </a:rPr>
              <a:t> x 35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511058" y="2228111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= 35 chục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797058" y="216461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= 350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910858" y="2736111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Vậy: </a:t>
            </a:r>
            <a:r>
              <a:rPr lang="en-US" altLang="en-US" sz="2400"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35 x 10 = 350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25058" y="3180611"/>
            <a:ext cx="906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 Khi nhân một số tự nhiên với 10 ta chỉ việc viết thêm một chữ số 0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bên phải số đó.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977658" y="3942611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52 x 10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806458" y="3942611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520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758458" y="2736111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</a:t>
            </a:r>
            <a:r>
              <a:rPr lang="en-US" altLang="en-US">
                <a:latin typeface="Times New Roman" panose="02020603050405020304" pitchFamily="18" charset="0"/>
              </a:rPr>
              <a:t>Vậy</a:t>
            </a:r>
            <a:r>
              <a:rPr lang="en-US" altLang="en-US" b="1">
                <a:latin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</a:rPr>
              <a:t>   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35         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 350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511058" y="2736111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x 10</a:t>
            </a:r>
          </a:p>
        </p:txBody>
      </p:sp>
    </p:spTree>
    <p:extLst>
      <p:ext uri="{BB962C8B-B14F-4D97-AF65-F5344CB8AC3E}">
        <p14:creationId xmlns:p14="http://schemas.microsoft.com/office/powerpoint/2010/main" val="20961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 build="allAtOnce"/>
      <p:bldP spid="36" grpId="1" build="allAtOnce"/>
      <p:bldP spid="37" grpId="0"/>
      <p:bldP spid="38" grpId="0"/>
      <p:bldP spid="39" grpId="0"/>
      <p:bldP spid="40" grpId="0" build="allAtOnce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ướng dẫn chèn hình nền background vào slide Powerpoint - Guantanamo Cit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00400" y="405509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35 x 10 = 350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676400" y="3932784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8520 : 10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810000" y="3929041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852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28600" y="405509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b) Ngược lại, từ: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917405" y="1255325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28600" y="1931133"/>
            <a:ext cx="9067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10 ta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0 ở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038365" y="1273523"/>
            <a:ext cx="958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350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4954772" y="1263433"/>
            <a:ext cx="131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3822405" y="1283917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:10 =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1676400" y="3256976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780 : 10 =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3751521" y="325323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23767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op 123+] Hình nền Powerpoint “ĐẸP NHỨC NÁCH”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304800" y="160668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2. Tương tự, ta có:</a:t>
            </a: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914400" y="668668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a) 35 x 100     =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276017" y="1400154"/>
            <a:ext cx="347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3500 : 100  =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876300" y="2283454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b) 35 x 1000   =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956930" y="3172454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35000 : 1000 =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733800" y="668668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3500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3811772" y="2290134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35000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3733800" y="1407814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3962400" y="3172454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4" name="Explosion 1 3"/>
          <p:cNvSpPr/>
          <p:nvPr/>
        </p:nvSpPr>
        <p:spPr>
          <a:xfrm>
            <a:off x="7091916" y="287079"/>
            <a:ext cx="3859619" cy="288537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80689" y="1375856"/>
            <a:ext cx="21266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 descr="Tổng hợp ảnh nền powerpoint đơn giản và hướng dẫn chèn ảnh - Tổng hợp Việt  N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04999" y="1257300"/>
            <a:ext cx="465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35 x 100 = 3500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931987" y="1841500"/>
            <a:ext cx="484265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35 x 1000   = 35000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904999" y="571500"/>
            <a:ext cx="465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FF"/>
                </a:solidFill>
                <a:latin typeface="Times New Roman" panose="02020603050405020304" pitchFamily="18" charset="0"/>
              </a:rPr>
              <a:t>35 x 10 = 350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0" y="2427288"/>
            <a:ext cx="112386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*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10, 100, 1000,… ta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25302" y="4625163"/>
            <a:ext cx="9707525" cy="146920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10, 100, 1000,…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…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31" descr="1732be9f1e8d7bce0afbd871b0f9f833 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51" y="0"/>
            <a:ext cx="30146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903</Words>
  <Application>Microsoft Office PowerPoint</Application>
  <PresentationFormat>Widescreen</PresentationFormat>
  <Paragraphs>130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SimSun</vt:lpstr>
      <vt:lpstr>Arial</vt:lpstr>
      <vt:lpstr>Arial Black</vt:lpstr>
      <vt:lpstr>Calibri</vt:lpstr>
      <vt:lpstr>Calibri Light</vt:lpstr>
      <vt:lpstr>HP001 5 hàng</vt:lpstr>
      <vt:lpstr>MS Mincho</vt:lpstr>
      <vt:lpstr>Tahoma</vt:lpstr>
      <vt:lpstr>Times New Roman</vt:lpstr>
      <vt:lpstr>VNI-Vari</vt:lpstr>
      <vt:lpstr>思源黑体旧字形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Nguyen Store</dc:creator>
  <cp:lastModifiedBy>Anh Nguyen Store</cp:lastModifiedBy>
  <cp:revision>10</cp:revision>
  <dcterms:created xsi:type="dcterms:W3CDTF">2021-11-10T09:36:48Z</dcterms:created>
  <dcterms:modified xsi:type="dcterms:W3CDTF">2021-11-11T08:47:17Z</dcterms:modified>
</cp:coreProperties>
</file>