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2" d="100"/>
          <a:sy n="72" d="100"/>
        </p:scale>
        <p:origin x="4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matchingName="Section header">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1</a:t>
            </a:r>
            <a:endPar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sp>
        <p:nvSpPr>
          <p:cNvPr id="21" name="TextBox 20"/>
          <p:cNvSpPr txBox="1"/>
          <p:nvPr userDrawn="1"/>
        </p:nvSpPr>
        <p:spPr>
          <a:xfrm>
            <a:off x="8680017" y="848207"/>
            <a:ext cx="4225764" cy="3416320"/>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QUÊ HƯƠNG EM</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pic>
        <p:nvPicPr>
          <p:cNvPr id="2052" name="Picture 4"/>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9;p3"/>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TextBox 40"/>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matchingName="Title slide">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23"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a:fillRect/>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userDrawn="1"/>
        </p:nvSpPr>
        <p:spPr>
          <a:xfrm>
            <a:off x="8283016" y="1100807"/>
            <a:ext cx="3929071" cy="4812600"/>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THỂ     </a:t>
            </a:r>
            <a:endPar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HIỆN CẢM XÚC CÁ NHÂN</a:t>
            </a:r>
            <a:endPar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6</a:t>
            </a:r>
            <a:endPar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pic>
        <p:nvPicPr>
          <p:cNvPr id="6148"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a:fillRect/>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a:fillRect/>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a:fillRect/>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a:fillRect/>
          </a:stretch>
        </p:blipFill>
        <p:spPr bwMode="auto">
          <a:xfrm>
            <a:off x="4178295" y="4163016"/>
            <a:ext cx="1370640" cy="202240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TextBox 44"/>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matchingName="Title and body">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749964" y="921294"/>
            <a:ext cx="3382085" cy="452431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TÌM    </a:t>
            </a:r>
            <a:endPar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KIẾM </a:t>
            </a:r>
            <a:endPar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 SỰ </a:t>
            </a:r>
            <a:endPar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HỖ TRỢ</a:t>
            </a:r>
            <a:endPar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CHỦ ĐỀ 7</a:t>
            </a:r>
            <a:endPar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p:txBody>
      </p:sp>
      <p:pic>
        <p:nvPicPr>
          <p:cNvPr id="7170" name="Picture 2" descr="Happy cute student kid boy with book Premium Vecto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matchingName="Title slide">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 name="TextBox 2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4" name="Picture 3" descr="A group of toy figurines&#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4846083" y="946880"/>
            <a:ext cx="7941895" cy="5228098"/>
          </a:xfrm>
          <a:prstGeom prst="rect">
            <a:avLst/>
          </a:prstGeom>
          <a:noFill/>
        </p:spPr>
        <p:txBody>
          <a:bodyPr wrap="square" rtlCol="0">
            <a:spAutoFit/>
          </a:bodyPr>
          <a:lstStyle/>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TUÂN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THỦ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          QUY ĐỊNH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2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NƠI CÔNG CỘNG</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89546"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CHỦ ĐỀ 8</a:t>
            </a:r>
            <a:endPar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p:txBody>
      </p:sp>
      <p:sp>
        <p:nvSpPr>
          <p:cNvPr id="22" name="TextBox 21"/>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matchingName="Title and body">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matchingName="Title slide">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5" name="TextBox 24"/>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TextBox 19"/>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
        <p:nvSpPr>
          <p:cNvPr id="21" name="TextBox 20"/>
          <p:cNvSpPr txBox="1"/>
          <p:nvPr userDrawn="1"/>
        </p:nvSpPr>
        <p:spPr>
          <a:xfrm>
            <a:off x="4675638" y="909619"/>
            <a:ext cx="7536449"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KÍNH    </a:t>
            </a:r>
            <a:endPar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TRỌNG </a:t>
            </a:r>
            <a:endPar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THẦY GIÁO, CÔ GIÁO VÀ YÊU QUÝ BẠN BÈ</a:t>
            </a:r>
            <a:endPar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2</a:t>
            </a:r>
            <a:endPar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pic>
        <p:nvPicPr>
          <p:cNvPr id="4" name="Picture 3" descr="A picture containing text, vector graphics&#10;&#10;Description automatically generated"/>
          <p:cNvPicPr>
            <a:picLocks noChangeAspect="1"/>
          </p:cNvPicPr>
          <p:nvPr userDrawn="1"/>
        </p:nvPicPr>
        <p:blipFill>
          <a:blip r:embed="rId2"/>
          <a:stretch>
            <a:fillRect/>
          </a:stretch>
        </p:blipFill>
        <p:spPr>
          <a:xfrm>
            <a:off x="5415966" y="1482254"/>
            <a:ext cx="3929071" cy="3929071"/>
          </a:xfrm>
          <a:prstGeom prst="rect">
            <a:avLst/>
          </a:prstGeom>
        </p:spPr>
      </p:pic>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matchingName="Title and body">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6" name="TextBox 15"/>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680017" y="848207"/>
            <a:ext cx="4225764" cy="4524315"/>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QUÝ TRỌNG THỜI GIAN</a:t>
            </a:r>
            <a:endPar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rPr>
              <a:t>CHỦ ĐỀ 3</a:t>
            </a:r>
            <a:endPar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panose="020B0604020202020204"/>
              <a:sym typeface="Arial" panose="020B0604020202020204"/>
            </a:endParaRPr>
          </a:p>
        </p:txBody>
      </p:sp>
      <p:pic>
        <p:nvPicPr>
          <p:cNvPr id="4098" name="Picture 2" descr="Cute children playing at pencil house Premium Vecto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TextBox 40"/>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matchingName="Title slide">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a:ln>
                <a:noFill/>
              </a:ln>
              <a:solidFill>
                <a:srgbClr val="F7D538"/>
              </a:solidFill>
              <a:effectLst/>
              <a:uLnTx/>
              <a:uFillTx/>
              <a:latin typeface="Arial" panose="020B0604020202020204"/>
              <a:ea typeface="+mn-ea"/>
              <a:cs typeface="+mn-cs"/>
              <a:sym typeface="Arial" panose="020B0604020202020204"/>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 name="TextBox 2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21" name="TextBox 20"/>
          <p:cNvSpPr txBox="1"/>
          <p:nvPr userDrawn="1"/>
        </p:nvSpPr>
        <p:spPr>
          <a:xfrm>
            <a:off x="8680017" y="848207"/>
            <a:ext cx="4225764"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NHẬN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LỖI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VÀ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SỬA </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LỖI</a:t>
            </a:r>
            <a:endPar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89546"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rPr>
              <a:t>CHỦ ĐỀ 4</a:t>
            </a:r>
            <a:endPar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panose="020B0604020202020204"/>
              <a:sym typeface="Arial" panose="020B0604020202020204"/>
            </a:endParaRPr>
          </a:p>
        </p:txBody>
      </p:sp>
      <p:pic>
        <p:nvPicPr>
          <p:cNvPr id="1026" name="Picture 2" descr="IV: 5 biện pháp có thể giúp trẻ biết nghe lời và xây dựng nhân cách vững  vàng khi lớn lên"/>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31;p3"/>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32;p3"/>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3;p3"/>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6;p3"/>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39;p3"/>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TextBox 41"/>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matchingName="Title and body">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vi-VN" sz="1865" b="0" i="0" u="none" strike="noStrike" kern="0" cap="none" spc="0" normalizeH="0" baseline="0" noProof="0" dirty="0">
              <a:ln>
                <a:noFill/>
              </a:ln>
              <a:solidFill>
                <a:srgbClr val="F7D538"/>
              </a:solidFill>
              <a:effectLst/>
              <a:uLnTx/>
              <a:uFillTx/>
              <a:latin typeface="Arial" panose="020B0604020202020204"/>
              <a:ea typeface="+mn-ea"/>
              <a:cs typeface="+mn-cs"/>
              <a:sym typeface="Arial" panose="020B0604020202020204"/>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4" name="TextBox 13"/>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200">
              <a:buClr>
                <a:srgbClr val="000000"/>
              </a:buClr>
            </a:pPr>
            <a:fld id="{00000000-1234-1234-1234-123412341234}" type="slidenum">
              <a:rPr lang="en-GB" sz="1865" kern="0" smtClean="0">
                <a:solidFill>
                  <a:srgbClr val="000000"/>
                </a:solidFill>
                <a:cs typeface="Arial" panose="020B0604020202020204"/>
                <a:sym typeface="Arial" panose="020B0604020202020204"/>
              </a:rPr>
            </a:fld>
            <a:endParaRPr lang="en-GB" sz="1865" kern="0">
              <a:solidFill>
                <a:srgbClr val="000000"/>
              </a:solidFill>
              <a:cs typeface="Arial" panose="020B0604020202020204"/>
              <a:sym typeface="Arial" panose="020B0604020202020204"/>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1" fmla="*/ 4299824 w 4299824"/>
              <a:gd name="connsiteY0-2" fmla="*/ 8383 h 2665592"/>
              <a:gd name="connsiteX1-3" fmla="*/ 2798326 w 4299824"/>
              <a:gd name="connsiteY1-4" fmla="*/ 863596 h 2665592"/>
              <a:gd name="connsiteX2-5" fmla="*/ 790955 w 4299824"/>
              <a:gd name="connsiteY2-6" fmla="*/ 1740259 h 2665592"/>
              <a:gd name="connsiteX3-7" fmla="*/ 0 w 4299824"/>
              <a:gd name="connsiteY3-8" fmla="*/ 2655315 h 2665592"/>
              <a:gd name="connsiteX4-9" fmla="*/ 0 w 4299824"/>
              <a:gd name="connsiteY4-10" fmla="*/ 0 h 2665592"/>
              <a:gd name="connsiteX5-11" fmla="*/ 4299824 w 4299824"/>
              <a:gd name="connsiteY5-12" fmla="*/ 8383 h 2665592"/>
              <a:gd name="connsiteX0-13" fmla="*/ 4299824 w 4299824"/>
              <a:gd name="connsiteY0-14" fmla="*/ 8383 h 1873529"/>
              <a:gd name="connsiteX1-15" fmla="*/ 2798326 w 4299824"/>
              <a:gd name="connsiteY1-16" fmla="*/ 863596 h 1873529"/>
              <a:gd name="connsiteX2-17" fmla="*/ 790955 w 4299824"/>
              <a:gd name="connsiteY2-18" fmla="*/ 1740259 h 1873529"/>
              <a:gd name="connsiteX3-19" fmla="*/ 0 w 4299824"/>
              <a:gd name="connsiteY3-20" fmla="*/ 1397889 h 1873529"/>
              <a:gd name="connsiteX4-21" fmla="*/ 0 w 4299824"/>
              <a:gd name="connsiteY4-22" fmla="*/ 0 h 1873529"/>
              <a:gd name="connsiteX5-23" fmla="*/ 4299824 w 4299824"/>
              <a:gd name="connsiteY5-24" fmla="*/ 8383 h 1873529"/>
              <a:gd name="connsiteX0-25" fmla="*/ 4299824 w 4299824"/>
              <a:gd name="connsiteY0-26" fmla="*/ 8383 h 1425294"/>
              <a:gd name="connsiteX1-27" fmla="*/ 2798326 w 4299824"/>
              <a:gd name="connsiteY1-28" fmla="*/ 863596 h 1425294"/>
              <a:gd name="connsiteX2-29" fmla="*/ 1211485 w 4299824"/>
              <a:gd name="connsiteY2-30" fmla="*/ 927124 h 1425294"/>
              <a:gd name="connsiteX3-31" fmla="*/ 0 w 4299824"/>
              <a:gd name="connsiteY3-32" fmla="*/ 1397889 h 1425294"/>
              <a:gd name="connsiteX4-33" fmla="*/ 0 w 4299824"/>
              <a:gd name="connsiteY4-34" fmla="*/ 0 h 1425294"/>
              <a:gd name="connsiteX5-35" fmla="*/ 4299824 w 4299824"/>
              <a:gd name="connsiteY5-36" fmla="*/ 8383 h 1425294"/>
              <a:gd name="connsiteX0-37" fmla="*/ 4299824 w 4299824"/>
              <a:gd name="connsiteY0-38" fmla="*/ 8383 h 1425294"/>
              <a:gd name="connsiteX1-39" fmla="*/ 3126339 w 4299824"/>
              <a:gd name="connsiteY1-40" fmla="*/ 830065 h 1425294"/>
              <a:gd name="connsiteX2-41" fmla="*/ 1211485 w 4299824"/>
              <a:gd name="connsiteY2-42" fmla="*/ 927124 h 1425294"/>
              <a:gd name="connsiteX3-43" fmla="*/ 0 w 4299824"/>
              <a:gd name="connsiteY3-44" fmla="*/ 1397889 h 1425294"/>
              <a:gd name="connsiteX4-45" fmla="*/ 0 w 4299824"/>
              <a:gd name="connsiteY4-46" fmla="*/ 0 h 1425294"/>
              <a:gd name="connsiteX5-47" fmla="*/ 4299824 w 4299824"/>
              <a:gd name="connsiteY5-48" fmla="*/ 8383 h 1425294"/>
              <a:gd name="connsiteX0-49" fmla="*/ 4299824 w 4299824"/>
              <a:gd name="connsiteY0-50" fmla="*/ 8383 h 1426105"/>
              <a:gd name="connsiteX1-51" fmla="*/ 3126339 w 4299824"/>
              <a:gd name="connsiteY1-52" fmla="*/ 830065 h 1426105"/>
              <a:gd name="connsiteX2-53" fmla="*/ 1329233 w 4299824"/>
              <a:gd name="connsiteY2-54" fmla="*/ 935506 h 1426105"/>
              <a:gd name="connsiteX3-55" fmla="*/ 0 w 4299824"/>
              <a:gd name="connsiteY3-56" fmla="*/ 1397889 h 1426105"/>
              <a:gd name="connsiteX4-57" fmla="*/ 0 w 4299824"/>
              <a:gd name="connsiteY4-58" fmla="*/ 0 h 1426105"/>
              <a:gd name="connsiteX5-59" fmla="*/ 4299824 w 4299824"/>
              <a:gd name="connsiteY5-60" fmla="*/ 8383 h 14261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FFFFFF"/>
              </a:solidFill>
              <a:effectLst/>
              <a:uLnTx/>
              <a:uFillTx/>
              <a:latin typeface="Arial" panose="020B0604020202020204"/>
              <a:cs typeface="Arial" panose="020B0604020202020204"/>
              <a:sym typeface="Arial" panose="020B0604020202020204"/>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1"/>
          <p:cNvSpPr txBox="1"/>
          <p:nvPr userDrawn="1"/>
        </p:nvSpPr>
        <p:spPr>
          <a:xfrm>
            <a:off x="9393799" y="115578"/>
            <a:ext cx="2738250" cy="830997"/>
          </a:xfrm>
          <a:prstGeom prst="rect">
            <a:avLst/>
          </a:prstGeom>
          <a:noFill/>
        </p:spPr>
        <p:txBody>
          <a:bodyPr wrap="none" rtlCol="0">
            <a:sp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CHỦ ĐỀ 5</a:t>
            </a:r>
            <a:endPar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sp>
        <p:nvSpPr>
          <p:cNvPr id="19" name="TextBox 18"/>
          <p:cNvSpPr txBox="1"/>
          <p:nvPr userDrawn="1"/>
        </p:nvSpPr>
        <p:spPr>
          <a:xfrm>
            <a:off x="4828038" y="909619"/>
            <a:ext cx="7536449" cy="6031395"/>
          </a:xfrm>
          <a:prstGeom prst="rect">
            <a:avLst/>
          </a:prstGeom>
          <a:noFill/>
        </p:spPr>
        <p:txBody>
          <a:bodyPr wrap="square" rtlCol="0">
            <a:spAutoFit/>
          </a:bodyPr>
          <a:lstStyle/>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BẢO    </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QUẢN </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ĐỒ DÙNG</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CÁ NHÂN VÀ </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a:p>
            <a:pPr marL="0" marR="0" lvl="0" indent="0" algn="ctr" defTabSz="1219200" rtl="0" eaLnBrk="1" fontAlgn="auto" latinLnBrk="0" hangingPunct="1">
              <a:lnSpc>
                <a:spcPct val="110000"/>
              </a:lnSpc>
              <a:spcBef>
                <a:spcPts val="0"/>
              </a:spcBef>
              <a:spcAft>
                <a:spcPts val="0"/>
              </a:spcAft>
              <a:buClr>
                <a:srgbClr val="000000"/>
              </a:buClr>
              <a:buSzTx/>
              <a:buFont typeface="Arial" panose="020B0604020202020204"/>
              <a:buNone/>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rPr>
              <a:t>            GIA ĐÌNH</a:t>
            </a:r>
            <a:endPar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panose="020B0604020202020204"/>
              <a:sym typeface="Arial" panose="020B0604020202020204"/>
            </a:endParaRPr>
          </a:p>
        </p:txBody>
      </p:sp>
      <p:pic>
        <p:nvPicPr>
          <p:cNvPr id="5122" name="Picture 2"/>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a:fillRect/>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endParaRPr lang="en-US" sz="800" dirty="0">
              <a:solidFill>
                <a:schemeClr val="bg2"/>
              </a:solidFill>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44.jpeg"/><Relationship Id="rId4" Type="http://schemas.microsoft.com/office/2007/relationships/hdphoto" Target="../media/image43.wdp"/><Relationship Id="rId3" Type="http://schemas.openxmlformats.org/officeDocument/2006/relationships/image" Target="../media/image42.png"/><Relationship Id="rId2" Type="http://schemas.microsoft.com/office/2007/relationships/hdphoto" Target="../media/image26.wdp"/><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microsoft.com/office/2007/relationships/hdphoto" Target="../media/image48.wdp"/><Relationship Id="rId3" Type="http://schemas.openxmlformats.org/officeDocument/2006/relationships/image" Target="../media/image47.png"/><Relationship Id="rId2" Type="http://schemas.microsoft.com/office/2007/relationships/hdphoto" Target="../media/image46.wdp"/><Relationship Id="rId1"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jpeg"/><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microsoft.com/office/2007/relationships/hdphoto" Target="../media/image14.wdp"/><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microsoft.com/office/2007/relationships/hdphoto" Target="../media/image20.wdp"/><Relationship Id="rId5" Type="http://schemas.openxmlformats.org/officeDocument/2006/relationships/image" Target="../media/image19.png"/><Relationship Id="rId4" Type="http://schemas.microsoft.com/office/2007/relationships/hdphoto" Target="../media/image18.wdp"/><Relationship Id="rId3" Type="http://schemas.openxmlformats.org/officeDocument/2006/relationships/image" Target="../media/image17.png"/><Relationship Id="rId2" Type="http://schemas.microsoft.com/office/2007/relationships/hdphoto" Target="../media/image16.wdp"/><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microsoft.com/office/2007/relationships/hdphoto" Target="../media/image24.wdp"/><Relationship Id="rId7" Type="http://schemas.openxmlformats.org/officeDocument/2006/relationships/image" Target="../media/image23.png"/><Relationship Id="rId6" Type="http://schemas.microsoft.com/office/2007/relationships/hdphoto" Target="../media/image22.wdp"/><Relationship Id="rId5" Type="http://schemas.openxmlformats.org/officeDocument/2006/relationships/image" Target="../media/image21.png"/><Relationship Id="rId4" Type="http://schemas.microsoft.com/office/2007/relationships/hdphoto" Target="../media/image20.wdp"/><Relationship Id="rId3" Type="http://schemas.openxmlformats.org/officeDocument/2006/relationships/image" Target="../media/image19.png"/><Relationship Id="rId2" Type="http://schemas.microsoft.com/office/2007/relationships/hdphoto" Target="../media/image16.wdp"/><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32.wdp"/><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png"/><Relationship Id="rId2" Type="http://schemas.microsoft.com/office/2007/relationships/hdphoto" Target="../media/image26.wdp"/><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38.jpeg"/><Relationship Id="rId4" Type="http://schemas.microsoft.com/office/2007/relationships/hdphoto" Target="../media/image37.wdp"/><Relationship Id="rId3" Type="http://schemas.openxmlformats.org/officeDocument/2006/relationships/image" Target="../media/image36.png"/><Relationship Id="rId2" Type="http://schemas.microsoft.com/office/2007/relationships/hdphoto" Target="../media/image26.wdp"/><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41.jpeg"/><Relationship Id="rId4" Type="http://schemas.microsoft.com/office/2007/relationships/hdphoto" Target="../media/image40.wdp"/><Relationship Id="rId3" Type="http://schemas.openxmlformats.org/officeDocument/2006/relationships/image" Target="../media/image39.png"/><Relationship Id="rId2" Type="http://schemas.microsoft.com/office/2007/relationships/hdphoto" Target="../media/image26.wdp"/><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endParaRPr lang="vi-VN" sz="5400" dirty="0">
              <a:solidFill>
                <a:schemeClr val="accent2"/>
              </a:solidFill>
              <a:latin typeface="+mj-lt"/>
            </a:endParaRPr>
          </a:p>
        </p:txBody>
      </p:sp>
      <p:sp>
        <p:nvSpPr>
          <p:cNvPr id="3" name="TextBox 2"/>
          <p:cNvSpPr txBox="1"/>
          <p:nvPr/>
        </p:nvSpPr>
        <p:spPr>
          <a:xfrm>
            <a:off x="58057" y="2046515"/>
            <a:ext cx="4789714" cy="2122805"/>
          </a:xfrm>
          <a:prstGeom prst="rect">
            <a:avLst/>
          </a:prstGeom>
          <a:noFill/>
        </p:spPr>
        <p:txBody>
          <a:bodyPr wrap="square" rtlCol="0">
            <a:spAutoFit/>
          </a:bodyPr>
          <a:lstStyle/>
          <a:p>
            <a:pPr algn="ctr"/>
            <a:r>
              <a:rPr lang="vi-VN" sz="6600" dirty="0">
                <a:solidFill>
                  <a:srgbClr val="002060"/>
                </a:solidFill>
                <a:latin typeface="Calibri Light" panose="020F0302020204030204" charset="0"/>
                <a:cs typeface="Calibri Light" panose="020F0302020204030204" charset="0"/>
              </a:rPr>
              <a:t>QUÝ TRỌNG THỜI GIAN</a:t>
            </a:r>
            <a:endParaRPr lang="vi-VN" sz="6600" dirty="0">
              <a:solidFill>
                <a:srgbClr val="002060"/>
              </a:solidFill>
              <a:latin typeface="Calibri Light" panose="020F0302020204030204" charset="0"/>
              <a:cs typeface="Calibri Light" panose="020F030202020403020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2816950" cy="1288726"/>
            <a:chOff x="500062" y="2851475"/>
            <a:chExt cx="2816950" cy="1288726"/>
          </a:xfrm>
        </p:grpSpPr>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endParaRPr lang="vi-VN" sz="3200" dirty="0">
              <a:solidFill>
                <a:schemeClr val="accent2"/>
              </a:solidFill>
              <a:latin typeface="+mj-lt"/>
            </a:endParaRP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endParaRPr lang="vi-VN" sz="2800" b="1" dirty="0">
              <a:solidFill>
                <a:srgbClr val="00B050"/>
              </a:solidFill>
            </a:endParaRPr>
          </a:p>
        </p:txBody>
      </p:sp>
      <p:sp>
        <p:nvSpPr>
          <p:cNvPr id="25" name="Diamond 24"/>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endParaRPr lang="vi-VN" sz="3200" b="1" dirty="0">
              <a:solidFill>
                <a:schemeClr val="bg2"/>
              </a:solidFill>
            </a:endParaRPr>
          </a:p>
        </p:txBody>
      </p:sp>
      <p:sp>
        <p:nvSpPr>
          <p:cNvPr id="26" name="TextBox 25"/>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endParaRPr lang="vi-VN" sz="2800" dirty="0">
              <a:solidFill>
                <a:schemeClr val="bg2"/>
              </a:solidFill>
            </a:endParaRPr>
          </a:p>
        </p:txBody>
      </p:sp>
      <p:grpSp>
        <p:nvGrpSpPr>
          <p:cNvPr id="30" name="Group 29"/>
          <p:cNvGrpSpPr/>
          <p:nvPr/>
        </p:nvGrpSpPr>
        <p:grpSpPr>
          <a:xfrm>
            <a:off x="409503" y="1818704"/>
            <a:ext cx="4337735" cy="2830661"/>
            <a:chOff x="7179542" y="1523035"/>
            <a:chExt cx="4337735" cy="2830661"/>
          </a:xfrm>
        </p:grpSpPr>
        <p:sp>
          <p:nvSpPr>
            <p:cNvPr id="21" name="Speech Bubble: Oval 20"/>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endParaRPr lang="vi-VN" sz="2400" dirty="0">
                <a:solidFill>
                  <a:srgbClr val="FF0000"/>
                </a:solidFill>
              </a:endParaRPr>
            </a:p>
          </p:txBody>
        </p:sp>
      </p:gr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1457" r="11761"/>
          <a:stretch>
            <a:fillRect/>
          </a:stretch>
        </p:blipFill>
        <p:spPr>
          <a:xfrm>
            <a:off x="5420772" y="2242511"/>
            <a:ext cx="6042132" cy="3873411"/>
          </a:xfrm>
          <a:prstGeom prst="rect">
            <a:avLst/>
          </a:prstGeom>
        </p:spPr>
      </p:pic>
      <p:pic>
        <p:nvPicPr>
          <p:cNvPr id="409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7988" y="406680"/>
            <a:ext cx="2677424" cy="1274454"/>
            <a:chOff x="479771" y="4186500"/>
            <a:chExt cx="2677424" cy="1274454"/>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479771" y="4186500"/>
              <a:ext cx="2677424" cy="1274454"/>
            </a:xfrm>
            <a:prstGeom prst="rect">
              <a:avLst/>
            </a:prstGeom>
          </p:spPr>
        </p:pic>
        <p:sp>
          <p:nvSpPr>
            <p:cNvPr id="4" name="TextBox 3"/>
            <p:cNvSpPr txBox="1"/>
            <p:nvPr/>
          </p:nvSpPr>
          <p:spPr>
            <a:xfrm>
              <a:off x="1148949" y="4550361"/>
              <a:ext cx="1870075" cy="521970"/>
            </a:xfrm>
            <a:prstGeom prst="rect">
              <a:avLst/>
            </a:prstGeom>
            <a:noFill/>
          </p:spPr>
          <p:txBody>
            <a:bodyPr wrap="none" rtlCol="0">
              <a:spAutoFit/>
            </a:bodyPr>
            <a:lstStyle/>
            <a:p>
              <a:r>
                <a:rPr lang="vi-VN" sz="2800" b="1" dirty="0">
                  <a:solidFill>
                    <a:schemeClr val="accent2"/>
                  </a:solidFill>
                  <a:latin typeface="Calibri" panose="020F0502020204030204" charset="0"/>
                  <a:cs typeface="Calibri" panose="020F0502020204030204" charset="0"/>
                </a:rPr>
                <a:t>VẬN DỤN</a:t>
              </a:r>
              <a:r>
                <a:rPr lang="vi-VN" sz="2800" b="1" dirty="0">
                  <a:solidFill>
                    <a:schemeClr val="accent2"/>
                  </a:solidFill>
                  <a:latin typeface="+mj-lt"/>
                </a:rPr>
                <a:t>G</a:t>
              </a:r>
              <a:endParaRPr lang="vi-VN" sz="2800" b="1" dirty="0">
                <a:solidFill>
                  <a:schemeClr val="accent2"/>
                </a:solidFill>
                <a:latin typeface="+mj-lt"/>
              </a:endParaRPr>
            </a:p>
          </p:txBody>
        </p:sp>
      </p:grpSp>
      <p:sp>
        <p:nvSpPr>
          <p:cNvPr id="5" name="TextBox 4"/>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endParaRPr lang="vi-VN" sz="2400" dirty="0">
              <a:solidFill>
                <a:srgbClr val="000000"/>
              </a:solidFill>
            </a:endParaRP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endParaRPr lang="vi-VN" sz="2400" dirty="0">
              <a:solidFill>
                <a:srgbClr val="00000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308679" y="2078591"/>
            <a:ext cx="8252066" cy="2467685"/>
          </a:xfrm>
          <a:prstGeom prst="rect">
            <a:avLst/>
          </a:prstGeom>
        </p:spPr>
      </p:pic>
      <p:pic>
        <p:nvPicPr>
          <p:cNvPr id="5122"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7353" y="2470994"/>
            <a:ext cx="5154201" cy="3865651"/>
            <a:chOff x="427353" y="2470994"/>
            <a:chExt cx="5154201" cy="3865651"/>
          </a:xfrm>
        </p:grpSpPr>
        <p:pic>
          <p:nvPicPr>
            <p:cNvPr id="5124" name="Picture 4" descr="Mẫu thời khóa biểu cho học sinh đẹp nhấ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AC8"/>
              </a:clrFrom>
              <a:clrTo>
                <a:srgbClr val="FFFAC8">
                  <a:alpha val="0"/>
                </a:srgbClr>
              </a:clrTo>
            </a:clrChange>
            <a:extLst>
              <a:ext uri="{BEBA8EAE-BF5A-486C-A8C5-ECC9F3942E4B}">
                <a14:imgProps xmlns:a14="http://schemas.microsoft.com/office/drawing/2010/main">
                  <a14:imgLayer r:embed="rId2">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aturation sat="200000"/>
                    </a14:imgEffect>
                    <a14:imgEffect>
                      <a14:sharpenSoften amount="25000"/>
                    </a14:imgEffect>
                  </a14:imgLayer>
                </a14:imgProps>
              </a:ext>
            </a:extLst>
          </a:blip>
          <a:stretch>
            <a:fillRect/>
          </a:stretch>
        </p:blipFill>
        <p:spPr>
          <a:xfrm>
            <a:off x="329284" y="2253074"/>
            <a:ext cx="6985446" cy="3856429"/>
          </a:xfrm>
          <a:prstGeom prst="rect">
            <a:avLst/>
          </a:prstGeom>
        </p:spPr>
      </p:pic>
      <p:grpSp>
        <p:nvGrpSpPr>
          <p:cNvPr id="8" name="Group 7"/>
          <p:cNvGrpSpPr/>
          <p:nvPr/>
        </p:nvGrpSpPr>
        <p:grpSpPr>
          <a:xfrm>
            <a:off x="500062" y="381715"/>
            <a:ext cx="2888059" cy="975278"/>
            <a:chOff x="500062" y="381715"/>
            <a:chExt cx="2888059" cy="975278"/>
          </a:xfrm>
        </p:grpSpPr>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p:cNvSpPr txBox="1"/>
            <p:nvPr/>
          </p:nvSpPr>
          <p:spPr>
            <a:xfrm>
              <a:off x="1493281" y="639505"/>
              <a:ext cx="1894840" cy="521970"/>
            </a:xfrm>
            <a:prstGeom prst="rect">
              <a:avLst/>
            </a:prstGeom>
            <a:noFill/>
          </p:spPr>
          <p:txBody>
            <a:bodyPr wrap="none" rtlCol="0">
              <a:spAutoFit/>
            </a:bodyPr>
            <a:lstStyle/>
            <a:p>
              <a:r>
                <a:rPr lang="vi-VN" sz="2800" b="1" dirty="0">
                  <a:solidFill>
                    <a:srgbClr val="F78609"/>
                  </a:solidFill>
                  <a:latin typeface="Calibri Light" panose="020F0302020204030204" charset="0"/>
                  <a:cs typeface="Calibri Light" panose="020F0302020204030204" charset="0"/>
                </a:rPr>
                <a:t>KHỞI ĐỘNG</a:t>
              </a:r>
              <a:endParaRPr lang="vi-VN" sz="2800" b="1" dirty="0">
                <a:solidFill>
                  <a:srgbClr val="F78609"/>
                </a:solidFill>
                <a:latin typeface="Calibri Light" panose="020F0302020204030204" charset="0"/>
                <a:cs typeface="Calibri Light" panose="020F0302020204030204" charset="0"/>
              </a:endParaRPr>
            </a:p>
          </p:txBody>
        </p:sp>
      </p:grpSp>
      <p:grpSp>
        <p:nvGrpSpPr>
          <p:cNvPr id="13" name="Group 12"/>
          <p:cNvGrpSpPr/>
          <p:nvPr/>
        </p:nvGrpSpPr>
        <p:grpSpPr>
          <a:xfrm>
            <a:off x="7315199" y="547446"/>
            <a:ext cx="4085190" cy="5856459"/>
            <a:chOff x="7288695" y="547446"/>
            <a:chExt cx="4085190" cy="5856459"/>
          </a:xfrm>
        </p:grpSpPr>
        <p:sp>
          <p:nvSpPr>
            <p:cNvPr id="11" name="Rectangle 10"/>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endParaRPr lang="vi-VN" sz="2400" dirty="0">
                <a:solidFill>
                  <a:srgbClr val="222222"/>
                </a:solidFill>
              </a:endParaRP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endParaRPr lang="vi-VN" sz="2400" dirty="0">
                <a:solidFill>
                  <a:srgbClr val="222222"/>
                </a:solidFill>
              </a:endParaRP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endParaRPr lang="vi-VN" sz="2400" dirty="0">
                <a:solidFill>
                  <a:srgbClr val="222222"/>
                </a:solidFill>
              </a:endParaRP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p:cNvSpPr txBox="1"/>
          <p:nvPr/>
        </p:nvSpPr>
        <p:spPr>
          <a:xfrm>
            <a:off x="1493281" y="1353956"/>
            <a:ext cx="5097145" cy="829945"/>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charset="0"/>
                <a:cs typeface="Calibri" panose="020F0502020204030204" charset="0"/>
              </a:rPr>
              <a:t>ĐỒNG HỒ QUẢ LẮC</a:t>
            </a:r>
            <a:endPar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charset="0"/>
              <a:cs typeface="Calibri" panose="020F050202020403020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9825" y="401248"/>
            <a:ext cx="2816950" cy="1489289"/>
            <a:chOff x="569798" y="1124402"/>
            <a:chExt cx="2816950" cy="1489289"/>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p:cNvSpPr txBox="1"/>
            <p:nvPr/>
          </p:nvSpPr>
          <p:spPr>
            <a:xfrm>
              <a:off x="1442468" y="1610762"/>
              <a:ext cx="1896745" cy="521970"/>
            </a:xfrm>
            <a:prstGeom prst="rect">
              <a:avLst/>
            </a:prstGeom>
            <a:noFill/>
          </p:spPr>
          <p:txBody>
            <a:bodyPr wrap="none" rtlCol="0">
              <a:spAutoFit/>
            </a:bodyPr>
            <a:lstStyle/>
            <a:p>
              <a:r>
                <a:rPr lang="vi-VN" sz="2800" b="1" dirty="0">
                  <a:solidFill>
                    <a:schemeClr val="accent2"/>
                  </a:solidFill>
                  <a:latin typeface="Calibri" panose="020F0502020204030204" charset="0"/>
                  <a:cs typeface="Calibri" panose="020F0502020204030204" charset="0"/>
                </a:rPr>
                <a:t>KHÁM PH</a:t>
              </a:r>
              <a:r>
                <a:rPr lang="vi-VN" sz="2800" b="1" dirty="0">
                  <a:solidFill>
                    <a:schemeClr val="accent2"/>
                  </a:solidFill>
                  <a:latin typeface="+mj-lt"/>
                </a:rPr>
                <a:t>Á</a:t>
              </a:r>
              <a:endParaRPr lang="vi-VN" sz="2800" b="1" dirty="0">
                <a:solidFill>
                  <a:schemeClr val="accent2"/>
                </a:solidFill>
                <a:latin typeface="+mj-lt"/>
              </a:endParaRPr>
            </a:p>
          </p:txBody>
        </p:sp>
      </p:grpSp>
      <p:sp>
        <p:nvSpPr>
          <p:cNvPr id="6" name="Oval 5"/>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endParaRPr lang="vi-VN" sz="3200">
              <a:solidFill>
                <a:schemeClr val="accent2"/>
              </a:solidFill>
              <a:latin typeface="+mj-lt"/>
            </a:endParaRPr>
          </a:p>
        </p:txBody>
      </p:sp>
      <p:sp>
        <p:nvSpPr>
          <p:cNvPr id="7" name="TextBox 6"/>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endParaRPr lang="vi-VN" sz="2800" b="1" dirty="0">
              <a:solidFill>
                <a:srgbClr val="00B050"/>
              </a:solidFill>
            </a:endParaRPr>
          </a:p>
        </p:txBody>
      </p:sp>
      <p:grpSp>
        <p:nvGrpSpPr>
          <p:cNvPr id="22" name="Group 21"/>
          <p:cNvGrpSpPr/>
          <p:nvPr/>
        </p:nvGrpSpPr>
        <p:grpSpPr>
          <a:xfrm>
            <a:off x="4752490" y="356280"/>
            <a:ext cx="6929832" cy="6145439"/>
            <a:chOff x="4752490" y="356280"/>
            <a:chExt cx="6929832" cy="6145439"/>
          </a:xfrm>
        </p:grpSpPr>
        <p:pic>
          <p:nvPicPr>
            <p:cNvPr id="16" name="Picture 15"/>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4752490" y="356280"/>
              <a:ext cx="6869685" cy="6145439"/>
            </a:xfrm>
            <a:prstGeom prst="rect">
              <a:avLst/>
            </a:prstGeom>
          </p:spPr>
        </p:pic>
        <p:sp>
          <p:nvSpPr>
            <p:cNvPr id="17" name="TextBox 16"/>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endParaRPr lang="vi-VN" sz="2800" b="1" dirty="0">
                <a:solidFill>
                  <a:srgbClr val="F8526B"/>
                </a:solidFill>
              </a:endParaRPr>
            </a:p>
          </p:txBody>
        </p:sp>
        <p:sp>
          <p:nvSpPr>
            <p:cNvPr id="18" name="TextBox 17"/>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endParaRPr lang="vi-VN" dirty="0">
                <a:solidFill>
                  <a:schemeClr val="bg2"/>
                </a:solidFill>
              </a:endParaRPr>
            </a:p>
          </p:txBody>
        </p:sp>
        <p:sp>
          <p:nvSpPr>
            <p:cNvPr id="19" name="TextBox 18"/>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endParaRPr lang="vi-VN" dirty="0">
                <a:solidFill>
                  <a:schemeClr val="bg2"/>
                </a:solidFill>
              </a:endParaRPr>
            </a:p>
          </p:txBody>
        </p:sp>
        <p:sp>
          <p:nvSpPr>
            <p:cNvPr id="20" name="TextBox 19"/>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endParaRPr lang="vi-VN" dirty="0">
                <a:solidFill>
                  <a:schemeClr val="bg2"/>
                </a:solidFill>
              </a:endParaRPr>
            </a:p>
          </p:txBody>
        </p:sp>
        <p:sp>
          <p:nvSpPr>
            <p:cNvPr id="21" name="TextBox 20"/>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endParaRPr lang="vi-VN" dirty="0">
                <a:solidFill>
                  <a:schemeClr val="bg2"/>
                </a:solidFill>
              </a:endParaRPr>
            </a:p>
          </p:txBody>
        </p:sp>
      </p:grpSp>
      <p:pic>
        <p:nvPicPr>
          <p:cNvPr id="23" name="Picture 2"/>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endParaRPr lang="vi-VN" sz="2400" dirty="0">
              <a:solidFill>
                <a:srgbClr val="000000"/>
              </a:solidFill>
            </a:endParaRPr>
          </a:p>
        </p:txBody>
      </p:sp>
      <p:sp>
        <p:nvSpPr>
          <p:cNvPr id="25" name="TextBox 24"/>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p:cNvSpPr txBox="1"/>
          <p:nvPr/>
        </p:nvSpPr>
        <p:spPr>
          <a:xfrm flipH="1">
            <a:off x="1205947" y="3277877"/>
            <a:ext cx="3913939" cy="829945"/>
          </a:xfrm>
          <a:prstGeom prst="rect">
            <a:avLst/>
          </a:prstGeom>
          <a:noFill/>
        </p:spPr>
        <p:txBody>
          <a:bodyPr wrap="square" rtlCol="0">
            <a:spAutoFit/>
          </a:bodyPr>
          <a:lstStyle/>
          <a:p>
            <a:pPr algn="just"/>
            <a:r>
              <a:rPr lang="vi-VN" sz="2400" dirty="0">
                <a:solidFill>
                  <a:srgbClr val="000000"/>
                </a:solidFill>
              </a:rPr>
              <a:t>- </a:t>
            </a:r>
            <a:r>
              <a:rPr lang="vi-VN" sz="2400" dirty="0">
                <a:solidFill>
                  <a:srgbClr val="000000"/>
                </a:solidFill>
                <a:latin typeface="Calibri" panose="020F0502020204030204" charset="0"/>
                <a:cs typeface="Calibri" panose="020F0502020204030204" charset="0"/>
              </a:rPr>
              <a:t>Theo em, vì sao cần quý trọng thời gian?</a:t>
            </a:r>
            <a:endParaRPr lang="vi-VN" sz="2400" dirty="0">
              <a:solidFill>
                <a:srgbClr val="000000"/>
              </a:solidFill>
              <a:latin typeface="Calibri" panose="020F0502020204030204" charset="0"/>
              <a:cs typeface="Calibri" panose="020F0502020204030204" charset="0"/>
            </a:endParaRPr>
          </a:p>
        </p:txBody>
      </p:sp>
      <p:sp>
        <p:nvSpPr>
          <p:cNvPr id="28" name="Scroll: Horizontal 27"/>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endParaRPr lang="vi-VN" sz="2700" dirty="0">
              <a:solidFill>
                <a:srgbClr val="FF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9825" y="420298"/>
            <a:ext cx="2831010" cy="1489289"/>
            <a:chOff x="569798" y="1124402"/>
            <a:chExt cx="2831010" cy="1489289"/>
          </a:xfrm>
        </p:grpSpPr>
        <p:pic>
          <p:nvPicPr>
            <p:cNvPr id="18" name="Picture 17"/>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p:cNvSpPr txBox="1"/>
            <p:nvPr/>
          </p:nvSpPr>
          <p:spPr>
            <a:xfrm>
              <a:off x="1442468" y="1610762"/>
              <a:ext cx="1958340" cy="521970"/>
            </a:xfrm>
            <a:prstGeom prst="rect">
              <a:avLst/>
            </a:prstGeom>
            <a:noFill/>
          </p:spPr>
          <p:txBody>
            <a:bodyPr wrap="none" rtlCol="0">
              <a:spAutoFit/>
            </a:bodyPr>
            <a:lstStyle/>
            <a:p>
              <a:r>
                <a:rPr lang="vi-VN" sz="2800" b="1" dirty="0">
                  <a:solidFill>
                    <a:schemeClr val="accent2"/>
                  </a:solidFill>
                  <a:latin typeface="Calibri" panose="020F0502020204030204" charset="0"/>
                  <a:cs typeface="Calibri" panose="020F0502020204030204" charset="0"/>
                </a:rPr>
                <a:t>KHÁM P</a:t>
              </a:r>
              <a:r>
                <a:rPr lang="vi-VN" sz="2800" b="1" dirty="0">
                  <a:solidFill>
                    <a:schemeClr val="accent2"/>
                  </a:solidFill>
                  <a:latin typeface="+mj-lt"/>
                </a:rPr>
                <a:t>HÁ</a:t>
              </a:r>
              <a:endParaRPr lang="vi-VN" sz="2800" b="1" dirty="0">
                <a:solidFill>
                  <a:schemeClr val="accent2"/>
                </a:solidFill>
                <a:latin typeface="+mj-lt"/>
              </a:endParaRPr>
            </a:p>
          </p:txBody>
        </p:sp>
      </p:grpSp>
      <p:sp>
        <p:nvSpPr>
          <p:cNvPr id="20" name="Oval 19"/>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endParaRPr lang="vi-VN" sz="3200" dirty="0">
              <a:solidFill>
                <a:schemeClr val="accent2"/>
              </a:solidFill>
              <a:latin typeface="+mj-lt"/>
            </a:endParaRPr>
          </a:p>
        </p:txBody>
      </p:sp>
      <p:sp>
        <p:nvSpPr>
          <p:cNvPr id="21" name="TextBox 20"/>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endParaRPr lang="vi-VN" sz="2800" b="1" dirty="0">
              <a:solidFill>
                <a:srgbClr val="00B050"/>
              </a:solidFill>
            </a:endParaRPr>
          </a:p>
        </p:txBody>
      </p:sp>
      <p:pic>
        <p:nvPicPr>
          <p:cNvPr id="22" name="Picture 2"/>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a:fillRect/>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endParaRPr lang="vi-VN" sz="2400" dirty="0">
              <a:solidFill>
                <a:srgbClr val="000000"/>
              </a:solidFill>
            </a:endParaRPr>
          </a:p>
        </p:txBody>
      </p:sp>
      <p:sp>
        <p:nvSpPr>
          <p:cNvPr id="24" name="TextBox 23"/>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endParaRPr lang="vi-VN" sz="2300" i="1" dirty="0">
              <a:solidFill>
                <a:schemeClr val="bg2"/>
              </a:solidFill>
            </a:endParaRPr>
          </a:p>
        </p:txBody>
      </p:sp>
      <p:sp>
        <p:nvSpPr>
          <p:cNvPr id="25" name="TextBox 24"/>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endParaRPr lang="vi-VN" sz="2300" i="1" dirty="0">
              <a:solidFill>
                <a:schemeClr val="bg2"/>
              </a:solidFill>
            </a:endParaRPr>
          </a:p>
        </p:txBody>
      </p:sp>
      <p:grpSp>
        <p:nvGrpSpPr>
          <p:cNvPr id="30" name="Group 29"/>
          <p:cNvGrpSpPr/>
          <p:nvPr/>
        </p:nvGrpSpPr>
        <p:grpSpPr>
          <a:xfrm>
            <a:off x="183800" y="1717560"/>
            <a:ext cx="11652542" cy="2862050"/>
            <a:chOff x="183800" y="1984260"/>
            <a:chExt cx="11652542" cy="2862050"/>
          </a:xfrm>
        </p:grpSpPr>
        <p:pic>
          <p:nvPicPr>
            <p:cNvPr id="16" name="Picture 15"/>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183800" y="1984260"/>
              <a:ext cx="6193917" cy="2837589"/>
            </a:xfrm>
            <a:prstGeom prst="rect">
              <a:avLst/>
            </a:prstGeom>
          </p:spPr>
        </p:pic>
        <p:pic>
          <p:nvPicPr>
            <p:cNvPr id="27" name="Picture 26"/>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a:off x="6168392" y="2091581"/>
              <a:ext cx="5667950" cy="2754729"/>
            </a:xfrm>
            <a:prstGeom prst="rect">
              <a:avLst/>
            </a:prstGeom>
          </p:spPr>
        </p:pic>
      </p:grpSp>
      <p:sp>
        <p:nvSpPr>
          <p:cNvPr id="28" name="TextBox 27"/>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endParaRPr lang="vi-VN" sz="2300" i="1" dirty="0">
              <a:solidFill>
                <a:schemeClr val="bg2"/>
              </a:solidFill>
            </a:endParaRPr>
          </a:p>
        </p:txBody>
      </p:sp>
      <p:sp>
        <p:nvSpPr>
          <p:cNvPr id="29" name="TextBox 28"/>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endParaRPr lang="vi-VN" sz="2300" i="1" dirty="0">
              <a:solidFill>
                <a:schemeClr val="bg2"/>
              </a:solidFill>
            </a:endParaRPr>
          </a:p>
        </p:txBody>
      </p:sp>
      <p:sp>
        <p:nvSpPr>
          <p:cNvPr id="31" name="Scroll: Horizontal 30"/>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endParaRPr lang="vi-VN" sz="2700" dirty="0">
              <a:solidFill>
                <a:srgbClr val="FF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5162" y="435862"/>
            <a:ext cx="2816950" cy="1288726"/>
            <a:chOff x="500062" y="2851475"/>
            <a:chExt cx="2816950" cy="1288726"/>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4" name="TextBox 3"/>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5" name="Oval 4"/>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endParaRPr lang="vi-VN" sz="3200" dirty="0">
              <a:solidFill>
                <a:schemeClr val="accent2"/>
              </a:solidFill>
              <a:latin typeface="+mj-lt"/>
            </a:endParaRPr>
          </a:p>
        </p:txBody>
      </p:sp>
      <p:sp>
        <p:nvSpPr>
          <p:cNvPr id="6" name="TextBox 5"/>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endParaRPr lang="vi-VN" sz="2800" b="1" dirty="0">
              <a:solidFill>
                <a:srgbClr val="00B050"/>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b="26287"/>
          <a:stretch>
            <a:fillRect/>
          </a:stretch>
        </p:blipFill>
        <p:spPr>
          <a:xfrm>
            <a:off x="915021" y="1845260"/>
            <a:ext cx="10361958" cy="2945124"/>
          </a:xfrm>
          <a:prstGeom prst="rect">
            <a:avLst/>
          </a:prstGeom>
        </p:spPr>
      </p:pic>
      <p:sp>
        <p:nvSpPr>
          <p:cNvPr id="8" name="TextBox 7"/>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endParaRPr lang="vi-VN" sz="3200" i="1" dirty="0">
              <a:solidFill>
                <a:schemeClr val="bg2"/>
              </a:solidFill>
            </a:endParaRPr>
          </a:p>
        </p:txBody>
      </p:sp>
      <p:sp>
        <p:nvSpPr>
          <p:cNvPr id="9" name="TextBox 8"/>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endParaRPr lang="vi-VN" sz="3200" i="1" dirty="0">
              <a:solidFill>
                <a:schemeClr val="bg2"/>
              </a:solidFill>
            </a:endParaRPr>
          </a:p>
        </p:txBody>
      </p:sp>
      <p:pic>
        <p:nvPicPr>
          <p:cNvPr id="10" name="Picture 2" descr="Tick and cross cartoon Royalty Free Vector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a:fillRect/>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a:fillRect/>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814388" y="1724588"/>
            <a:ext cx="10563225" cy="3171825"/>
          </a:xfrm>
          <a:prstGeom prst="rect">
            <a:avLst/>
          </a:prstGeom>
        </p:spPr>
      </p:pic>
      <p:grpSp>
        <p:nvGrpSpPr>
          <p:cNvPr id="2" name="Group 1"/>
          <p:cNvGrpSpPr/>
          <p:nvPr/>
        </p:nvGrpSpPr>
        <p:grpSpPr>
          <a:xfrm>
            <a:off x="665162" y="435862"/>
            <a:ext cx="2816950" cy="1288726"/>
            <a:chOff x="500062" y="2851475"/>
            <a:chExt cx="2816950" cy="1288726"/>
          </a:xfrm>
        </p:grpSpPr>
        <p:pic>
          <p:nvPicPr>
            <p:cNvPr id="3" name="Picture 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4" name="TextBox 3"/>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5" name="Oval 4"/>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endParaRPr lang="vi-VN" sz="3200" dirty="0">
              <a:solidFill>
                <a:schemeClr val="accent2"/>
              </a:solidFill>
              <a:latin typeface="+mj-lt"/>
            </a:endParaRPr>
          </a:p>
        </p:txBody>
      </p:sp>
      <p:sp>
        <p:nvSpPr>
          <p:cNvPr id="6" name="TextBox 5"/>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endParaRPr lang="vi-VN" sz="2800" b="1" dirty="0">
              <a:solidFill>
                <a:srgbClr val="00B050"/>
              </a:solidFill>
            </a:endParaRPr>
          </a:p>
        </p:txBody>
      </p:sp>
      <p:sp>
        <p:nvSpPr>
          <p:cNvPr id="8" name="TextBox 7"/>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endParaRPr lang="vi-VN" sz="3200" i="1" dirty="0">
              <a:solidFill>
                <a:schemeClr val="bg2"/>
              </a:solidFill>
            </a:endParaRPr>
          </a:p>
        </p:txBody>
      </p:sp>
      <p:sp>
        <p:nvSpPr>
          <p:cNvPr id="9" name="TextBox 8"/>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endParaRPr lang="vi-VN" sz="3200" i="1" dirty="0">
              <a:solidFill>
                <a:schemeClr val="bg2"/>
              </a:solidFill>
            </a:endParaRPr>
          </a:p>
        </p:txBody>
      </p:sp>
      <p:pic>
        <p:nvPicPr>
          <p:cNvPr id="10" name="Picture 2" descr="Tick and cross cartoon Royalty Free Vector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a:fillRect/>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a:fillRect/>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2816950" cy="1288726"/>
            <a:chOff x="500062" y="2851475"/>
            <a:chExt cx="2816950" cy="1288726"/>
          </a:xfrm>
        </p:grpSpPr>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endParaRPr lang="vi-VN" sz="3200" dirty="0">
              <a:solidFill>
                <a:schemeClr val="accent2"/>
              </a:solidFill>
              <a:latin typeface="+mj-lt"/>
            </a:endParaRPr>
          </a:p>
        </p:txBody>
      </p:sp>
      <p:sp>
        <p:nvSpPr>
          <p:cNvPr id="7" name="TextBox 6"/>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endParaRPr lang="vi-VN" sz="2800" b="1" dirty="0">
              <a:solidFill>
                <a:srgbClr val="00B050"/>
              </a:solidFill>
            </a:endParaRPr>
          </a:p>
        </p:txBody>
      </p:sp>
      <p:grpSp>
        <p:nvGrpSpPr>
          <p:cNvPr id="11" name="Group 10"/>
          <p:cNvGrpSpPr/>
          <p:nvPr/>
        </p:nvGrpSpPr>
        <p:grpSpPr>
          <a:xfrm>
            <a:off x="1722263" y="1628178"/>
            <a:ext cx="4373563" cy="2281355"/>
            <a:chOff x="1824037" y="1724588"/>
            <a:chExt cx="4373563" cy="2281355"/>
          </a:xfrm>
        </p:grpSpPr>
        <p:pic>
          <p:nvPicPr>
            <p:cNvPr id="2" name="Picture 1"/>
            <p:cNvPicPr>
              <a:picLocks noChangeAspect="1"/>
            </p:cNvPicPr>
            <p:nvPr/>
          </p:nvPicPr>
          <p:blipFill rotWithShape="1">
            <a:blip r:embed="rId3">
              <a:clrChange>
                <a:clrFrom>
                  <a:srgbClr val="FFFFFF"/>
                </a:clrFrom>
                <a:clrTo>
                  <a:srgbClr val="FFFFFF">
                    <a:alpha val="0"/>
                  </a:srgbClr>
                </a:clrTo>
              </a:clrChange>
            </a:blip>
            <a:srcRect r="48869" b="29556"/>
            <a:stretch>
              <a:fillRect/>
            </a:stretch>
          </p:blipFill>
          <p:spPr>
            <a:xfrm>
              <a:off x="1824037" y="1724588"/>
              <a:ext cx="4373563" cy="2281355"/>
            </a:xfrm>
            <a:prstGeom prst="rect">
              <a:avLst/>
            </a:prstGeom>
          </p:spPr>
        </p:pic>
        <p:grpSp>
          <p:nvGrpSpPr>
            <p:cNvPr id="10" name="Group 9"/>
            <p:cNvGrpSpPr/>
            <p:nvPr/>
          </p:nvGrpSpPr>
          <p:grpSpPr>
            <a:xfrm>
              <a:off x="2276475" y="2512840"/>
              <a:ext cx="3375025" cy="830997"/>
              <a:chOff x="2276475" y="2512840"/>
              <a:chExt cx="3375025" cy="830997"/>
            </a:xfrm>
          </p:grpSpPr>
          <p:sp>
            <p:nvSpPr>
              <p:cNvPr id="8" name="Diamond 7"/>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endParaRPr lang="vi-VN" sz="2800" b="1" dirty="0">
                  <a:solidFill>
                    <a:schemeClr val="bg2"/>
                  </a:solidFill>
                </a:endParaRPr>
              </a:p>
            </p:txBody>
          </p:sp>
          <p:sp>
            <p:nvSpPr>
              <p:cNvPr id="9" name="TextBox 8"/>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endParaRPr lang="vi-VN" sz="2400" dirty="0">
                  <a:solidFill>
                    <a:schemeClr val="bg2"/>
                  </a:solidFill>
                </a:endParaRPr>
              </a:p>
            </p:txBody>
          </p:sp>
        </p:grpSp>
      </p:grpSp>
      <p:sp>
        <p:nvSpPr>
          <p:cNvPr id="13" name="TextBox 12"/>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Ảnh hưởng đến sức khỏe.</a:t>
            </a:r>
            <a:endParaRPr kumimoji="0" lang="vi-VN" sz="2800" b="0" i="0" u="none" strike="noStrike" kern="0" cap="none" spc="0" normalizeH="0" baseline="0" noProof="0" dirty="0">
              <a:ln>
                <a:noFill/>
              </a:ln>
              <a:solidFill>
                <a:srgbClr val="FF0000"/>
              </a:solidFill>
              <a:effectLst/>
              <a:uLnTx/>
              <a:uFillTx/>
            </a:endParaRPr>
          </a:p>
        </p:txBody>
      </p:sp>
      <p:sp>
        <p:nvSpPr>
          <p:cNvPr id="14" name="TextBox 13"/>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endParaRPr kumimoji="0" lang="vi-VN" sz="2800" b="0" i="0" u="none" strike="noStrike" kern="0" cap="none" spc="0" normalizeH="0" baseline="0" noProof="0" dirty="0">
              <a:ln>
                <a:noFill/>
              </a:ln>
              <a:solidFill>
                <a:srgbClr val="FF0000"/>
              </a:solidFill>
              <a:effectLst/>
              <a:uLnTx/>
              <a:uFillTx/>
            </a:endParaRPr>
          </a:p>
        </p:txBody>
      </p:sp>
      <p:sp>
        <p:nvSpPr>
          <p:cNvPr id="15" name="TextBox 14"/>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endParaRPr kumimoji="0" lang="vi-VN" sz="2800" b="0" i="0" u="none" strike="noStrike" kern="0" cap="none" spc="0" normalizeH="0" baseline="0" noProof="0" dirty="0">
              <a:ln>
                <a:noFill/>
              </a:ln>
              <a:solidFill>
                <a:srgbClr val="FF0000"/>
              </a:solidFill>
              <a:effectLst/>
              <a:uLnTx/>
              <a:uFillTx/>
            </a:endParaRPr>
          </a:p>
        </p:txBody>
      </p:sp>
      <p:pic>
        <p:nvPicPr>
          <p:cNvPr id="1026" name="Picture 2" descr="Happy cute kid boy tired with low energy Premium Vecto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653736" y="978559"/>
            <a:ext cx="4373563" cy="3321271"/>
            <a:chOff x="6653736" y="978559"/>
            <a:chExt cx="4373563" cy="3321271"/>
          </a:xfrm>
        </p:grpSpPr>
        <p:pic>
          <p:nvPicPr>
            <p:cNvPr id="17" name="Picture 16"/>
            <p:cNvPicPr>
              <a:picLocks noChangeAspect="1"/>
            </p:cNvPicPr>
            <p:nvPr/>
          </p:nvPicPr>
          <p:blipFill rotWithShape="1">
            <a:blip r:embed="rId3">
              <a:clrChange>
                <a:clrFrom>
                  <a:srgbClr val="FFFFFF"/>
                </a:clrFrom>
                <a:clrTo>
                  <a:srgbClr val="FFFFFF">
                    <a:alpha val="0"/>
                  </a:srgbClr>
                </a:clrTo>
              </a:clrChange>
            </a:blip>
            <a:srcRect l="53136" t="-2554" r="-4267"/>
            <a:stretch>
              <a:fillRect/>
            </a:stretch>
          </p:blipFill>
          <p:spPr>
            <a:xfrm>
              <a:off x="6653736" y="978559"/>
              <a:ext cx="4373563" cy="3321271"/>
            </a:xfrm>
            <a:prstGeom prst="rect">
              <a:avLst/>
            </a:prstGeom>
          </p:spPr>
        </p:pic>
        <p:sp>
          <p:nvSpPr>
            <p:cNvPr id="18" name="Diamond 17"/>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endParaRPr lang="vi-VN" sz="2800" b="1" dirty="0">
                <a:solidFill>
                  <a:schemeClr val="bg2"/>
                </a:solidFill>
              </a:endParaRPr>
            </a:p>
          </p:txBody>
        </p:sp>
        <p:sp>
          <p:nvSpPr>
            <p:cNvPr id="19" name="TextBox 18"/>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endParaRPr lang="vi-VN" sz="2400" dirty="0">
                <a:solidFill>
                  <a:schemeClr val="bg2"/>
                </a:solidFill>
              </a:endParaRPr>
            </a:p>
          </p:txBody>
        </p:sp>
      </p:grpSp>
      <p:pic>
        <p:nvPicPr>
          <p:cNvPr id="1028" name="Picture 4" descr="Menino bonito garoto estudante feliz com livro e lápis Vetor Premium"/>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Làm được nhiều việc.</a:t>
            </a:r>
            <a:endParaRPr kumimoji="0" lang="vi-VN" sz="2800" b="0" i="0" u="none" strike="noStrike" kern="0" cap="none" spc="0" normalizeH="0" baseline="0" noProof="0" dirty="0">
              <a:ln>
                <a:noFill/>
              </a:ln>
              <a:solidFill>
                <a:srgbClr val="FF0000"/>
              </a:solidFill>
              <a:effectLst/>
              <a:uLnTx/>
              <a:uFillTx/>
            </a:endParaRPr>
          </a:p>
        </p:txBody>
      </p:sp>
      <p:sp>
        <p:nvSpPr>
          <p:cNvPr id="23" name="TextBox 22"/>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Công việc hiệu quả.</a:t>
            </a:r>
            <a:endParaRPr kumimoji="0" lang="vi-VN" sz="2800" b="0" i="0" u="none" strike="noStrike" kern="0" cap="none" spc="0" normalizeH="0" baseline="0" noProof="0" dirty="0">
              <a:ln>
                <a:noFill/>
              </a:ln>
              <a:solidFill>
                <a:srgbClr val="FF0000"/>
              </a:solidFill>
              <a:effectLst/>
              <a:uLnTx/>
              <a:uFillTx/>
            </a:endParaRPr>
          </a:p>
        </p:txBody>
      </p:sp>
      <p:sp>
        <p:nvSpPr>
          <p:cNvPr id="24" name="TextBox 23"/>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Sức khỏe tốt.</a:t>
            </a:r>
            <a:endParaRPr kumimoji="0" lang="vi-VN" sz="2800" b="0" i="0" u="none" strike="noStrike" kern="0" cap="none" spc="0" normalizeH="0" baseline="0" noProof="0" dirty="0">
              <a:ln>
                <a:noFill/>
              </a:ln>
              <a:solidFill>
                <a:srgbClr val="FF0000"/>
              </a:solidFill>
              <a:effectLst/>
              <a:uLnTx/>
              <a:uFillTx/>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2816950" cy="1288726"/>
            <a:chOff x="500062" y="2851475"/>
            <a:chExt cx="2816950" cy="1288726"/>
          </a:xfrm>
        </p:grpSpPr>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endParaRPr lang="vi-VN" sz="3200" dirty="0">
              <a:solidFill>
                <a:schemeClr val="accent2"/>
              </a:solidFill>
              <a:latin typeface="+mj-lt"/>
            </a:endParaRP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endParaRPr lang="vi-VN" sz="2800" b="1" dirty="0">
              <a:solidFill>
                <a:srgbClr val="00B050"/>
              </a:solidFil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845637" y="1841449"/>
            <a:ext cx="6306577" cy="4323311"/>
          </a:xfrm>
          <a:prstGeom prst="rect">
            <a:avLst/>
          </a:prstGeom>
        </p:spPr>
      </p:pic>
      <p:sp>
        <p:nvSpPr>
          <p:cNvPr id="25" name="Diamond 24"/>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endParaRPr lang="vi-VN" sz="3200" b="1" dirty="0">
              <a:solidFill>
                <a:schemeClr val="bg2"/>
              </a:solidFill>
            </a:endParaRPr>
          </a:p>
        </p:txBody>
      </p:sp>
      <p:sp>
        <p:nvSpPr>
          <p:cNvPr id="26" name="TextBox 25"/>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endParaRPr lang="vi-VN" sz="2800" dirty="0">
              <a:solidFill>
                <a:schemeClr val="bg2"/>
              </a:solidFill>
            </a:endParaRPr>
          </a:p>
        </p:txBody>
      </p:sp>
      <p:pic>
        <p:nvPicPr>
          <p:cNvPr id="2050" name="Picture 2" descr="Happy cute boy study with smile Premium Vect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7271657" y="1616768"/>
            <a:ext cx="4245620" cy="2736928"/>
            <a:chOff x="7271657" y="1616768"/>
            <a:chExt cx="4245620" cy="2736928"/>
          </a:xfrm>
        </p:grpSpPr>
        <p:sp>
          <p:nvSpPr>
            <p:cNvPr id="21" name="Speech Bubble: Oval 20"/>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endParaRPr lang="vi-VN" sz="2400" dirty="0">
                <a:solidFill>
                  <a:srgbClr val="FF0000"/>
                </a:solidFil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534" y="435862"/>
            <a:ext cx="2816950" cy="1288726"/>
            <a:chOff x="500062" y="2851475"/>
            <a:chExt cx="2816950" cy="1288726"/>
          </a:xfrm>
        </p:grpSpPr>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500062" y="2851475"/>
              <a:ext cx="2816950" cy="1288726"/>
            </a:xfrm>
            <a:prstGeom prst="rect">
              <a:avLst/>
            </a:prstGeom>
          </p:spPr>
        </p:pic>
        <p:sp>
          <p:nvSpPr>
            <p:cNvPr id="5" name="TextBox 4"/>
            <p:cNvSpPr txBox="1"/>
            <p:nvPr/>
          </p:nvSpPr>
          <p:spPr>
            <a:xfrm>
              <a:off x="1237849" y="3294564"/>
              <a:ext cx="1781810" cy="521970"/>
            </a:xfrm>
            <a:prstGeom prst="rect">
              <a:avLst/>
            </a:prstGeom>
            <a:noFill/>
          </p:spPr>
          <p:txBody>
            <a:bodyPr wrap="none" rtlCol="0">
              <a:spAutoFit/>
            </a:bodyPr>
            <a:lstStyle/>
            <a:p>
              <a:r>
                <a:rPr lang="vi-VN" sz="2800" b="1" dirty="0">
                  <a:solidFill>
                    <a:srgbClr val="7030A0"/>
                  </a:solidFill>
                  <a:latin typeface="Calibri" panose="020F0502020204030204" charset="0"/>
                  <a:cs typeface="Calibri" panose="020F0502020204030204" charset="0"/>
                </a:rPr>
                <a:t>LUYỆN TẬP</a:t>
              </a:r>
              <a:endParaRPr lang="vi-VN" sz="2800" b="1" dirty="0">
                <a:solidFill>
                  <a:srgbClr val="7030A0"/>
                </a:solidFill>
                <a:latin typeface="Calibri" panose="020F0502020204030204" charset="0"/>
                <a:cs typeface="Calibri" panose="020F0502020204030204" charset="0"/>
              </a:endParaRPr>
            </a:p>
          </p:txBody>
        </p:sp>
      </p:grpSp>
      <p:sp>
        <p:nvSpPr>
          <p:cNvPr id="6" name="Oval 5"/>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endParaRPr lang="vi-VN" sz="3200" dirty="0">
              <a:solidFill>
                <a:schemeClr val="accent2"/>
              </a:solidFill>
              <a:latin typeface="+mj-lt"/>
            </a:endParaRPr>
          </a:p>
        </p:txBody>
      </p:sp>
      <p:sp>
        <p:nvSpPr>
          <p:cNvPr id="7" name="TextBox 6"/>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endParaRPr lang="vi-VN" sz="2800" b="1" dirty="0">
              <a:solidFill>
                <a:srgbClr val="00B050"/>
              </a:solidFill>
            </a:endParaRPr>
          </a:p>
        </p:txBody>
      </p:sp>
      <p:sp>
        <p:nvSpPr>
          <p:cNvPr id="25" name="Diamond 24"/>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endParaRPr lang="vi-VN" sz="3200" b="1" dirty="0">
              <a:solidFill>
                <a:schemeClr val="bg2"/>
              </a:solidFill>
            </a:endParaRPr>
          </a:p>
        </p:txBody>
      </p:sp>
      <p:sp>
        <p:nvSpPr>
          <p:cNvPr id="26" name="TextBox 25"/>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endParaRPr lang="vi-VN" sz="2800" dirty="0">
              <a:solidFill>
                <a:schemeClr val="bg2"/>
              </a:solidFill>
            </a:endParaRPr>
          </a:p>
        </p:txBody>
      </p:sp>
      <p:grpSp>
        <p:nvGrpSpPr>
          <p:cNvPr id="30" name="Group 29"/>
          <p:cNvGrpSpPr/>
          <p:nvPr/>
        </p:nvGrpSpPr>
        <p:grpSpPr>
          <a:xfrm>
            <a:off x="7561943" y="1791240"/>
            <a:ext cx="4337735" cy="2830661"/>
            <a:chOff x="7179542" y="1523035"/>
            <a:chExt cx="4337735" cy="2830661"/>
          </a:xfrm>
        </p:grpSpPr>
        <p:sp>
          <p:nvSpPr>
            <p:cNvPr id="21" name="Speech Bubble: Oval 20"/>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endParaRPr lang="vi-VN" sz="2400" dirty="0">
                <a:solidFill>
                  <a:srgbClr val="FF0000"/>
                </a:solidFill>
              </a:endParaRPr>
            </a:p>
          </p:txBody>
        </p:sp>
      </p:gr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161970" y="1731846"/>
            <a:ext cx="7734300" cy="4728014"/>
          </a:xfrm>
          <a:prstGeom prst="rect">
            <a:avLst/>
          </a:prstGeom>
        </p:spPr>
      </p:pic>
      <p:pic>
        <p:nvPicPr>
          <p:cNvPr id="3074"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2799</Words>
  <Application>WPS Presentation</Application>
  <PresentationFormat>Widescreen</PresentationFormat>
  <Paragraphs>147</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SimSun</vt:lpstr>
      <vt:lpstr>Wingdings</vt:lpstr>
      <vt:lpstr>Arial</vt:lpstr>
      <vt:lpstr>Calibri Light</vt:lpstr>
      <vt:lpstr>Calibri</vt:lpstr>
      <vt:lpstr>UTM Cookies</vt:lpstr>
      <vt:lpstr>Segoe Print</vt:lpstr>
      <vt:lpstr>Microsoft YaHei</vt:lpstr>
      <vt:lpstr>Arial Unicode MS</vt:lpstr>
      <vt:lpstr>Cute Sticker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30</cp:revision>
  <dcterms:created xsi:type="dcterms:W3CDTF">2021-06-11T02:39:00Z</dcterms:created>
  <dcterms:modified xsi:type="dcterms:W3CDTF">2021-11-15T09:13:36Z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2B95CB652F474D35B982A7326C9A81DD</vt:lpwstr>
  </property>
  <property fmtid="{D5CDD505-2E9C-101B-9397-08002B2CF9AE}" pid="3" name="KSOProductBuildVer">
    <vt:lpwstr>1033-11.2.0.10351</vt:lpwstr>
  </property>
</Properties>
</file>