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1.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5"/>
  </p:notesMasterIdLst>
  <p:sldIdLst>
    <p:sldId id="262" r:id="rId6"/>
    <p:sldId id="281" r:id="rId7"/>
    <p:sldId id="282" r:id="rId8"/>
    <p:sldId id="283" r:id="rId9"/>
    <p:sldId id="284" r:id="rId10"/>
    <p:sldId id="285" r:id="rId11"/>
    <p:sldId id="286" r:id="rId12"/>
    <p:sldId id="287" r:id="rId13"/>
    <p:sldId id="263" r:id="rId14"/>
    <p:sldId id="264" r:id="rId15"/>
    <p:sldId id="265" r:id="rId16"/>
    <p:sldId id="266" r:id="rId17"/>
    <p:sldId id="288" r:id="rId18"/>
    <p:sldId id="289" r:id="rId19"/>
    <p:sldId id="290" r:id="rId20"/>
    <p:sldId id="291" r:id="rId21"/>
    <p:sldId id="269" r:id="rId22"/>
    <p:sldId id="292" r:id="rId23"/>
    <p:sldId id="271" r:id="rId24"/>
    <p:sldId id="272" r:id="rId25"/>
    <p:sldId id="273" r:id="rId26"/>
    <p:sldId id="274" r:id="rId27"/>
    <p:sldId id="275" r:id="rId28"/>
    <p:sldId id="278" r:id="rId29"/>
    <p:sldId id="276" r:id="rId30"/>
    <p:sldId id="279" r:id="rId31"/>
    <p:sldId id="293" r:id="rId32"/>
    <p:sldId id="294"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53" d="100"/>
          <a:sy n="53" d="100"/>
        </p:scale>
        <p:origin x="-84" y="-1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15-Nov-21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67706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29984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extLst>
      <p:ext uri="{BB962C8B-B14F-4D97-AF65-F5344CB8AC3E}">
        <p14:creationId xmlns:p14="http://schemas.microsoft.com/office/powerpoint/2010/main" val="224286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260976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15-Nov-21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15-Nov-21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15-Nov-21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15-Nov-21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t>15-Nov-21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t>15-Nov-21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t>15-Nov-21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15-Nov-21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15-Nov-21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15-Nov-21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15-Nov-21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15-Nov-21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2021/11/15</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15-Nov-21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t>15-Nov-21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3.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9.xml"/><Relationship Id="rId16" Type="http://schemas.openxmlformats.org/officeDocument/2006/relationships/image" Target="../media/image59.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4.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5.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4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wav"/><Relationship Id="rId16" Type="http://schemas.openxmlformats.org/officeDocument/2006/relationships/image" Target="../media/image21.png"/><Relationship Id="rId1" Type="http://schemas.microsoft.com/office/2007/relationships/media" Target="../media/media1.wav"/><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6.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png"/><Relationship Id="rId3" Type="http://schemas.openxmlformats.org/officeDocument/2006/relationships/image" Target="../media/image23.GIF"/><Relationship Id="rId7" Type="http://schemas.openxmlformats.org/officeDocument/2006/relationships/image" Target="../media/image27.pn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47.xml"/><Relationship Id="rId6" Type="http://schemas.openxmlformats.org/officeDocument/2006/relationships/image" Target="../media/image26.GIF"/><Relationship Id="rId11" Type="http://schemas.microsoft.com/office/2007/relationships/hdphoto" Target="../media/hdphoto3.wdp"/><Relationship Id="rId5" Type="http://schemas.openxmlformats.org/officeDocument/2006/relationships/image" Target="../media/image25.GIF"/><Relationship Id="rId10" Type="http://schemas.openxmlformats.org/officeDocument/2006/relationships/image" Target="../media/image19.png"/><Relationship Id="rId4" Type="http://schemas.openxmlformats.org/officeDocument/2006/relationships/image" Target="../media/image24.GIF"/><Relationship Id="rId9" Type="http://schemas.openxmlformats.org/officeDocument/2006/relationships/image" Target="../media/image18.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có nhận xét gì khi nhìn thấy khung cảnh sân trường sau buổi sinh hoạt dưới cờ như hình bên?</a:t>
            </a:r>
          </a:p>
        </p:txBody>
      </p:sp>
      <p:pic>
        <p:nvPicPr>
          <p:cNvPr id="5" name="Content Placeholder 4"/>
          <p:cNvPicPr>
            <a:picLocks noGrp="1" noChangeAspect="1"/>
          </p:cNvPicPr>
          <p:nvPr>
            <p:ph idx="1"/>
          </p:nvPr>
        </p:nvPicPr>
        <p:blipFill>
          <a:blip r:embed="rId5"/>
          <a:stretch>
            <a:fillRect/>
          </a:stretch>
        </p:blipFill>
        <p:spPr>
          <a:xfrm>
            <a:off x="3406140" y="1313180"/>
            <a:ext cx="6209665" cy="4232275"/>
          </a:xfrm>
          <a:prstGeom prst="rect">
            <a:avLst/>
          </a:prstGeom>
        </p:spPr>
      </p:pic>
      <p:sp>
        <p:nvSpPr>
          <p:cNvPr id="7" name="Vertical Scroll 6"/>
          <p:cNvSpPr/>
          <p:nvPr/>
        </p:nvSpPr>
        <p:spPr>
          <a:xfrm>
            <a:off x="283210" y="1684020"/>
            <a:ext cx="2951480" cy="456438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Khung cảnh sân trường sau buổi sinh hoạt rất bừa bãi, mất vệ sinh, giấy, rác bị vất đầy trên sân trường, ghế thì không được thu lại sau buổi sinh hoạt.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comb/>
      </p:transition>
    </mc:Choice>
    <mc:Fallback xmlns="">
      <p:transition spd="slow" advClick="0" advTm="3713">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Cho biết các bạn trong mỗi hình đang làm gì. Những việc làm nào của các bạn mà em không đồng tình? Vì sao?</a:t>
            </a:r>
          </a:p>
        </p:txBody>
      </p:sp>
      <p:pic>
        <p:nvPicPr>
          <p:cNvPr id="4" name="Content Placeholder 3"/>
          <p:cNvPicPr>
            <a:picLocks noGrp="1" noChangeAspect="1"/>
          </p:cNvPicPr>
          <p:nvPr>
            <p:ph sz="half" idx="1"/>
          </p:nvPr>
        </p:nvPicPr>
        <p:blipFill>
          <a:blip r:embed="rId3"/>
          <a:stretch>
            <a:fillRect/>
          </a:stretch>
        </p:blipFill>
        <p:spPr>
          <a:xfrm>
            <a:off x="3282950" y="1691005"/>
            <a:ext cx="7493000" cy="4234180"/>
          </a:xfrm>
          <a:prstGeom prst="rect">
            <a:avLst/>
          </a:prstGeom>
        </p:spPr>
      </p:pic>
      <p:pic>
        <p:nvPicPr>
          <p:cNvPr id="5" name="Content Placeholder 4" descr="neutral_button-021-582x437_zmxx"/>
          <p:cNvPicPr>
            <a:picLocks noGrp="1" noChangeAspect="1"/>
          </p:cNvPicPr>
          <p:nvPr>
            <p:ph sz="half" idx="2"/>
          </p:nvPr>
        </p:nvPicPr>
        <p:blipFill>
          <a:blip r:embed="rId4"/>
          <a:stretch>
            <a:fillRect/>
          </a:stretch>
        </p:blipFill>
        <p:spPr>
          <a:xfrm>
            <a:off x="1746250" y="1922780"/>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330450" y="1217295"/>
            <a:ext cx="7987665" cy="4229735"/>
          </a:xfrm>
          <a:prstGeom prst="rect">
            <a:avLst/>
          </a:prstGeom>
        </p:spPr>
      </p:pic>
      <p:pic>
        <p:nvPicPr>
          <p:cNvPr id="5" name="Content Placeholder 4" descr="neutral_button-021-582x437_zmxx"/>
          <p:cNvPicPr>
            <a:picLocks noGrp="1" noChangeAspect="1"/>
          </p:cNvPicPr>
          <p:nvPr>
            <p:ph sz="half" idx="2"/>
          </p:nvPr>
        </p:nvPicPr>
        <p:blipFill>
          <a:blip r:embed="rId5"/>
          <a:stretch>
            <a:fillRect/>
          </a:stretch>
        </p:blipFill>
        <p:spPr>
          <a:xfrm>
            <a:off x="838200" y="1456055"/>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4"/>
          <a:stretch>
            <a:fillRect/>
          </a:stretch>
        </p:blipFill>
        <p:spPr>
          <a:xfrm>
            <a:off x="605155" y="1477645"/>
            <a:ext cx="5768975" cy="3167380"/>
          </a:xfrm>
          <a:prstGeom prst="rect">
            <a:avLst/>
          </a:prstGeom>
        </p:spPr>
      </p:pic>
      <p:pic>
        <p:nvPicPr>
          <p:cNvPr id="5" name="Picture 4"/>
          <p:cNvPicPr>
            <a:picLocks noChangeAspect="1"/>
          </p:cNvPicPr>
          <p:nvPr/>
        </p:nvPicPr>
        <p:blipFill>
          <a:blip r:embed="rId5"/>
          <a:stretch>
            <a:fillRect/>
          </a:stretch>
        </p:blipFill>
        <p:spPr>
          <a:xfrm>
            <a:off x="6560820" y="1183640"/>
            <a:ext cx="4853940" cy="4274820"/>
          </a:xfrm>
          <a:prstGeom prst="rect">
            <a:avLst/>
          </a:prstGeom>
        </p:spPr>
      </p:pic>
      <p:pic>
        <p:nvPicPr>
          <p:cNvPr id="9" name="Content Placeholder 8" descr="2"/>
          <p:cNvPicPr>
            <a:picLocks noGrp="1" noChangeAspect="1"/>
          </p:cNvPicPr>
          <p:nvPr>
            <p:ph sz="half" idx="2"/>
          </p:nvPr>
        </p:nvPicPr>
        <p:blipFill>
          <a:blip r:embed="rId6"/>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6"/>
          <a:stretch>
            <a:fillRect/>
          </a:stretch>
        </p:blipFill>
        <p:spPr>
          <a:xfrm>
            <a:off x="8531225" y="5458460"/>
            <a:ext cx="913130" cy="88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Thảo luận và chỉ ra những việc nên làm, không nên làm để giữ vệ sinh khi tham gia một số hoạt động ở trường em.</a:t>
            </a:r>
          </a:p>
        </p:txBody>
      </p:sp>
      <p:graphicFrame>
        <p:nvGraphicFramePr>
          <p:cNvPr id="3" name="Content Placeholder 2"/>
          <p:cNvGraphicFramePr>
            <a:graphicFrameLocks noGrp="1"/>
          </p:cNvGraphicFramePr>
          <p:nvPr>
            <p:ph idx="1"/>
          </p:nvPr>
        </p:nvGraphicFramePr>
        <p:xfrm>
          <a:off x="381000" y="1825625"/>
          <a:ext cx="11428730" cy="4152900"/>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xmlns="" val="20000"/>
                    </a:ext>
                  </a:extLst>
                </a:gridCol>
                <a:gridCol w="5714365">
                  <a:extLst>
                    <a:ext uri="{9D8B030D-6E8A-4147-A177-3AD203B41FA5}">
                      <a16:colId xmlns:a16="http://schemas.microsoft.com/office/drawing/2014/main" xmlns="" val="20001"/>
                    </a:ext>
                  </a:extLst>
                </a:gridCol>
              </a:tblGrid>
              <a:tr h="807720">
                <a:tc>
                  <a:txBody>
                    <a:bodyPr/>
                    <a:lstStyle/>
                    <a:p>
                      <a:pPr algn="ctr">
                        <a:buNone/>
                      </a:pPr>
                      <a:r>
                        <a:rPr lang="en-US" sz="3600"/>
                        <a:t>Nên làm</a:t>
                      </a:r>
                    </a:p>
                  </a:txBody>
                  <a:tcPr/>
                </a:tc>
                <a:tc>
                  <a:txBody>
                    <a:bodyPr/>
                    <a:lstStyle/>
                    <a:p>
                      <a:pPr algn="ctr">
                        <a:buNone/>
                      </a:pPr>
                      <a:r>
                        <a:rPr lang="en-US" sz="3600"/>
                        <a:t>Không nên làm</a:t>
                      </a:r>
                    </a:p>
                  </a:txBody>
                  <a:tcPr/>
                </a:tc>
                <a:extLst>
                  <a:ext uri="{0D108BD9-81ED-4DB2-BD59-A6C34878D82A}">
                    <a16:rowId xmlns:a16="http://schemas.microsoft.com/office/drawing/2014/main" xmlns="" val="10000"/>
                  </a:ext>
                </a:extLst>
              </a:tr>
              <a:tr h="3345180">
                <a:tc>
                  <a:txBody>
                    <a:bodyPr/>
                    <a:lstStyle/>
                    <a:p>
                      <a:pPr algn="just">
                        <a:buNone/>
                      </a:pPr>
                      <a:r>
                        <a:rPr lang="en-US" sz="2800"/>
                        <a:t>- Dọn dẹp vệ sinh sau khi hoạt động kết thúc.</a:t>
                      </a:r>
                    </a:p>
                    <a:p>
                      <a:pPr algn="just">
                        <a:buNone/>
                      </a:pPr>
                      <a:r>
                        <a:rPr lang="en-US" sz="2800"/>
                        <a:t>- Không vứt rác bừa bãi trong khi tham gia các hoạt động.</a:t>
                      </a:r>
                    </a:p>
                    <a:p>
                      <a:pPr algn="just">
                        <a:buNone/>
                      </a:pPr>
                      <a:r>
                        <a:rPr lang="en-US" sz="2800"/>
                        <a:t>- Trồng cây xanh hoặc chăm sóc cây xanh trong trường.</a:t>
                      </a:r>
                    </a:p>
                  </a:txBody>
                  <a:tcPr/>
                </a:tc>
                <a:tc>
                  <a:txBody>
                    <a:bodyPr/>
                    <a:lstStyle/>
                    <a:p>
                      <a:pPr algn="just">
                        <a:buNone/>
                      </a:pPr>
                      <a:r>
                        <a:rPr lang="en-US" sz="2800"/>
                        <a:t>- Vứt rác không đúng nơi quy định.</a:t>
                      </a:r>
                    </a:p>
                    <a:p>
                      <a:pPr algn="just">
                        <a:buNone/>
                      </a:pPr>
                      <a:r>
                        <a:rPr lang="en-US" sz="2800"/>
                        <a:t>- Bẻ cây trong trường.</a:t>
                      </a:r>
                    </a:p>
                    <a:p>
                      <a:pPr algn="just">
                        <a:buNone/>
                      </a:pPr>
                      <a:r>
                        <a:rPr lang="en-US" sz="2800"/>
                        <a:t>- Không quét dọn lớp học, sân trường.</a:t>
                      </a:r>
                    </a:p>
                  </a:txBody>
                  <a:tcPr/>
                </a:tc>
                <a:extLst>
                  <a:ext uri="{0D108BD9-81ED-4DB2-BD59-A6C34878D82A}">
                    <a16:rowId xmlns:a16="http://schemas.microsoft.com/office/drawing/2014/main" xmlns="" val="10001"/>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wipe/>
      </p:transition>
    </mc:Choice>
    <mc:Fallback xmlns="">
      <p:transition spd="slow" advClick="0" advTm="371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47637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VD: Con đã tham gia trồng cây xanh và dọn dẹp vệ sinh bồn hoa để giúp cho trường có nhiều bóng mát và xanh sạch đẹp hơn.</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Chia sẻ với người thân về việc tham gia vệ sinh trường học của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sp>
        <p:nvSpPr>
          <p:cNvPr id="7" name="TextBox 6"/>
          <p:cNvSpPr txBox="1"/>
          <p:nvPr/>
        </p:nvSpPr>
        <p:spPr>
          <a:xfrm>
            <a:off x="342900" y="5257800"/>
            <a:ext cx="11468100" cy="1384995"/>
          </a:xfrm>
          <a:prstGeom prst="rect">
            <a:avLst/>
          </a:prstGeom>
          <a:noFill/>
        </p:spPr>
        <p:txBody>
          <a:bodyPr wrap="square" rtlCol="0">
            <a:spAutoFit/>
          </a:bodyPr>
          <a:lstStyle/>
          <a:p>
            <a:pPr algn="ctr"/>
            <a:r>
              <a:rPr lang="en-US" sz="2800" dirty="0" err="1">
                <a:solidFill>
                  <a:srgbClr val="0000FF"/>
                </a:solidFill>
                <a:latin typeface="Arial" panose="020B0604020202020204" pitchFamily="34" charset="0"/>
                <a:cs typeface="Arial" panose="020B0604020202020204" pitchFamily="34" charset="0"/>
              </a:rPr>
              <a:t>Môi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đang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bị</a:t>
            </a:r>
            <a:r>
              <a:rPr lang="en-US" sz="2800" dirty="0">
                <a:solidFill>
                  <a:srgbClr val="0000FF"/>
                </a:solidFill>
                <a:latin typeface="Arial" panose="020B0604020202020204" pitchFamily="34" charset="0"/>
                <a:cs typeface="Arial" panose="020B0604020202020204" pitchFamily="34" charset="0"/>
              </a:rPr>
              <a:t> ô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do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thải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của</a:t>
            </a:r>
            <a:r>
              <a:rPr lang="en-US" sz="2800" dirty="0">
                <a:solidFill>
                  <a:srgbClr val="0000FF"/>
                </a:solidFill>
                <a:latin typeface="Arial" panose="020B0604020202020204" pitchFamily="34" charset="0"/>
                <a:cs typeface="Arial" panose="020B0604020202020204" pitchFamily="34" charset="0"/>
              </a:rPr>
              <a:t> con </a:t>
            </a:r>
            <a:r>
              <a:rPr lang="en-US" sz="2800" dirty="0" err="1">
                <a:solidFill>
                  <a:srgbClr val="0000FF"/>
                </a:solidFill>
                <a:latin typeface="Arial" panose="020B0604020202020204" pitchFamily="34" charset="0"/>
                <a:cs typeface="Arial" panose="020B0604020202020204" pitchFamily="34" charset="0"/>
              </a:rPr>
              <a:t>người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Hãy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cứu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loài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vật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dưới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dọn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qua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trả</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hỏi</a:t>
            </a:r>
            <a:r>
              <a:rPr lang="en-US" sz="2800" dirty="0">
                <a:solidFill>
                  <a:srgbClr val="0000FF"/>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5" y="1826895"/>
            <a:ext cx="7493000" cy="3164205"/>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Text Box 2"/>
          <p:cNvSpPr txBox="1"/>
          <p:nvPr/>
        </p:nvSpPr>
        <p:spPr>
          <a:xfrm>
            <a:off x="587375" y="304165"/>
            <a:ext cx="10488295" cy="583565"/>
          </a:xfrm>
          <a:prstGeom prst="rect">
            <a:avLst/>
          </a:prstGeom>
          <a:noFill/>
        </p:spPr>
        <p:txBody>
          <a:bodyPr wrap="square" rtlCol="0">
            <a:spAutoFit/>
          </a:bodyPr>
          <a:lstStyle/>
          <a:p>
            <a:pPr algn="ctr"/>
            <a:r>
              <a:rPr lang="en-US" sz="3200"/>
              <a:t>Cùng tham gia một buổi vệ sinh ở sân trường</a:t>
            </a:r>
          </a:p>
        </p:txBody>
      </p:sp>
      <p:pic>
        <p:nvPicPr>
          <p:cNvPr id="6" name="Content Placeholder 5"/>
          <p:cNvPicPr>
            <a:picLocks noGrp="1" noChangeAspect="1"/>
          </p:cNvPicPr>
          <p:nvPr>
            <p:ph idx="1"/>
          </p:nvPr>
        </p:nvPicPr>
        <p:blipFill>
          <a:blip r:embed="rId5"/>
          <a:stretch>
            <a:fillRect/>
          </a:stretch>
        </p:blipFill>
        <p:spPr>
          <a:xfrm>
            <a:off x="1911985" y="1299845"/>
            <a:ext cx="8307070" cy="4711065"/>
          </a:xfrm>
          <a:prstGeom prst="rect">
            <a:avLst/>
          </a:prstGeom>
        </p:spPr>
      </p:pic>
    </p:spTree>
    <p:custDataLst>
      <p:tags r:id="rId1"/>
    </p:custDataLst>
  </p:cSld>
  <p:clrMapOvr>
    <a:masterClrMapping/>
  </p:clrMapOvr>
  <p:transition spd="slow" advClick="0" advTm="37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Rounded Rectangle 7"/>
          <p:cNvSpPr/>
          <p:nvPr/>
        </p:nvSpPr>
        <p:spPr>
          <a:xfrm>
            <a:off x="292735" y="132080"/>
            <a:ext cx="239268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Phân công</a:t>
            </a:r>
          </a:p>
        </p:txBody>
      </p:sp>
      <p:sp>
        <p:nvSpPr>
          <p:cNvPr id="2" name="Rounded Rectangle 1"/>
          <p:cNvSpPr/>
          <p:nvPr/>
        </p:nvSpPr>
        <p:spPr>
          <a:xfrm>
            <a:off x="3416300" y="231775"/>
            <a:ext cx="7049135" cy="17665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Tổ 1, 2: Quét sân trường</a:t>
            </a:r>
          </a:p>
          <a:p>
            <a:pPr algn="ctr"/>
            <a:r>
              <a:rPr lang="en-US" sz="4000"/>
              <a:t>Tổ 3,4: Chăm sóc cây và bồn hoa</a:t>
            </a:r>
          </a:p>
        </p:txBody>
      </p:sp>
      <p:pic>
        <p:nvPicPr>
          <p:cNvPr id="3" name="Content Placeholder 2"/>
          <p:cNvPicPr>
            <a:picLocks noGrp="1" noChangeAspect="1"/>
          </p:cNvPicPr>
          <p:nvPr>
            <p:ph idx="1"/>
          </p:nvPr>
        </p:nvPicPr>
        <p:blipFill>
          <a:blip r:embed="rId5"/>
          <a:stretch>
            <a:fillRect/>
          </a:stretch>
        </p:blipFill>
        <p:spPr>
          <a:xfrm>
            <a:off x="2842260" y="2513330"/>
            <a:ext cx="7703820" cy="40309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split orient="vert" dir="in"/>
      </p:transition>
    </mc:Choice>
    <mc:Fallback xmlns="">
      <p:transition spd="slow" advClick="0" advTm="3713">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 grpId="0" bldLvl="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485265" y="143510"/>
            <a:ext cx="9525000" cy="2887980"/>
          </a:xfrm>
          <a:prstGeom prst="rect">
            <a:avLst/>
          </a:prstGeom>
        </p:spPr>
      </p:pic>
      <p:pic>
        <p:nvPicPr>
          <p:cNvPr id="5" name="Picture 4"/>
          <p:cNvPicPr>
            <a:picLocks noChangeAspect="1"/>
          </p:cNvPicPr>
          <p:nvPr/>
        </p:nvPicPr>
        <p:blipFill>
          <a:blip r:embed="rId4"/>
          <a:stretch>
            <a:fillRect/>
          </a:stretch>
        </p:blipFill>
        <p:spPr>
          <a:xfrm>
            <a:off x="2999105" y="3208020"/>
            <a:ext cx="6073140" cy="36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24025" y="506730"/>
            <a:ext cx="9228455" cy="4808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 action="ppaction://noaction"/>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1</a:t>
            </a:r>
          </a:p>
        </p:txBody>
      </p:sp>
      <p:sp>
        <p:nvSpPr>
          <p:cNvPr id="40" name="8-Point Star 39">
            <a:hlinkClick r:id="" action="ppaction://noaction"/>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847139"/>
            <a:ext cx="5847869" cy="1753235"/>
          </a:xfrm>
          <a:prstGeom prst="rect">
            <a:avLst/>
          </a:prstGeom>
          <a:noFill/>
        </p:spPr>
        <p:txBody>
          <a:bodyPr wrap="square" rtlCol="0">
            <a:spAutoFit/>
          </a:bodyPr>
          <a:lstStyle/>
          <a:p>
            <a:pPr algn="ctr"/>
            <a:r>
              <a:rPr lang="en-US" sz="3600" dirty="0">
                <a:solidFill>
                  <a:srgbClr val="0033CC"/>
                </a:solidFill>
              </a:rPr>
              <a:t>Miếng vải nhỏ có hai quai,</a:t>
            </a:r>
          </a:p>
          <a:p>
            <a:pPr algn="ctr"/>
            <a:r>
              <a:rPr lang="en-US" sz="3600" dirty="0">
                <a:solidFill>
                  <a:srgbClr val="0033CC"/>
                </a:solidFill>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Khẩu trang/băng khẩu</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753235"/>
          </a:xfrm>
          <a:prstGeom prst="rect">
            <a:avLst/>
          </a:prstGeom>
          <a:noFill/>
        </p:spPr>
        <p:txBody>
          <a:bodyPr wrap="square" rtlCol="0">
            <a:spAutoFit/>
          </a:bodyPr>
          <a:lstStyle/>
          <a:p>
            <a:pPr algn="ctr"/>
            <a:r>
              <a:rPr lang="en-US" sz="3600" dirty="0" err="1">
                <a:solidFill>
                  <a:srgbClr val="0033CC"/>
                </a:solidFill>
              </a:rPr>
              <a:t>Nghịch nước ở nhà vệ sinh là hành vi an toàn hay không an toàn?</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sym typeface="+mn-ea"/>
              </a:rPr>
              <a:t>Không an toàn</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a:solidFill>
                  <a:srgbClr val="0033CC"/>
                </a:solidFill>
              </a:rPr>
              <a:t>Vứt rác ra sân trường là việc nên làm hay không nên làm?</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a:solidFill>
                  <a:srgbClr val="0033CC"/>
                </a:solidFill>
                <a:sym typeface="+mn-ea"/>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dirty="0" err="1">
                <a:solidFill>
                  <a:srgbClr val="0033CC"/>
                </a:solidFill>
              </a:rPr>
              <a:t>Tự ý vào bể bơi là hành động nên làm hay không nên làm?</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576</Words>
  <Application>Microsoft Office PowerPoint</Application>
  <PresentationFormat>Custom</PresentationFormat>
  <Paragraphs>72</Paragraphs>
  <Slides>29</Slides>
  <Notes>15</Notes>
  <HiddenSlides>0</HiddenSlides>
  <MMClips>1</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2_Office Theme</vt:lpstr>
      <vt:lpstr>Office 主题</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admin</cp:lastModifiedBy>
  <cp:revision>3</cp:revision>
  <dcterms:created xsi:type="dcterms:W3CDTF">2021-06-03T08:15:20Z</dcterms:created>
  <dcterms:modified xsi:type="dcterms:W3CDTF">2021-11-15T01:54:33Z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