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7" r:id="rId2"/>
    <p:sldId id="310" r:id="rId3"/>
    <p:sldId id="311" r:id="rId4"/>
    <p:sldId id="312" r:id="rId5"/>
    <p:sldId id="313" r:id="rId6"/>
    <p:sldId id="283" r:id="rId7"/>
    <p:sldId id="303" r:id="rId8"/>
    <p:sldId id="274" r:id="rId9"/>
    <p:sldId id="289" r:id="rId10"/>
    <p:sldId id="299" r:id="rId11"/>
    <p:sldId id="314" r:id="rId12"/>
    <p:sldId id="300" r:id="rId13"/>
    <p:sldId id="302" r:id="rId14"/>
    <p:sldId id="290" r:id="rId15"/>
    <p:sldId id="296" r:id="rId16"/>
    <p:sldId id="316" r:id="rId17"/>
    <p:sldId id="301" r:id="rId18"/>
    <p:sldId id="297" r:id="rId19"/>
    <p:sldId id="315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E6E6E6"/>
    <a:srgbClr val="0066CC"/>
    <a:srgbClr val="FFFFCC"/>
    <a:srgbClr val="CCECFF"/>
    <a:srgbClr val="FF99FF"/>
    <a:srgbClr val="FFABFF"/>
    <a:srgbClr val="FFCCCC"/>
    <a:srgbClr val="0075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677" autoAdjust="0"/>
    <p:restoredTop sz="96085" autoAdjust="0"/>
  </p:normalViewPr>
  <p:slideViewPr>
    <p:cSldViewPr snapToGrid="0">
      <p:cViewPr varScale="1">
        <p:scale>
          <a:sx n="70" d="100"/>
          <a:sy n="70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52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060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5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B02EC-97C0-4E19-AA45-E904FCC1D1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52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060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596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pPr/>
              <a:t>2021/11/15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435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87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5.em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9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rem-san-khau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52133" y="2657948"/>
            <a:ext cx="75608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>NHIỆT LiỆT CHÀO MỪNG CÁC THẦY CÔ VỀ DỰ GiỜ               LỚP 2A3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7076119" y="3965568"/>
            <a:ext cx="947695" cy="473289"/>
            <a:chOff x="8522627" y="5312787"/>
            <a:chExt cx="1091391" cy="545052"/>
          </a:xfrm>
        </p:grpSpPr>
        <p:sp>
          <p:nvSpPr>
            <p:cNvPr id="76" name="TextBox 75"/>
            <p:cNvSpPr txBox="1"/>
            <p:nvPr/>
          </p:nvSpPr>
          <p:spPr>
            <a:xfrm>
              <a:off x="8740069" y="5312787"/>
              <a:ext cx="604031" cy="388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7" y="5570149"/>
              <a:ext cx="1091391" cy="28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0" y="205556"/>
            <a:ext cx="11846257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8EACE7F-6DA6-4DA1-867E-87748554EBE9}"/>
              </a:ext>
            </a:extLst>
          </p:cNvPr>
          <p:cNvCxnSpPr/>
          <p:nvPr/>
        </p:nvCxnSpPr>
        <p:spPr>
          <a:xfrm>
            <a:off x="2032000" y="6858000"/>
            <a:ext cx="674959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3352800"/>
            <a:ext cx="1148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3352800"/>
            <a:ext cx="1148080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91319" y="245660"/>
            <a:ext cx="1134129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Thứ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sáu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12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  <a:cs typeface="Arial"/>
              </a:rPr>
              <a:t>t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háng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11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2021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3958" y="1634319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  <a:r>
              <a:rPr kumimoji="0" lang="en-US" altLang="en-US" sz="3603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Toán</a:t>
            </a: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19: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Luyện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tập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(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tiết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3).(s/74)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348168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1: 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687791" y="2857911"/>
            <a:ext cx="3010393" cy="2931318"/>
            <a:chOff x="737014" y="2698512"/>
            <a:chExt cx="3010393" cy="2931318"/>
          </a:xfrm>
        </p:grpSpPr>
        <p:grpSp>
          <p:nvGrpSpPr>
            <p:cNvPr id="19" name="Group 19"/>
            <p:cNvGrpSpPr/>
            <p:nvPr/>
          </p:nvGrpSpPr>
          <p:grpSpPr>
            <a:xfrm>
              <a:off x="737014" y="2698512"/>
              <a:ext cx="3010393" cy="2585323"/>
              <a:chOff x="111713" y="2654694"/>
              <a:chExt cx="3010393" cy="258532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11713" y="2654694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83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9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2109690" y="4429501"/>
              <a:ext cx="3129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86344" y="2858358"/>
            <a:ext cx="2308461" cy="2922881"/>
            <a:chOff x="3151869" y="2628620"/>
            <a:chExt cx="2589816" cy="2922881"/>
          </a:xfrm>
        </p:grpSpPr>
        <p:grpSp>
          <p:nvGrpSpPr>
            <p:cNvPr id="27" name="Group 25"/>
            <p:cNvGrpSpPr/>
            <p:nvPr/>
          </p:nvGrpSpPr>
          <p:grpSpPr>
            <a:xfrm>
              <a:off x="3151869" y="2628620"/>
              <a:ext cx="2589816" cy="2585323"/>
              <a:chOff x="53730" y="2570288"/>
              <a:chExt cx="2589816" cy="258532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3730" y="2570288"/>
                <a:ext cx="258981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57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4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00943" y="3401059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+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889427" y="417144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4615741" y="4474283"/>
              <a:ext cx="33485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26119" y="2877964"/>
            <a:ext cx="2347854" cy="2585323"/>
            <a:chOff x="4812306" y="2563820"/>
            <a:chExt cx="2627480" cy="2585323"/>
          </a:xfrm>
        </p:grpSpPr>
        <p:grpSp>
          <p:nvGrpSpPr>
            <p:cNvPr id="33" name="Group 31"/>
            <p:cNvGrpSpPr/>
            <p:nvPr/>
          </p:nvGrpSpPr>
          <p:grpSpPr>
            <a:xfrm>
              <a:off x="4812306" y="2563820"/>
              <a:ext cx="2627480" cy="2585323"/>
              <a:chOff x="-958100" y="2505488"/>
              <a:chExt cx="2627480" cy="2585323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-958100" y="2505488"/>
                <a:ext cx="262748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62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703" y="3190044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840118" y="4172047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7225437" y="4418615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7"/>
          <p:cNvGrpSpPr/>
          <p:nvPr/>
        </p:nvGrpSpPr>
        <p:grpSpPr>
          <a:xfrm>
            <a:off x="6458026" y="2844096"/>
            <a:ext cx="2664961" cy="2585323"/>
            <a:chOff x="-927449" y="2507108"/>
            <a:chExt cx="2664961" cy="2585323"/>
          </a:xfrm>
        </p:grpSpPr>
        <p:sp>
          <p:nvSpPr>
            <p:cNvPr id="41" name="TextBox 40"/>
            <p:cNvSpPr txBox="1"/>
            <p:nvPr/>
          </p:nvSpPr>
          <p:spPr>
            <a:xfrm>
              <a:off x="-927449" y="2507108"/>
              <a:ext cx="266496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39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5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679" y="3206001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99447" y="4154844"/>
              <a:ext cx="6698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21289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5" name="图片 31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6" name="图片 32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18"/>
          <p:cNvGrpSpPr/>
          <p:nvPr/>
        </p:nvGrpSpPr>
        <p:grpSpPr>
          <a:xfrm>
            <a:off x="313116" y="2324178"/>
            <a:ext cx="3010393" cy="3015724"/>
            <a:chOff x="694811" y="2614106"/>
            <a:chExt cx="3010393" cy="3015724"/>
          </a:xfrm>
        </p:grpSpPr>
        <p:grpSp>
          <p:nvGrpSpPr>
            <p:cNvPr id="13" name="Group 19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83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9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2109690" y="4429501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92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3235888" y="2338692"/>
            <a:ext cx="3010393" cy="2984436"/>
            <a:chOff x="3167649" y="2628620"/>
            <a:chExt cx="3010393" cy="2984436"/>
          </a:xfrm>
        </p:grpSpPr>
        <p:grpSp>
          <p:nvGrpSpPr>
            <p:cNvPr id="19" name="Group 25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57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4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+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4615741" y="4474283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6039898" y="2302027"/>
            <a:ext cx="2799454" cy="2965433"/>
            <a:chOff x="5782977" y="2591955"/>
            <a:chExt cx="2799454" cy="2965433"/>
          </a:xfrm>
        </p:grpSpPr>
        <p:grpSp>
          <p:nvGrpSpPr>
            <p:cNvPr id="25" name="Group 31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62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7225437" y="441861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36"/>
          <p:cNvGrpSpPr/>
          <p:nvPr/>
        </p:nvGrpSpPr>
        <p:grpSpPr>
          <a:xfrm>
            <a:off x="8685761" y="2310364"/>
            <a:ext cx="2664961" cy="3012764"/>
            <a:chOff x="8205067" y="2600292"/>
            <a:chExt cx="2664961" cy="3012764"/>
          </a:xfrm>
        </p:grpSpPr>
        <p:grpSp>
          <p:nvGrpSpPr>
            <p:cNvPr id="31" name="Group 37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39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9693229" y="4474283"/>
              <a:ext cx="69762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Flowchart: Document 46"/>
          <p:cNvSpPr/>
          <p:nvPr/>
        </p:nvSpPr>
        <p:spPr>
          <a:xfrm>
            <a:off x="0" y="237437"/>
            <a:ext cx="12192000" cy="79584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Flowchart: Document 47"/>
          <p:cNvSpPr/>
          <p:nvPr/>
        </p:nvSpPr>
        <p:spPr>
          <a:xfrm>
            <a:off x="0" y="1"/>
            <a:ext cx="12192000" cy="778502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41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728" y="788570"/>
            <a:ext cx="1107227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87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chiều,bác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0" y="2558035"/>
            <a:ext cx="7069540" cy="30511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9926" y="2641108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394924"/>
            <a:ext cx="417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 87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3938488"/>
            <a:ext cx="712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7bao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4494576"/>
            <a:ext cx="412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…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243" t="42794" r="29641" b="33544"/>
          <a:stretch/>
        </p:blipFill>
        <p:spPr>
          <a:xfrm>
            <a:off x="7050505" y="2281651"/>
            <a:ext cx="4668253" cy="325048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282890" y="1282890"/>
            <a:ext cx="1487606" cy="13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04322" y="1262241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265469" y="1262243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94069" y="1719443"/>
            <a:ext cx="5011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553552" y="1719443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6339" y="2172492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95002" y="2144278"/>
            <a:ext cx="424209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57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 animBg="1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7076119" y="3965568"/>
            <a:ext cx="947695" cy="473289"/>
            <a:chOff x="8522627" y="5312787"/>
            <a:chExt cx="1091391" cy="545052"/>
          </a:xfrm>
        </p:grpSpPr>
        <p:sp>
          <p:nvSpPr>
            <p:cNvPr id="76" name="TextBox 75"/>
            <p:cNvSpPr txBox="1"/>
            <p:nvPr/>
          </p:nvSpPr>
          <p:spPr>
            <a:xfrm>
              <a:off x="8740069" y="5312787"/>
              <a:ext cx="604031" cy="388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7" y="5570149"/>
              <a:ext cx="1091391" cy="28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0" y="205556"/>
            <a:ext cx="11846257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8EACE7F-6DA6-4DA1-867E-87748554EBE9}"/>
              </a:ext>
            </a:extLst>
          </p:cNvPr>
          <p:cNvCxnSpPr/>
          <p:nvPr/>
        </p:nvCxnSpPr>
        <p:spPr>
          <a:xfrm>
            <a:off x="2032000" y="6858000"/>
            <a:ext cx="674959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3352800"/>
            <a:ext cx="1148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3352800"/>
            <a:ext cx="1148080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91319" y="245660"/>
            <a:ext cx="1134129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Thứ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sáu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12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  <a:cs typeface="Arial"/>
              </a:rPr>
              <a:t>t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háng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11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2021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3958" y="1634319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  <a:r>
              <a:rPr kumimoji="0" lang="en-US" altLang="en-US" sz="3603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Toán</a:t>
            </a: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19: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Luyện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tập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(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tiết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3).(s/74)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348168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1: 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grpSp>
        <p:nvGrpSpPr>
          <p:cNvPr id="5" name="Group 15"/>
          <p:cNvGrpSpPr/>
          <p:nvPr/>
        </p:nvGrpSpPr>
        <p:grpSpPr>
          <a:xfrm>
            <a:off x="-701438" y="2967093"/>
            <a:ext cx="3010393" cy="2931318"/>
            <a:chOff x="737014" y="2698512"/>
            <a:chExt cx="3010393" cy="2931318"/>
          </a:xfrm>
        </p:grpSpPr>
        <p:grpSp>
          <p:nvGrpSpPr>
            <p:cNvPr id="6" name="Group 19"/>
            <p:cNvGrpSpPr/>
            <p:nvPr/>
          </p:nvGrpSpPr>
          <p:grpSpPr>
            <a:xfrm>
              <a:off x="737014" y="2698512"/>
              <a:ext cx="3010393" cy="2585323"/>
              <a:chOff x="111713" y="2654694"/>
              <a:chExt cx="3010393" cy="258532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11713" y="2654694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83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9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2109690" y="4429501"/>
              <a:ext cx="3129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25"/>
          <p:cNvGrpSpPr/>
          <p:nvPr/>
        </p:nvGrpSpPr>
        <p:grpSpPr>
          <a:xfrm>
            <a:off x="1672697" y="2967540"/>
            <a:ext cx="2308461" cy="2922881"/>
            <a:chOff x="3151869" y="2628620"/>
            <a:chExt cx="2589816" cy="2922881"/>
          </a:xfrm>
        </p:grpSpPr>
        <p:grpSp>
          <p:nvGrpSpPr>
            <p:cNvPr id="8" name="Group 25"/>
            <p:cNvGrpSpPr/>
            <p:nvPr/>
          </p:nvGrpSpPr>
          <p:grpSpPr>
            <a:xfrm>
              <a:off x="3151869" y="2628620"/>
              <a:ext cx="2589816" cy="2585323"/>
              <a:chOff x="53730" y="2570288"/>
              <a:chExt cx="2589816" cy="258532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3730" y="2570288"/>
                <a:ext cx="258981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57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4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00943" y="3401059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+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889427" y="417144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4615741" y="4474283"/>
              <a:ext cx="33485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31"/>
          <p:cNvGrpSpPr/>
          <p:nvPr/>
        </p:nvGrpSpPr>
        <p:grpSpPr>
          <a:xfrm>
            <a:off x="4012472" y="2987146"/>
            <a:ext cx="2347854" cy="2585323"/>
            <a:chOff x="4812306" y="2563820"/>
            <a:chExt cx="2627480" cy="2585323"/>
          </a:xfrm>
        </p:grpSpPr>
        <p:grpSp>
          <p:nvGrpSpPr>
            <p:cNvPr id="12" name="Group 31"/>
            <p:cNvGrpSpPr/>
            <p:nvPr/>
          </p:nvGrpSpPr>
          <p:grpSpPr>
            <a:xfrm>
              <a:off x="4812306" y="2563820"/>
              <a:ext cx="2627480" cy="2585323"/>
              <a:chOff x="-958100" y="2505488"/>
              <a:chExt cx="2627480" cy="2585323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-958100" y="2505488"/>
                <a:ext cx="262748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62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703" y="3190044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840118" y="4172047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7225437" y="4418615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7"/>
          <p:cNvGrpSpPr/>
          <p:nvPr/>
        </p:nvGrpSpPr>
        <p:grpSpPr>
          <a:xfrm>
            <a:off x="6444379" y="2953278"/>
            <a:ext cx="2664961" cy="2585323"/>
            <a:chOff x="-927449" y="2507108"/>
            <a:chExt cx="2664961" cy="2585323"/>
          </a:xfrm>
        </p:grpSpPr>
        <p:sp>
          <p:nvSpPr>
            <p:cNvPr id="41" name="TextBox 40"/>
            <p:cNvSpPr txBox="1"/>
            <p:nvPr/>
          </p:nvSpPr>
          <p:spPr>
            <a:xfrm>
              <a:off x="-927449" y="2507108"/>
              <a:ext cx="266496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39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5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679" y="3206001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99447" y="4154844"/>
              <a:ext cx="6698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0" y="4920212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2: 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377484" y="5448173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             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giải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9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78173" y="1384327"/>
            <a:ext cx="10577015" cy="44432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487336" y="1644822"/>
            <a:ext cx="83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4647" y="2262160"/>
            <a:ext cx="9438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18837" y="3119624"/>
            <a:ext cx="83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87 + 6 = 93 (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81517" y="3839484"/>
            <a:ext cx="8394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93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7457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019" b="75556" l="24792" r="80833">
                        <a14:foregroundMark x1="77292" y1="57500" x2="78490" y2="55370"/>
                      </a14:backgroundRemoval>
                    </a14:imgEffect>
                  </a14:imgLayer>
                </a14:imgProps>
              </a:ext>
            </a:extLst>
          </a:blip>
          <a:srcRect l="23962" t="22134" r="19454" b="23715"/>
          <a:stretch/>
        </p:blipFill>
        <p:spPr>
          <a:xfrm>
            <a:off x="3914776" y="1658690"/>
            <a:ext cx="8277224" cy="4455715"/>
          </a:xfrm>
          <a:prstGeom prst="rect">
            <a:avLst/>
          </a:prstGeom>
        </p:spPr>
      </p:pic>
      <p:sp>
        <p:nvSpPr>
          <p:cNvPr id="4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728" y="788570"/>
            <a:ext cx="11072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bới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4254990" y="6488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3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16" name="Straight Connector 15"/>
          <p:cNvCxnSpPr/>
          <p:nvPr/>
        </p:nvCxnSpPr>
        <p:spPr>
          <a:xfrm>
            <a:off x="1920774" y="1678493"/>
            <a:ext cx="4957698" cy="13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2916956-9940-41ED-851B-41C7CBFD9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" t="8268" r="1102" b="10508"/>
          <a:stretch/>
        </p:blipFill>
        <p:spPr>
          <a:xfrm>
            <a:off x="404734" y="3350236"/>
            <a:ext cx="3942413" cy="1970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2916956-9940-41ED-851B-41C7CBFD9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" t="8268" r="1102" b="10508"/>
          <a:stretch/>
        </p:blipFill>
        <p:spPr>
          <a:xfrm>
            <a:off x="0" y="3337745"/>
            <a:ext cx="3373594" cy="19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8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019" b="75556" l="24792" r="80833">
                        <a14:foregroundMark x1="77292" y1="57500" x2="78490" y2="55370"/>
                      </a14:backgroundRemoval>
                    </a14:imgEffect>
                  </a14:imgLayer>
                </a14:imgProps>
              </a:ext>
            </a:extLst>
          </a:blip>
          <a:srcRect l="23962" t="22134" r="19454" b="23715"/>
          <a:stretch/>
        </p:blipFill>
        <p:spPr>
          <a:xfrm>
            <a:off x="2266950" y="1742677"/>
            <a:ext cx="8277224" cy="4455715"/>
          </a:xfrm>
          <a:prstGeom prst="rect">
            <a:avLst/>
          </a:prstGeom>
        </p:spPr>
      </p:pic>
      <p:sp>
        <p:nvSpPr>
          <p:cNvPr id="4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728" y="788570"/>
            <a:ext cx="11072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bới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4254990" y="6488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92D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3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4588304" y="3717877"/>
            <a:ext cx="979983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55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77925" y="3717876"/>
            <a:ext cx="979983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93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87868" y="5153700"/>
            <a:ext cx="979983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30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19395" y="5069910"/>
            <a:ext cx="979983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20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75365" y="1705789"/>
            <a:ext cx="4957698" cy="138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484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166693" y="2165585"/>
            <a:ext cx="5174204" cy="3722258"/>
          </a:xfrm>
          <a:prstGeom prst="rect">
            <a:avLst/>
          </a:prstGeom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885" y="67816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2854" y="741593"/>
            <a:ext cx="101817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65899" y="540846"/>
            <a:ext cx="6542830" cy="3581340"/>
            <a:chOff x="4865899" y="540846"/>
            <a:chExt cx="6542830" cy="3581340"/>
          </a:xfrm>
        </p:grpSpPr>
        <p:pic>
          <p:nvPicPr>
            <p:cNvPr id="8" name="图片 6">
              <a:extLst>
                <a:ext uri="{FF2B5EF4-FFF2-40B4-BE49-F238E27FC236}">
                  <a16:creationId xmlns:a16="http://schemas.microsoft.com/office/drawing/2014/main" xmlns="" id="{F77F87EA-CA4F-4633-A6BC-5BFBE13F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065" b="22198"/>
            <a:stretch/>
          </p:blipFill>
          <p:spPr>
            <a:xfrm>
              <a:off x="4865899" y="540846"/>
              <a:ext cx="6542830" cy="358134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5696850" y="1677683"/>
              <a:ext cx="4416291" cy="1267025"/>
              <a:chOff x="5696850" y="1677683"/>
              <a:chExt cx="4416291" cy="126702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696850" y="1677683"/>
                <a:ext cx="34032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28 + 9 + 2 = ?</a:t>
                </a:r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96850" y="2351314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66"/>
                    </a:solidFill>
                  </a:rPr>
                  <a:t>A</a:t>
                </a:r>
                <a:r>
                  <a:rPr lang="en-US" sz="3200" dirty="0" smtClean="0"/>
                  <a:t>. 37</a:t>
                </a:r>
                <a:endParaRPr lang="en-US" sz="3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213512" y="2359933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66"/>
                    </a:solidFill>
                  </a:rPr>
                  <a:t>B</a:t>
                </a:r>
                <a:r>
                  <a:rPr lang="en-US" sz="3200" dirty="0" smtClean="0"/>
                  <a:t>. 39</a:t>
                </a:r>
                <a:endParaRPr lang="en-US" sz="3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51051" y="2348159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66"/>
                    </a:solidFill>
                  </a:rPr>
                  <a:t>C</a:t>
                </a:r>
                <a:r>
                  <a:rPr lang="en-US" sz="3200" dirty="0" smtClean="0"/>
                  <a:t>. 30</a:t>
                </a:r>
                <a:endParaRPr lang="en-US" sz="3200" dirty="0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934138" y="2866801"/>
            <a:ext cx="6456694" cy="3534191"/>
            <a:chOff x="4811476" y="2857940"/>
            <a:chExt cx="6456694" cy="3534191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xmlns="" id="{5F7DFE13-8F9C-4096-B18C-549A713BE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065" b="22198"/>
            <a:stretch/>
          </p:blipFill>
          <p:spPr>
            <a:xfrm>
              <a:off x="4811476" y="2857940"/>
              <a:ext cx="6456694" cy="35341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59045" y="4144376"/>
              <a:ext cx="3403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b) 45 + 5 + 8 = 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21929" y="4818007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66"/>
                  </a:solidFill>
                </a:rPr>
                <a:t>A</a:t>
              </a:r>
              <a:r>
                <a:rPr lang="en-US" sz="3200" dirty="0" smtClean="0"/>
                <a:t>. 58</a:t>
              </a:r>
              <a:endParaRPr lang="en-US" sz="3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8591" y="4826626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66"/>
                  </a:solidFill>
                </a:rPr>
                <a:t>B</a:t>
              </a:r>
              <a:r>
                <a:rPr lang="en-US" sz="3200" dirty="0" smtClean="0"/>
                <a:t>. 48</a:t>
              </a:r>
              <a:endParaRPr lang="en-US" sz="3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13246" y="4814852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66"/>
                  </a:solidFill>
                </a:rPr>
                <a:t>C</a:t>
              </a:r>
              <a:r>
                <a:rPr lang="en-US" sz="3200" dirty="0" smtClean="0"/>
                <a:t>. 68</a:t>
              </a:r>
              <a:endParaRPr lang="en-US" sz="32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7120138" y="2371578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238385" y="1228118"/>
            <a:ext cx="2815000" cy="1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784932" y="4844097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89" t="21813" r="17105" b="26414"/>
          <a:stretch/>
        </p:blipFill>
        <p:spPr>
          <a:xfrm>
            <a:off x="0" y="1093478"/>
            <a:ext cx="11357811" cy="53259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78" y="1973178"/>
            <a:ext cx="8807116" cy="4491792"/>
            <a:chOff x="449178" y="1973178"/>
            <a:chExt cx="8807116" cy="4491792"/>
          </a:xfrm>
        </p:grpSpPr>
        <p:sp>
          <p:nvSpPr>
            <p:cNvPr id="9" name="Oval 8"/>
            <p:cNvSpPr/>
            <p:nvPr/>
          </p:nvSpPr>
          <p:spPr>
            <a:xfrm>
              <a:off x="3818020" y="3753853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114799" y="2951746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662736" y="1973178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9178" y="4475747"/>
              <a:ext cx="1411706" cy="1989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68" t="29536" r="28160" b="62823"/>
          <a:stretch/>
        </p:blipFill>
        <p:spPr>
          <a:xfrm>
            <a:off x="8662736" y="1892966"/>
            <a:ext cx="689810" cy="78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96" t="39750" r="53422" b="54324"/>
          <a:stretch/>
        </p:blipFill>
        <p:spPr>
          <a:xfrm>
            <a:off x="4162925" y="2863515"/>
            <a:ext cx="545432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61" t="48012" r="55001" b="46998"/>
          <a:stretch/>
        </p:blipFill>
        <p:spPr>
          <a:xfrm>
            <a:off x="3441030" y="3866146"/>
            <a:ext cx="994611" cy="513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8426" b="71481" l="21771" r="30990"/>
                    </a14:imgEffect>
                  </a14:imgLayer>
                </a14:imgProps>
              </a:ext>
            </a:extLst>
          </a:blip>
          <a:srcRect l="20789" t="57680" r="68992" b="26882"/>
          <a:stretch/>
        </p:blipFill>
        <p:spPr>
          <a:xfrm>
            <a:off x="-8022" y="4379495"/>
            <a:ext cx="1868906" cy="1588168"/>
          </a:xfrm>
          <a:prstGeom prst="rect">
            <a:avLst/>
          </a:prstGeom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178" y="38239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8080" y="445826"/>
            <a:ext cx="108407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2655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2368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0011" y="5932403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4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0078 -0.00162 L 0.30078 -0.1963 L 0.15937 -0.1963 L 0.16029 -0.31412 L 0.44739 -0.31574 C 0.44765 -0.37801 0.44792 -0.44028 0.44818 -0.50255 L 0.61979 -0.49815 L 0.62057 -0.41065 L 0.7069 -0.41389 " pathEditMode="relative" ptsTypes="AAAAAAAAAA">
                                      <p:cBhvr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7644 0.30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0391 0.442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487 0.572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3883" y="2899186"/>
            <a:ext cx="501119" cy="448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17158" y="2257674"/>
            <a:ext cx="425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High Tower Text" pitchFamily="18" charset="0"/>
              </a:rPr>
              <a:t>YÊU CẦU CẦN ĐẠT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High Tower Text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818101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phép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cộng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nhớ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4435" y="3742651"/>
            <a:ext cx="587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theo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cột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dọc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3992" y="4718803"/>
            <a:ext cx="630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Vận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giải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toán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16409" y="3802212"/>
            <a:ext cx="501119" cy="448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37298" y="4800774"/>
            <a:ext cx="501119" cy="448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0492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0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GungsuhChe" pitchFamily="49" charset="-127"/>
                <a:ea typeface="GungsuhChe" pitchFamily="49" charset="-127"/>
              </a:rPr>
              <a:t>!</a:t>
            </a:r>
            <a:endParaRPr lang="en-US" sz="3200" dirty="0">
              <a:solidFill>
                <a:srgbClr val="FF0000"/>
              </a:solidFill>
              <a:latin typeface="GungsuhChe" pitchFamily="49" charset="-127"/>
              <a:ea typeface="Gungsuh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28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+ 9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536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53212" y="320372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10686" y="777922"/>
            <a:ext cx="290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49 + 5 = ?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 + 6…… 26 + 3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310581" y="2027540"/>
            <a:ext cx="7718323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49987" y="-270904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iCiel Cucho Bold" pitchFamily="50" charset="0"/>
                  <a:cs typeface="iCiel Cucho Bold" pitchFamily="50" charset="0"/>
                </a:rPr>
                <a:t>Chủ</a:t>
              </a:r>
              <a:r>
                <a:rPr lang="en-US" sz="3200" dirty="0" smtClean="0">
                  <a:latin typeface="iCiel Cucho Bold" pitchFamily="50" charset="0"/>
                  <a:cs typeface="iCiel Cucho Bold" pitchFamily="50" charset="0"/>
                </a:rPr>
                <a:t> </a:t>
              </a:r>
              <a:r>
                <a:rPr lang="en-US" sz="3200" dirty="0" err="1" smtClean="0">
                  <a:latin typeface="iCiel Cucho Bold" pitchFamily="50" charset="0"/>
                  <a:cs typeface="iCiel Cucho Bold" pitchFamily="50" charset="0"/>
                </a:rPr>
                <a:t>đề</a:t>
              </a:r>
              <a:r>
                <a:rPr lang="en-US" sz="3200" dirty="0" smtClean="0">
                  <a:latin typeface="iCiel Cucho Bold" pitchFamily="50" charset="0"/>
                  <a:cs typeface="iCiel Cucho Bold" pitchFamily="50" charset="0"/>
                </a:rPr>
                <a:t> </a:t>
              </a:r>
            </a:p>
            <a:p>
              <a:pPr algn="ctr"/>
              <a:r>
                <a:rPr lang="en-US" sz="5400" b="1" dirty="0" smtClean="0"/>
                <a:t>4</a:t>
              </a:r>
              <a:endParaRPr lang="en-US" sz="54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739148" y="144391"/>
            <a:ext cx="7305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Franklin Gothic Medium" pitchFamily="34" charset="0"/>
              </a:rPr>
              <a:t>PHÉP CỘNG, PHÉP TRỪ (</a:t>
            </a:r>
            <a:r>
              <a:rPr lang="en-US" sz="4000" b="1" dirty="0" err="1" smtClean="0">
                <a:solidFill>
                  <a:schemeClr val="bg1"/>
                </a:solidFill>
                <a:latin typeface="Franklin Gothic Medium" pitchFamily="34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Franklin Gothic Medium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Franklin Gothic Medium" pitchFamily="34" charset="0"/>
              </a:rPr>
              <a:t>nhớ</a:t>
            </a:r>
            <a:r>
              <a:rPr lang="en-US" sz="4000" b="1" dirty="0" smtClean="0">
                <a:solidFill>
                  <a:schemeClr val="bg1"/>
                </a:solidFill>
                <a:latin typeface="Franklin Gothic Medium" pitchFamily="34" charset="0"/>
              </a:rPr>
              <a:t>) TRONG PHẠM VI 100</a:t>
            </a:r>
            <a:endParaRPr lang="en-US" sz="4000" b="1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3600" b="1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 19</a:t>
              </a:r>
              <a:endParaRPr lang="en-US" sz="36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74608" y="2589369"/>
            <a:ext cx="795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5050"/>
                </a:solidFill>
              </a:rPr>
              <a:t>PHÉP CỘNG (</a:t>
            </a:r>
            <a:r>
              <a:rPr lang="en-US" sz="3200" b="1" dirty="0" err="1" smtClean="0">
                <a:solidFill>
                  <a:srgbClr val="FF5050"/>
                </a:solidFill>
              </a:rPr>
              <a:t>có</a:t>
            </a:r>
            <a:r>
              <a:rPr lang="en-US" sz="3200" b="1" dirty="0" smtClean="0">
                <a:solidFill>
                  <a:srgbClr val="FF5050"/>
                </a:solidFill>
              </a:rPr>
              <a:t> </a:t>
            </a:r>
            <a:r>
              <a:rPr lang="en-US" sz="3200" b="1" dirty="0" err="1" smtClean="0">
                <a:solidFill>
                  <a:srgbClr val="FF5050"/>
                </a:solidFill>
              </a:rPr>
              <a:t>nhớ</a:t>
            </a:r>
            <a:r>
              <a:rPr lang="en-US" sz="3200" b="1" dirty="0" smtClean="0">
                <a:solidFill>
                  <a:srgbClr val="FF5050"/>
                </a:solidFill>
              </a:rPr>
              <a:t>) </a:t>
            </a:r>
          </a:p>
          <a:p>
            <a:pPr algn="ctr"/>
            <a:r>
              <a:rPr lang="en-US" sz="3200" b="1" dirty="0" smtClean="0">
                <a:solidFill>
                  <a:srgbClr val="FF5050"/>
                </a:solidFill>
              </a:rPr>
              <a:t>SỐ CÓ HAI CHỮ SỐ VỚI SỐ CÓ MỘT CHỮ SỐ</a:t>
            </a:r>
            <a:endParaRPr lang="en-US" sz="3200" b="1" dirty="0">
              <a:solidFill>
                <a:srgbClr val="FF5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47061" y="4135062"/>
            <a:ext cx="9077905" cy="1772987"/>
            <a:chOff x="2109507" y="3963491"/>
            <a:chExt cx="9077905" cy="1772986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693184"/>
              <a:ext cx="5913283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79838" y="4825957"/>
              <a:ext cx="7807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Tiết</a:t>
              </a: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 </a:t>
              </a:r>
              <a:r>
                <a:rPr lang="en-US" sz="4800" b="1" dirty="0" smtClean="0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3: </a:t>
              </a:r>
              <a:r>
                <a:rPr lang="en-US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Luyện</a:t>
              </a:r>
              <a:r>
                <a:rPr lang="en-US" sz="4800" b="1" dirty="0" smtClean="0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Franklin Gothic Medium" pitchFamily="34" charset="0"/>
                </a:rPr>
                <a:t>tập</a:t>
              </a:r>
              <a:endParaRPr lang="en-US" sz="4800" b="1" dirty="0">
                <a:solidFill>
                  <a:schemeClr val="accent2">
                    <a:lumMod val="75000"/>
                  </a:schemeClr>
                </a:solidFill>
                <a:latin typeface="Franklin Gothic Medium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042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7076119" y="3965568"/>
            <a:ext cx="947695" cy="473289"/>
            <a:chOff x="8522627" y="5312787"/>
            <a:chExt cx="1091391" cy="545052"/>
          </a:xfrm>
        </p:grpSpPr>
        <p:sp>
          <p:nvSpPr>
            <p:cNvPr id="76" name="TextBox 75"/>
            <p:cNvSpPr txBox="1"/>
            <p:nvPr/>
          </p:nvSpPr>
          <p:spPr>
            <a:xfrm>
              <a:off x="8740069" y="5312787"/>
              <a:ext cx="604031" cy="388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2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85%</a:t>
              </a:r>
              <a:endParaRPr kumimoji="0" lang="en-GB" sz="132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2627" y="5570149"/>
              <a:ext cx="1091391" cy="28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5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kumimoji="0" lang="en-GB" sz="85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0" y="205556"/>
            <a:ext cx="11846257" cy="6229303"/>
            <a:chOff x="631064" y="0"/>
            <a:chExt cx="10921286" cy="6858000"/>
          </a:xfrm>
        </p:grpSpPr>
        <p:pic>
          <p:nvPicPr>
            <p:cNvPr id="10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8EACE7F-6DA6-4DA1-867E-87748554EBE9}"/>
              </a:ext>
            </a:extLst>
          </p:cNvPr>
          <p:cNvCxnSpPr/>
          <p:nvPr/>
        </p:nvCxnSpPr>
        <p:spPr>
          <a:xfrm>
            <a:off x="2032000" y="6858000"/>
            <a:ext cx="674959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04800" y="3352800"/>
            <a:ext cx="11480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3352800"/>
            <a:ext cx="1148080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91319" y="245660"/>
            <a:ext cx="11341290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Thứ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sáu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12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  <a:cs typeface="Arial"/>
              </a:rPr>
              <a:t>t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háng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11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2021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3958" y="1634319"/>
            <a:ext cx="10072048" cy="7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11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3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</a:t>
            </a:r>
            <a:r>
              <a:rPr kumimoji="0" lang="en-US" altLang="en-US" sz="360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        </a:t>
            </a:r>
            <a:r>
              <a:rPr kumimoji="0" lang="en-US" altLang="en-US" sz="3603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HP001 4 hang 1 ô ly" pitchFamily="34" charset="0"/>
              </a:rPr>
              <a:t>Toán</a:t>
            </a:r>
            <a:endParaRPr kumimoji="0" lang="en-US" altLang="en-US" sz="360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Bài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19: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Luyện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tập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( </a:t>
            </a:r>
            <a:r>
              <a:rPr lang="en-US" altLang="en-US" sz="3603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tiết</a:t>
            </a:r>
            <a:r>
              <a:rPr lang="en-US" altLang="en-US" sz="3603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4 hang 1 ô ly" pitchFamily="34" charset="0"/>
              </a:rPr>
              <a:t> 3).(s/74)</a:t>
            </a:r>
            <a:endParaRPr kumimoji="0" lang="en-US" altLang="en-US" sz="3603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9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3883" y="2899186"/>
            <a:ext cx="501119" cy="448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17158" y="2257674"/>
            <a:ext cx="425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High Tower Text" pitchFamily="18" charset="0"/>
              </a:rPr>
              <a:t>YÊU CẦU CẦN ĐẠT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High Tower Text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818101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phép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cộng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nhớ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4435" y="3742651"/>
            <a:ext cx="587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theo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cột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dọc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3992" y="4718803"/>
            <a:ext cx="6308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Vận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giải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toán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Gungsuh" pitchFamily="18" charset="-127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+mj-lt"/>
              <a:ea typeface="Gungsuh" pitchFamily="18" charset="-127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61894" y="3848218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55580" y="4721108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492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5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6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068316" y="1282861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7880" y="2595790"/>
            <a:ext cx="2470807" cy="1019107"/>
            <a:chOff x="426465" y="1925389"/>
            <a:chExt cx="2470807" cy="1019107"/>
          </a:xfrm>
        </p:grpSpPr>
        <p:pic>
          <p:nvPicPr>
            <p:cNvPr id="8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+ 9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80565" y="2595790"/>
            <a:ext cx="2470807" cy="1019107"/>
            <a:chOff x="426465" y="1925389"/>
            <a:chExt cx="2470807" cy="1019107"/>
          </a:xfrm>
        </p:grpSpPr>
        <p:pic>
          <p:nvPicPr>
            <p:cNvPr id="11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+ 4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67308" y="2595790"/>
            <a:ext cx="2470807" cy="1019107"/>
            <a:chOff x="426465" y="1925389"/>
            <a:chExt cx="2470807" cy="1019107"/>
          </a:xfrm>
        </p:grpSpPr>
        <p:pic>
          <p:nvPicPr>
            <p:cNvPr id="14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 + 8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54046" y="2581276"/>
            <a:ext cx="2470807" cy="1019107"/>
            <a:chOff x="426465" y="1925389"/>
            <a:chExt cx="2470807" cy="1019107"/>
          </a:xfrm>
        </p:grpSpPr>
        <p:pic>
          <p:nvPicPr>
            <p:cNvPr id="17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+ 5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Flowchart: Document 46"/>
          <p:cNvSpPr/>
          <p:nvPr/>
        </p:nvSpPr>
        <p:spPr>
          <a:xfrm>
            <a:off x="0" y="237437"/>
            <a:ext cx="12192000" cy="79584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Flowchart: Document 47"/>
          <p:cNvSpPr/>
          <p:nvPr/>
        </p:nvSpPr>
        <p:spPr>
          <a:xfrm>
            <a:off x="0" y="1"/>
            <a:ext cx="12192000" cy="778502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3562" y="1180946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200421" y="1774229"/>
            <a:ext cx="1215234" cy="136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715905" y="1776504"/>
            <a:ext cx="1012783" cy="113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541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716</Words>
  <Application>Microsoft Office PowerPoint</Application>
  <PresentationFormat>Custom</PresentationFormat>
  <Paragraphs>306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269</cp:revision>
  <dcterms:created xsi:type="dcterms:W3CDTF">2021-05-26T03:43:33Z</dcterms:created>
  <dcterms:modified xsi:type="dcterms:W3CDTF">2021-11-15T11:48:54Z</dcterms:modified>
</cp:coreProperties>
</file>