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64" r:id="rId5"/>
    <p:sldId id="283" r:id="rId6"/>
    <p:sldId id="284" r:id="rId7"/>
    <p:sldId id="285" r:id="rId8"/>
    <p:sldId id="286" r:id="rId9"/>
    <p:sldId id="279" r:id="rId10"/>
    <p:sldId id="287" r:id="rId11"/>
    <p:sldId id="288"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07" autoAdjust="0"/>
    <p:restoredTop sz="93950" autoAdjust="0"/>
  </p:normalViewPr>
  <p:slideViewPr>
    <p:cSldViewPr snapToGrid="0">
      <p:cViewPr>
        <p:scale>
          <a:sx n="59" d="100"/>
          <a:sy n="59" d="100"/>
        </p:scale>
        <p:origin x="-744"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11/6/2021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p14="http://schemas.microsoft.com/office/powerpoint/2010/main" xmlns=""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Thầy</a:t>
            </a:r>
            <a:r>
              <a:rPr lang="en-US" altLang="zh-CN" baseline="0" dirty="0" smtClean="0"/>
              <a:t> </a:t>
            </a:r>
            <a:r>
              <a:rPr lang="en-US" altLang="zh-CN" baseline="0" dirty="0" err="1" smtClean="0"/>
              <a:t>cô</a:t>
            </a:r>
            <a:r>
              <a:rPr lang="en-US" altLang="zh-CN" baseline="0" dirty="0" smtClean="0"/>
              <a:t> </a:t>
            </a:r>
            <a:r>
              <a:rPr lang="en-US" altLang="zh-CN" baseline="0" dirty="0" err="1" smtClean="0"/>
              <a:t>gõ</a:t>
            </a:r>
            <a:r>
              <a:rPr lang="en-US" altLang="zh-CN" baseline="0" dirty="0" smtClean="0"/>
              <a:t> </a:t>
            </a:r>
            <a:r>
              <a:rPr lang="en-US" altLang="zh-CN" baseline="0" dirty="0" err="1" smtClean="0"/>
              <a:t>mục</a:t>
            </a:r>
            <a:r>
              <a:rPr lang="en-US" altLang="zh-CN" baseline="0" dirty="0" smtClean="0"/>
              <a:t> </a:t>
            </a:r>
            <a:r>
              <a:rPr lang="en-US" altLang="zh-CN" baseline="0" dirty="0" err="1" smtClean="0"/>
              <a:t>tiêu</a:t>
            </a:r>
            <a:r>
              <a:rPr lang="en-US" altLang="zh-CN" baseline="0" dirty="0" smtClean="0"/>
              <a:t> </a:t>
            </a:r>
            <a:r>
              <a:rPr lang="en-US" altLang="zh-CN" baseline="0" dirty="0" err="1" smtClean="0"/>
              <a:t>theo</a:t>
            </a:r>
            <a:r>
              <a:rPr lang="en-US" altLang="zh-CN" baseline="0" dirty="0" smtClean="0"/>
              <a:t> </a:t>
            </a:r>
            <a:r>
              <a:rPr lang="en-US" altLang="zh-CN" baseline="0" dirty="0" err="1" smtClean="0"/>
              <a:t>bài</a:t>
            </a:r>
            <a:r>
              <a:rPr lang="en-US" altLang="zh-CN" baseline="0" dirty="0" smtClean="0"/>
              <a:t> </a:t>
            </a:r>
            <a:r>
              <a:rPr lang="en-US" altLang="zh-CN" baseline="0" dirty="0" err="1" smtClean="0"/>
              <a:t>giảng</a:t>
            </a:r>
            <a:r>
              <a:rPr lang="en-US" altLang="zh-CN" baseline="0" dirty="0" smtClean="0"/>
              <a:t> </a:t>
            </a:r>
            <a:r>
              <a:rPr lang="en-US" altLang="zh-CN" baseline="0" dirty="0" err="1" smtClean="0"/>
              <a:t>của</a:t>
            </a:r>
            <a:r>
              <a:rPr lang="en-US" altLang="zh-CN" baseline="0" dirty="0" smtClean="0"/>
              <a:t> </a:t>
            </a:r>
            <a:r>
              <a:rPr lang="en-US" altLang="zh-CN" baseline="0" dirty="0" err="1" smtClean="0"/>
              <a:t>mình</a:t>
            </a:r>
            <a:r>
              <a:rPr lang="en-US" altLang="zh-CN" baseline="0" dirty="0" smtClean="0"/>
              <a:t> </a:t>
            </a:r>
            <a:r>
              <a:rPr lang="en-US" altLang="zh-CN" baseline="0" dirty="0" err="1" smtClean="0"/>
              <a:t>vào</a:t>
            </a:r>
            <a:r>
              <a:rPr lang="en-US" altLang="zh-CN" baseline="0" dirty="0" smtClean="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11/6/2021</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11/6/2021</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video" Target="NULL" TargetMode="External"/><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image" Target="../media/image12.em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85736" y="976109"/>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2" name="Rectangle 1"/>
          <p:cNvSpPr/>
          <p:nvPr/>
        </p:nvSpPr>
        <p:spPr>
          <a:xfrm>
            <a:off x="3258171" y="2080798"/>
            <a:ext cx="661912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FrankRuehl" pitchFamily="34" charset="-79"/>
                <a:cs typeface="FrankRuehl" pitchFamily="34" charset="-79"/>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xmlns="" id="{8E852256-A333-49D6-ADCD-2215C66790B1}"/>
              </a:ext>
            </a:extLst>
          </p:cNvPr>
          <p:cNvSpPr txBox="1"/>
          <p:nvPr/>
        </p:nvSpPr>
        <p:spPr>
          <a:xfrm>
            <a:off x="4889720" y="3202559"/>
            <a:ext cx="2884297" cy="923330"/>
          </a:xfrm>
          <a:prstGeom prst="rect">
            <a:avLst/>
          </a:prstGeom>
          <a:noFill/>
        </p:spPr>
        <p:txBody>
          <a:bodyPr wrap="square" rtlCol="0">
            <a:spAutoFit/>
          </a:bodyPr>
          <a:lstStyle/>
          <a:p>
            <a:r>
              <a:rPr lang="en-US" altLang="zh-CN" sz="5400" dirty="0" smtClean="0">
                <a:solidFill>
                  <a:srgbClr val="FF0000"/>
                </a:solidFill>
                <a:latin typeface="GungsuhChe" pitchFamily="49" charset="-127"/>
                <a:ea typeface="GungsuhChe" pitchFamily="49" charset="-127"/>
                <a:cs typeface="FrankRuehl" pitchFamily="34" charset="-79"/>
              </a:rPr>
              <a:t>Tuần 10</a:t>
            </a:r>
            <a:endParaRPr lang="zh-CN" altLang="en-US" sz="5400" dirty="0">
              <a:solidFill>
                <a:srgbClr val="FF0000"/>
              </a:solidFill>
              <a:latin typeface="GungsuhChe" pitchFamily="49" charset="-127"/>
              <a:ea typeface="GungsuhChe" pitchFamily="49" charset="-127"/>
              <a:cs typeface="FrankRuehl" pitchFamily="34" charset="-79"/>
            </a:endParaRPr>
          </a:p>
        </p:txBody>
      </p:sp>
    </p:spTree>
    <p:extLst>
      <p:ext uri="{BB962C8B-B14F-4D97-AF65-F5344CB8AC3E}">
        <p14:creationId xmlns:p14="http://schemas.microsoft.com/office/powerpoint/2010/main" xmlns=""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46" repeatCount="indefinite" fill="hold" display="0">
                  <p:stCondLst>
                    <p:cond delay="indefinite"/>
                  </p:stCondLst>
                  <p:endCondLst>
                    <p:cond evt="onStopAudio" delay="0">
                      <p:tgtEl>
                        <p:sldTgt/>
                      </p:tgtEl>
                    </p:cond>
                  </p:endCondLst>
                </p:cTn>
                <p:tgtEl>
                  <p:spTgt spid="44"/>
                </p:tgtEl>
              </p:cMediaNode>
            </p:vide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xmlns="" id="{305C553B-76D6-40C2-9444-290FF0CAAE6A}"/>
              </a:ext>
            </a:extLst>
          </p:cNvPr>
          <p:cNvSpPr txBox="1"/>
          <p:nvPr/>
        </p:nvSpPr>
        <p:spPr>
          <a:xfrm>
            <a:off x="2263147" y="1789410"/>
            <a:ext cx="7633146" cy="3276218"/>
          </a:xfrm>
          <a:prstGeom prst="rect">
            <a:avLst/>
          </a:prstGeom>
          <a:noFill/>
        </p:spPr>
        <p:txBody>
          <a:bodyPr wrap="square" rtlCol="0">
            <a:spAutoFit/>
          </a:bodyPr>
          <a:lstStyle/>
          <a:p>
            <a:pPr algn="ctr">
              <a:lnSpc>
                <a:spcPct val="150000"/>
              </a:lnSpc>
            </a:pPr>
            <a:r>
              <a:rPr lang="en-US" sz="4800" dirty="0" err="1">
                <a:solidFill>
                  <a:srgbClr val="FF0000"/>
                </a:solidFill>
                <a:latin typeface="Gungsuh" pitchFamily="18" charset="-127"/>
                <a:ea typeface="Gungsuh" pitchFamily="18" charset="-127"/>
              </a:rPr>
              <a:t>Tạm</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biệt</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và</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hẹn</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gặp</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lại</a:t>
            </a:r>
            <a:r>
              <a:rPr lang="en-US" sz="4800" dirty="0">
                <a:solidFill>
                  <a:srgbClr val="FF0000"/>
                </a:solidFill>
                <a:latin typeface="Gungsuh" pitchFamily="18" charset="-127"/>
                <a:ea typeface="Gungsuh" pitchFamily="18" charset="-127"/>
              </a:rPr>
              <a:t> </a:t>
            </a:r>
          </a:p>
          <a:p>
            <a:pPr algn="ctr">
              <a:lnSpc>
                <a:spcPct val="150000"/>
              </a:lnSpc>
            </a:pPr>
            <a:r>
              <a:rPr lang="en-US" sz="4800" dirty="0" err="1">
                <a:solidFill>
                  <a:srgbClr val="FF0000"/>
                </a:solidFill>
                <a:latin typeface="Gungsuh" pitchFamily="18" charset="-127"/>
                <a:ea typeface="Gungsuh" pitchFamily="18" charset="-127"/>
              </a:rPr>
              <a:t>các</a:t>
            </a:r>
            <a:r>
              <a:rPr lang="en-US" sz="4800" dirty="0">
                <a:solidFill>
                  <a:srgbClr val="FF0000"/>
                </a:solidFill>
                <a:latin typeface="Gungsuh" pitchFamily="18" charset="-127"/>
                <a:ea typeface="Gungsuh" pitchFamily="18" charset="-127"/>
              </a:rPr>
              <a:t> con </a:t>
            </a:r>
            <a:r>
              <a:rPr lang="en-US" sz="4800" dirty="0" err="1">
                <a:solidFill>
                  <a:srgbClr val="FF0000"/>
                </a:solidFill>
                <a:latin typeface="Gungsuh" pitchFamily="18" charset="-127"/>
                <a:ea typeface="Gungsuh" pitchFamily="18" charset="-127"/>
              </a:rPr>
              <a:t>vào</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những</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tiết</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học</a:t>
            </a:r>
            <a:r>
              <a:rPr lang="en-US" sz="4800" dirty="0">
                <a:solidFill>
                  <a:srgbClr val="FF0000"/>
                </a:solidFill>
                <a:latin typeface="Gungsuh" pitchFamily="18" charset="-127"/>
                <a:ea typeface="Gungsuh" pitchFamily="18" charset="-127"/>
              </a:rPr>
              <a:t> </a:t>
            </a:r>
            <a:r>
              <a:rPr lang="en-US" sz="4800" dirty="0" err="1">
                <a:solidFill>
                  <a:srgbClr val="FF0000"/>
                </a:solidFill>
                <a:latin typeface="Gungsuh" pitchFamily="18" charset="-127"/>
                <a:ea typeface="Gungsuh" pitchFamily="18" charset="-127"/>
              </a:rPr>
              <a:t>sau</a:t>
            </a:r>
            <a:r>
              <a:rPr lang="en-US" sz="4800" dirty="0">
                <a:solidFill>
                  <a:srgbClr val="FF0000"/>
                </a:solidFill>
                <a:latin typeface="Gungsuh" pitchFamily="18" charset="-127"/>
                <a:ea typeface="Gungsuh" pitchFamily="18" charset="-127"/>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xmlns=""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41" repeatCount="indefinite" fill="hold" display="0">
                  <p:stCondLst>
                    <p:cond delay="indefinite"/>
                  </p:stCondLst>
                  <p:endCondLst>
                    <p:cond evt="onStopAudio" delay="0">
                      <p:tgtEl>
                        <p:sldTgt/>
                      </p:tgtEl>
                    </p:cond>
                  </p:endCondLst>
                </p:cTn>
                <p:tgtEl>
                  <p:spTgt spid="44"/>
                </p:tgtEl>
              </p:cMediaNode>
            </p:vide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xmlns="" id="{8E852256-A333-49D6-ADCD-2215C66790B1}"/>
              </a:ext>
            </a:extLst>
          </p:cNvPr>
          <p:cNvSpPr txBox="1"/>
          <p:nvPr/>
        </p:nvSpPr>
        <p:spPr>
          <a:xfrm>
            <a:off x="4616397" y="288758"/>
            <a:ext cx="3196314" cy="923330"/>
          </a:xfrm>
          <a:prstGeom prst="rect">
            <a:avLst/>
          </a:prstGeom>
          <a:noFill/>
        </p:spPr>
        <p:txBody>
          <a:bodyPr wrap="square" rtlCol="0">
            <a:spAutoFit/>
          </a:bodyPr>
          <a:lstStyle/>
          <a:p>
            <a:r>
              <a:rPr lang="en-US" altLang="zh-CN" sz="5400" dirty="0" err="1">
                <a:solidFill>
                  <a:srgbClr val="FF0000"/>
                </a:solidFill>
                <a:latin typeface="Aharoni" pitchFamily="2" charset="-79"/>
                <a:ea typeface="GungsuhChe" pitchFamily="49" charset="-127"/>
                <a:cs typeface="Aharoni" pitchFamily="2" charset="-79"/>
              </a:rPr>
              <a:t>Mục</a:t>
            </a:r>
            <a:r>
              <a:rPr lang="en-US" altLang="zh-CN" sz="5400" dirty="0">
                <a:solidFill>
                  <a:srgbClr val="FF0000"/>
                </a:solidFill>
                <a:latin typeface="Aharoni" pitchFamily="2" charset="-79"/>
                <a:ea typeface="GungsuhChe" pitchFamily="49" charset="-127"/>
                <a:cs typeface="Aharoni" pitchFamily="2" charset="-79"/>
              </a:rPr>
              <a:t> </a:t>
            </a:r>
            <a:r>
              <a:rPr lang="en-US" altLang="zh-CN" sz="5400" dirty="0" err="1">
                <a:solidFill>
                  <a:srgbClr val="FF0000"/>
                </a:solidFill>
                <a:latin typeface="Aharoni" pitchFamily="2" charset="-79"/>
                <a:ea typeface="GungsuhChe" pitchFamily="49" charset="-127"/>
                <a:cs typeface="Aharoni" pitchFamily="2" charset="-79"/>
              </a:rPr>
              <a:t>tiêu</a:t>
            </a:r>
            <a:endParaRPr lang="zh-CN" altLang="en-US" sz="5400" dirty="0">
              <a:solidFill>
                <a:srgbClr val="FF0000"/>
              </a:solidFill>
              <a:latin typeface="Aharoni" pitchFamily="2" charset="-79"/>
              <a:ea typeface="GungsuhChe" pitchFamily="49" charset="-127"/>
              <a:cs typeface="Aharoni" pitchFamily="2" charset="-79"/>
            </a:endParaRPr>
          </a:p>
        </p:txBody>
      </p:sp>
      <p:grpSp>
        <p:nvGrpSpPr>
          <p:cNvPr id="2" name="Group 1">
            <a:extLst>
              <a:ext uri="{FF2B5EF4-FFF2-40B4-BE49-F238E27FC236}">
                <a16:creationId xmlns:a16="http://schemas.microsoft.com/office/drawing/2014/main" xmlns="" id="{AC28F713-904E-4259-9070-57BE1EFD4B24}"/>
              </a:ext>
            </a:extLst>
          </p:cNvPr>
          <p:cNvGrpSpPr/>
          <p:nvPr/>
        </p:nvGrpSpPr>
        <p:grpSpPr>
          <a:xfrm>
            <a:off x="818941" y="1234742"/>
            <a:ext cx="10187293" cy="728068"/>
            <a:chOff x="774356" y="888444"/>
            <a:chExt cx="10187293" cy="728068"/>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xmlns="" id="{14B26D2C-1BC9-4238-BC4C-795267AEDD6F}"/>
                </a:ext>
              </a:extLst>
            </p:cNvPr>
            <p:cNvSpPr txBox="1"/>
            <p:nvPr/>
          </p:nvSpPr>
          <p:spPr>
            <a:xfrm>
              <a:off x="2056569" y="1093292"/>
              <a:ext cx="8905080" cy="523220"/>
            </a:xfrm>
            <a:prstGeom prst="rect">
              <a:avLst/>
            </a:prstGeom>
            <a:noFill/>
          </p:spPr>
          <p:txBody>
            <a:bodyPr wrap="square" rtlCol="0">
              <a:spAutoFit/>
            </a:bodyPr>
            <a:lstStyle/>
            <a:p>
              <a:r>
                <a:rPr lang="en-US" sz="2800" b="1" dirty="0" err="1" smtClean="0">
                  <a:solidFill>
                    <a:srgbClr val="002060"/>
                  </a:solidFill>
                  <a:latin typeface="Arial-Rounded" pitchFamily="34" charset="0"/>
                  <a:ea typeface="Arial-Rounded" pitchFamily="34" charset="0"/>
                  <a:cs typeface="Arial-Rounded" pitchFamily="34" charset="0"/>
                </a:rPr>
                <a:t>Nêu</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được</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các</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việc</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làm</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trong</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mỗi</a:t>
              </a:r>
              <a:r>
                <a:rPr lang="en-US" sz="2800" b="1" dirty="0" smtClean="0">
                  <a:solidFill>
                    <a:srgbClr val="002060"/>
                  </a:solidFill>
                  <a:latin typeface="Arial-Rounded" pitchFamily="34" charset="0"/>
                  <a:ea typeface="Arial-Rounded" pitchFamily="34" charset="0"/>
                  <a:cs typeface="Arial-Rounded" pitchFamily="34" charset="0"/>
                </a:rPr>
                <a:t> </a:t>
              </a:r>
              <a:r>
                <a:rPr lang="en-US" sz="2800" b="1" dirty="0" err="1" smtClean="0">
                  <a:solidFill>
                    <a:srgbClr val="002060"/>
                  </a:solidFill>
                  <a:latin typeface="Arial-Rounded" pitchFamily="34" charset="0"/>
                  <a:ea typeface="Arial-Rounded" pitchFamily="34" charset="0"/>
                  <a:cs typeface="Arial-Rounded" pitchFamily="34" charset="0"/>
                </a:rPr>
                <a:t>tranh</a:t>
              </a:r>
              <a:r>
                <a:rPr lang="en-US" sz="2800" b="1" dirty="0" smtClean="0">
                  <a:solidFill>
                    <a:srgbClr val="002060"/>
                  </a:solidFill>
                  <a:latin typeface="Arial-Rounded" pitchFamily="34" charset="0"/>
                  <a:ea typeface="Arial-Rounded" pitchFamily="34" charset="0"/>
                  <a:cs typeface="Arial-Rounded" pitchFamily="34" charset="0"/>
                </a:rPr>
                <a:t>.</a:t>
              </a:r>
              <a:endParaRPr lang="en-US" sz="2800" b="1" dirty="0">
                <a:solidFill>
                  <a:srgbClr val="002060"/>
                </a:solidFill>
                <a:latin typeface="Arial-Rounded" pitchFamily="34" charset="0"/>
                <a:ea typeface="Arial-Rounded" pitchFamily="34" charset="0"/>
                <a:cs typeface="Arial-Rounded" pitchFamily="34" charset="0"/>
              </a:endParaRPr>
            </a:p>
          </p:txBody>
        </p:sp>
      </p:grpSp>
      <p:grpSp>
        <p:nvGrpSpPr>
          <p:cNvPr id="3" name="Group 2">
            <a:extLst>
              <a:ext uri="{FF2B5EF4-FFF2-40B4-BE49-F238E27FC236}">
                <a16:creationId xmlns:a16="http://schemas.microsoft.com/office/drawing/2014/main" xmlns="" id="{4C1EF139-4416-44FF-AC02-49D6B4DBE8EA}"/>
              </a:ext>
            </a:extLst>
          </p:cNvPr>
          <p:cNvGrpSpPr/>
          <p:nvPr/>
        </p:nvGrpSpPr>
        <p:grpSpPr>
          <a:xfrm>
            <a:off x="1382082" y="2387010"/>
            <a:ext cx="10209001" cy="1186373"/>
            <a:chOff x="752655" y="2065203"/>
            <a:chExt cx="10209001"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xmlns="" id="{D4F928FB-968A-4666-9173-178A617D7C9E}"/>
                </a:ext>
              </a:extLst>
            </p:cNvPr>
            <p:cNvSpPr txBox="1"/>
            <p:nvPr/>
          </p:nvSpPr>
          <p:spPr>
            <a:xfrm>
              <a:off x="2056576" y="2297469"/>
              <a:ext cx="8905080" cy="954107"/>
            </a:xfrm>
            <a:prstGeom prst="rect">
              <a:avLst/>
            </a:prstGeom>
            <a:noFill/>
          </p:spPr>
          <p:txBody>
            <a:bodyPr wrap="square" rtlCol="0">
              <a:spAutoFit/>
            </a:bodyPr>
            <a:lstStyle/>
            <a:p>
              <a:r>
                <a:rPr lang="en-US" sz="2800" b="1" dirty="0" err="1" smtClean="0">
                  <a:solidFill>
                    <a:srgbClr val="008200"/>
                  </a:solidFill>
                  <a:latin typeface="Arial-Rounded" pitchFamily="34" charset="0"/>
                  <a:ea typeface="Arial-Rounded" pitchFamily="34" charset="0"/>
                  <a:cs typeface="Arial-Rounded" pitchFamily="34" charset="0"/>
                </a:rPr>
                <a:t>Viết</a:t>
              </a:r>
              <a:r>
                <a:rPr lang="en-US" sz="2800" b="1" dirty="0" smtClean="0">
                  <a:solidFill>
                    <a:srgbClr val="008200"/>
                  </a:solidFill>
                  <a:latin typeface="Arial-Rounded" pitchFamily="34" charset="0"/>
                  <a:ea typeface="Arial-Rounded" pitchFamily="34" charset="0"/>
                  <a:cs typeface="Arial-Rounded" pitchFamily="34" charset="0"/>
                </a:rPr>
                <a:t> 3 – 4 </a:t>
              </a:r>
              <a:r>
                <a:rPr lang="en-US" sz="2800" b="1" dirty="0" err="1" smtClean="0">
                  <a:solidFill>
                    <a:srgbClr val="008200"/>
                  </a:solidFill>
                  <a:latin typeface="Arial-Rounded" pitchFamily="34" charset="0"/>
                  <a:ea typeface="Arial-Rounded" pitchFamily="34" charset="0"/>
                  <a:cs typeface="Arial-Rounded" pitchFamily="34" charset="0"/>
                </a:rPr>
                <a:t>câu</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kể</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về</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một</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hoạt</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động</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em</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tham</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gia</a:t>
              </a:r>
              <a:r>
                <a:rPr lang="en-US" sz="2800" b="1" dirty="0" smtClean="0">
                  <a:solidFill>
                    <a:srgbClr val="008200"/>
                  </a:solidFill>
                  <a:latin typeface="Arial-Rounded" pitchFamily="34" charset="0"/>
                  <a:ea typeface="Arial-Rounded" pitchFamily="34" charset="0"/>
                  <a:cs typeface="Arial-Rounded" pitchFamily="34" charset="0"/>
                </a:rPr>
                <a:t> </a:t>
              </a:r>
            </a:p>
            <a:p>
              <a:r>
                <a:rPr lang="en-US" sz="2800" b="1" dirty="0" err="1" smtClean="0">
                  <a:solidFill>
                    <a:srgbClr val="008200"/>
                  </a:solidFill>
                  <a:latin typeface="Arial-Rounded" pitchFamily="34" charset="0"/>
                  <a:ea typeface="Arial-Rounded" pitchFamily="34" charset="0"/>
                  <a:cs typeface="Arial-Rounded" pitchFamily="34" charset="0"/>
                </a:rPr>
                <a:t>cùng</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các</a:t>
              </a:r>
              <a:r>
                <a:rPr lang="en-US" sz="2800" b="1" dirty="0" smtClean="0">
                  <a:solidFill>
                    <a:srgbClr val="008200"/>
                  </a:solidFill>
                  <a:latin typeface="Arial-Rounded" pitchFamily="34" charset="0"/>
                  <a:ea typeface="Arial-Rounded" pitchFamily="34" charset="0"/>
                  <a:cs typeface="Arial-Rounded" pitchFamily="34" charset="0"/>
                </a:rPr>
                <a:t> </a:t>
              </a:r>
              <a:r>
                <a:rPr lang="en-US" sz="2800" b="1" dirty="0" err="1" smtClean="0">
                  <a:solidFill>
                    <a:srgbClr val="008200"/>
                  </a:solidFill>
                  <a:latin typeface="Arial-Rounded" pitchFamily="34" charset="0"/>
                  <a:ea typeface="Arial-Rounded" pitchFamily="34" charset="0"/>
                  <a:cs typeface="Arial-Rounded" pitchFamily="34" charset="0"/>
                </a:rPr>
                <a:t>bạn</a:t>
              </a:r>
              <a:r>
                <a:rPr lang="en-US" sz="2800" b="1" dirty="0" smtClean="0">
                  <a:solidFill>
                    <a:srgbClr val="008200"/>
                  </a:solidFill>
                  <a:latin typeface="Arial-Rounded" pitchFamily="34" charset="0"/>
                  <a:ea typeface="Arial-Rounded" pitchFamily="34" charset="0"/>
                  <a:cs typeface="Arial-Rounded" pitchFamily="34" charset="0"/>
                </a:rPr>
                <a:t>.</a:t>
              </a:r>
              <a:endParaRPr lang="vi-VN" sz="2800" b="1" dirty="0">
                <a:solidFill>
                  <a:srgbClr val="008200"/>
                </a:solidFill>
                <a:latin typeface="Arial-Rounded" pitchFamily="34" charset="0"/>
                <a:ea typeface="Arial-Rounded" pitchFamily="34" charset="0"/>
                <a:cs typeface="Arial-Rounded" pitchFamily="34" charset="0"/>
              </a:endParaRPr>
            </a:p>
          </p:txBody>
        </p:sp>
      </p:grpSp>
      <p:grpSp>
        <p:nvGrpSpPr>
          <p:cNvPr id="4" name="Group 3">
            <a:extLst>
              <a:ext uri="{FF2B5EF4-FFF2-40B4-BE49-F238E27FC236}">
                <a16:creationId xmlns:a16="http://schemas.microsoft.com/office/drawing/2014/main" xmlns="" id="{24926BE0-6FEB-4035-95CC-8282BD1C87A0}"/>
              </a:ext>
            </a:extLst>
          </p:cNvPr>
          <p:cNvGrpSpPr/>
          <p:nvPr/>
        </p:nvGrpSpPr>
        <p:grpSpPr>
          <a:xfrm>
            <a:off x="2867480" y="4306457"/>
            <a:ext cx="10210371" cy="771168"/>
            <a:chOff x="778314" y="3315253"/>
            <a:chExt cx="10210371" cy="77116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xmlns="" id="{4EB37731-1288-4647-AC02-0AF79C340C8B}"/>
                </a:ext>
              </a:extLst>
            </p:cNvPr>
            <p:cNvSpPr txBox="1"/>
            <p:nvPr/>
          </p:nvSpPr>
          <p:spPr>
            <a:xfrm>
              <a:off x="2083605" y="3501646"/>
              <a:ext cx="8905080" cy="584775"/>
            </a:xfrm>
            <a:prstGeom prst="rect">
              <a:avLst/>
            </a:prstGeom>
            <a:noFill/>
          </p:spPr>
          <p:txBody>
            <a:bodyPr wrap="square" rtlCol="0">
              <a:spAutoFit/>
            </a:bodyPr>
            <a:lstStyle/>
            <a:p>
              <a:r>
                <a:rPr lang="en-US" sz="3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HS </a:t>
              </a:r>
              <a:r>
                <a:rPr lang="en-US" sz="32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biết</a:t>
              </a:r>
              <a:r>
                <a:rPr lang="en-US" sz="3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diễn</a:t>
              </a:r>
              <a:r>
                <a:rPr lang="en-US" sz="3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đạt</a:t>
              </a:r>
              <a:r>
                <a:rPr lang="en-US" sz="3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câu</a:t>
              </a:r>
              <a:r>
                <a:rPr lang="en-US" sz="3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200" b="1"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văn</a:t>
              </a:r>
              <a:r>
                <a:rPr lang="en-US" sz="3200" b="1" dirty="0" smtClean="0">
                  <a:solidFill>
                    <a:srgbClr val="0070C0"/>
                  </a:solidFill>
                  <a:latin typeface="Arial-Rounded" pitchFamily="34" charset="0"/>
                  <a:ea typeface="Arial-Rounded" pitchFamily="34" charset="0"/>
                  <a:cs typeface="Arial-Rounded" pitchFamily="34" charset="0"/>
                </a:rPr>
                <a:t>.</a:t>
              </a:r>
              <a:endParaRPr lang="en-US" sz="3200" b="1" dirty="0">
                <a:solidFill>
                  <a:srgbClr val="0070C0"/>
                </a:solidFill>
                <a:latin typeface="Arial-Rounded" pitchFamily="34" charset="0"/>
                <a:ea typeface="Arial-Rounded" pitchFamily="34" charset="0"/>
                <a:cs typeface="Arial-Rounded" pitchFamily="34" charset="0"/>
              </a:endParaRPr>
            </a:p>
          </p:txBody>
        </p:sp>
      </p:grpSp>
      <p:sp>
        <p:nvSpPr>
          <p:cNvPr id="3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Tree>
    <p:extLst>
      <p:ext uri="{BB962C8B-B14F-4D97-AF65-F5344CB8AC3E}">
        <p14:creationId xmlns:p14="http://schemas.microsoft.com/office/powerpoint/2010/main" xmlns=""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9442" t="32675" r="24459" b="39035"/>
          <a:stretch/>
        </p:blipFill>
        <p:spPr bwMode="auto">
          <a:xfrm>
            <a:off x="7860628" y="838797"/>
            <a:ext cx="3304677" cy="3279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p:nvPr/>
        </p:nvGrpSpPr>
        <p:grpSpPr>
          <a:xfrm>
            <a:off x="7537476" y="4140835"/>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xmlns="" val="0"/>
              </a:ext>
            </a:extLst>
          </a:blip>
          <a:stretch>
            <a:fillRect/>
          </a:stretch>
        </p:blipFill>
        <p:spPr>
          <a:xfrm>
            <a:off x="4526684" y="4481714"/>
            <a:ext cx="3246872" cy="1861264"/>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3350" t="32675" r="40555" b="39035"/>
          <a:stretch/>
        </p:blipFill>
        <p:spPr bwMode="auto">
          <a:xfrm>
            <a:off x="4469538" y="838796"/>
            <a:ext cx="3304018" cy="3279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377" t="32675" r="56279" b="39035"/>
          <a:stretch/>
        </p:blipFill>
        <p:spPr bwMode="auto">
          <a:xfrm>
            <a:off x="966479" y="867775"/>
            <a:ext cx="3560205" cy="32792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Straight Connector 19"/>
          <p:cNvCxnSpPr/>
          <p:nvPr/>
        </p:nvCxnSpPr>
        <p:spPr>
          <a:xfrm flipV="1">
            <a:off x="3336758" y="802105"/>
            <a:ext cx="3818021" cy="160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ox(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par>
                                <p:cTn id="37" presetID="4"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377" t="32675" r="56279" b="39035"/>
          <a:stretch/>
        </p:blipFill>
        <p:spPr bwMode="auto">
          <a:xfrm>
            <a:off x="562393" y="1152712"/>
            <a:ext cx="4717216" cy="4344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5808580" y="1360415"/>
            <a:ext cx="6142789" cy="3539430"/>
          </a:xfrm>
          <a:prstGeom prst="rect">
            <a:avLst/>
          </a:prstGeom>
          <a:noFill/>
        </p:spPr>
        <p:txBody>
          <a:bodyPr wrap="square" rtlCol="0">
            <a:spAutoFit/>
          </a:bodyPr>
          <a:lstStyle/>
          <a:p>
            <a:r>
              <a:rPr lang="en-US" sz="3200" b="1" dirty="0">
                <a:solidFill>
                  <a:srgbClr val="002060"/>
                </a:solidFill>
                <a:latin typeface="Arial-Rounded" pitchFamily="34" charset="0"/>
                <a:ea typeface="Arial-Rounded" pitchFamily="34" charset="0"/>
                <a:cs typeface="Arial-Rounded" pitchFamily="34" charset="0"/>
              </a:rPr>
              <a:t> </a:t>
            </a:r>
            <a:r>
              <a:rPr lang="en-US" sz="3200" b="1" dirty="0" smtClean="0">
                <a:solidFill>
                  <a:srgbClr val="002060"/>
                </a:solidFill>
                <a:latin typeface="Arial-Rounded" pitchFamily="34" charset="0"/>
                <a:ea typeface="Arial-Rounded" pitchFamily="34" charset="0"/>
                <a:cs typeface="Arial-Rounded" pitchFamily="34" charset="0"/>
              </a:rPr>
              <a:t>- Bức tranh nói về hai bạn học sinh đang nói chuyện ríu rít, trên vai khoác chiếc cặp nhỏ tung tăng đến trường.</a:t>
            </a:r>
          </a:p>
          <a:p>
            <a:r>
              <a:rPr lang="en-US" sz="3200" b="1" dirty="0" smtClean="0">
                <a:solidFill>
                  <a:srgbClr val="002060"/>
                </a:solidFill>
                <a:latin typeface="Arial-Rounded" pitchFamily="34" charset="0"/>
                <a:ea typeface="Arial-Rounded" pitchFamily="34" charset="0"/>
                <a:cs typeface="Arial-Rounded" pitchFamily="34" charset="0"/>
              </a:rPr>
              <a:t>- Phía xa xa, mẹ dắt con cùng đến trường, vừa đi vừa kể chuyện cho nhau nghe.</a:t>
            </a:r>
            <a:endParaRPr lang="vi-VN" sz="2800" b="1" dirty="0">
              <a:solidFill>
                <a:srgbClr val="002060"/>
              </a:solidFill>
              <a:latin typeface="Arial-Rounded" pitchFamily="34" charset="0"/>
              <a:ea typeface="Arial-Rounded" pitchFamily="34" charset="0"/>
              <a:cs typeface="Arial-Rounded" pitchFamily="34" charset="0"/>
            </a:endParaRPr>
          </a:p>
        </p:txBody>
      </p:sp>
      <p:sp>
        <p:nvSpPr>
          <p:cNvPr id="10" name="Rounded Rectangle 9"/>
          <p:cNvSpPr/>
          <p:nvPr/>
        </p:nvSpPr>
        <p:spPr>
          <a:xfrm>
            <a:off x="5678907" y="1075617"/>
            <a:ext cx="6128084" cy="431532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9" name="TextBox 8"/>
          <p:cNvSpPr txBox="1"/>
          <p:nvPr/>
        </p:nvSpPr>
        <p:spPr>
          <a:xfrm>
            <a:off x="5696284" y="1797780"/>
            <a:ext cx="6142789" cy="286232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smtClean="0">
                <a:solidFill>
                  <a:srgbClr val="002060"/>
                </a:solidFill>
                <a:latin typeface="Arial-Rounded" pitchFamily="34" charset="0"/>
                <a:ea typeface="Arial-Rounded" pitchFamily="34" charset="0"/>
                <a:cs typeface="Arial-Rounded" pitchFamily="34" charset="0"/>
              </a:rPr>
              <a:t>- Bức tranh nói về 3 bạn nhỏ đang thảo luận nhóm về một bài tập với nhau rất sôi nổi. Mỗi bạn đều chỉ ra những ý kiến của riêng mình. </a:t>
            </a:r>
            <a:endParaRPr lang="vi-VN" sz="3200" b="1" dirty="0">
              <a:solidFill>
                <a:srgbClr val="002060"/>
              </a:solidFill>
              <a:latin typeface="Arial-Rounded" pitchFamily="34" charset="0"/>
              <a:ea typeface="Arial-Rounded" pitchFamily="34" charset="0"/>
              <a:cs typeface="Arial-Rounded" pitchFamily="34"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3350" t="32675" r="40555" b="39035"/>
          <a:stretch/>
        </p:blipFill>
        <p:spPr bwMode="auto">
          <a:xfrm>
            <a:off x="627439" y="1193200"/>
            <a:ext cx="4587123" cy="4552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5598696" y="1860884"/>
            <a:ext cx="6128084" cy="3465095"/>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Nói về việc làm của các bạn trong mỗi tranh.</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
        <p:nvSpPr>
          <p:cNvPr id="9" name="TextBox 8"/>
          <p:cNvSpPr txBox="1"/>
          <p:nvPr/>
        </p:nvSpPr>
        <p:spPr>
          <a:xfrm>
            <a:off x="5648157" y="1732547"/>
            <a:ext cx="6142789" cy="3908762"/>
          </a:xfrm>
          <a:prstGeom prst="rect">
            <a:avLst/>
          </a:prstGeom>
          <a:noFill/>
        </p:spPr>
        <p:txBody>
          <a:bodyPr wrap="square" rtlCol="0">
            <a:spAutoFit/>
          </a:bodyPr>
          <a:lstStyle/>
          <a:p>
            <a:r>
              <a:rPr lang="en-US" sz="3600" b="1" dirty="0">
                <a:solidFill>
                  <a:srgbClr val="002060"/>
                </a:solidFill>
                <a:latin typeface="Arial-Rounded" pitchFamily="34" charset="0"/>
                <a:ea typeface="Arial-Rounded" pitchFamily="34" charset="0"/>
                <a:cs typeface="Arial-Rounded" pitchFamily="34" charset="0"/>
              </a:rPr>
              <a:t> </a:t>
            </a:r>
            <a:r>
              <a:rPr lang="en-US" sz="3600" b="1" dirty="0" smtClean="0">
                <a:solidFill>
                  <a:srgbClr val="002060"/>
                </a:solidFill>
                <a:latin typeface="Arial-Rounded" pitchFamily="34" charset="0"/>
                <a:ea typeface="Arial-Rounded" pitchFamily="34" charset="0"/>
                <a:cs typeface="Arial-Rounded" pitchFamily="34" charset="0"/>
              </a:rPr>
              <a:t>- Bức tranh nói về một giờ học thể dục hoặc giờ ra chơi của các bạn học sinh.</a:t>
            </a:r>
          </a:p>
          <a:p>
            <a:pPr marL="571500" indent="-571500"/>
            <a:r>
              <a:rPr lang="en-US" sz="3600" b="1" dirty="0" smtClean="0">
                <a:solidFill>
                  <a:srgbClr val="002060"/>
                </a:solidFill>
                <a:latin typeface="Arial-Rounded" pitchFamily="34" charset="0"/>
                <a:ea typeface="Arial-Rounded" pitchFamily="34" charset="0"/>
                <a:cs typeface="Arial-Rounded" pitchFamily="34" charset="0"/>
              </a:rPr>
              <a:t>- 1 </a:t>
            </a:r>
            <a:r>
              <a:rPr lang="en-US" sz="3600" b="1" dirty="0" smtClean="0">
                <a:solidFill>
                  <a:srgbClr val="002060"/>
                </a:solidFill>
                <a:latin typeface="Arial-Rounded" pitchFamily="34" charset="0"/>
                <a:ea typeface="Arial-Rounded" pitchFamily="34" charset="0"/>
                <a:cs typeface="Arial-Rounded" pitchFamily="34" charset="0"/>
              </a:rPr>
              <a:t>nhóm đang chơi đá cầu.</a:t>
            </a:r>
          </a:p>
          <a:p>
            <a:pPr marL="571500" indent="-571500"/>
            <a:r>
              <a:rPr lang="en-US" sz="3600" b="1" dirty="0" smtClean="0">
                <a:solidFill>
                  <a:srgbClr val="002060"/>
                </a:solidFill>
                <a:latin typeface="Arial-Rounded" pitchFamily="34" charset="0"/>
                <a:ea typeface="Arial-Rounded" pitchFamily="34" charset="0"/>
                <a:cs typeface="Arial-Rounded" pitchFamily="34" charset="0"/>
              </a:rPr>
              <a:t>- </a:t>
            </a:r>
            <a:r>
              <a:rPr lang="en-US" sz="3600" b="1" dirty="0" err="1" smtClean="0">
                <a:solidFill>
                  <a:srgbClr val="002060"/>
                </a:solidFill>
                <a:latin typeface="Arial-Rounded" pitchFamily="34" charset="0"/>
                <a:ea typeface="Arial-Rounded" pitchFamily="34" charset="0"/>
                <a:cs typeface="Arial-Rounded" pitchFamily="34" charset="0"/>
              </a:rPr>
              <a:t>Xa</a:t>
            </a:r>
            <a:r>
              <a:rPr lang="en-US" sz="3600" b="1" dirty="0" smtClean="0">
                <a:solidFill>
                  <a:srgbClr val="002060"/>
                </a:solidFill>
                <a:latin typeface="Arial-Rounded" pitchFamily="34" charset="0"/>
                <a:ea typeface="Arial-Rounded" pitchFamily="34" charset="0"/>
                <a:cs typeface="Arial-Rounded" pitchFamily="34" charset="0"/>
              </a:rPr>
              <a:t> </a:t>
            </a:r>
            <a:r>
              <a:rPr lang="en-US" sz="3600" b="1" dirty="0" smtClean="0">
                <a:solidFill>
                  <a:srgbClr val="002060"/>
                </a:solidFill>
                <a:latin typeface="Arial-Rounded" pitchFamily="34" charset="0"/>
                <a:ea typeface="Arial-Rounded" pitchFamily="34" charset="0"/>
                <a:cs typeface="Arial-Rounded" pitchFamily="34" charset="0"/>
              </a:rPr>
              <a:t>xa có 2 bạn nữ đang chơi nhảy dây.</a:t>
            </a:r>
          </a:p>
          <a:p>
            <a:endParaRPr lang="vi-VN" sz="3200" b="1" dirty="0">
              <a:solidFill>
                <a:srgbClr val="002060"/>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9442" t="32675" r="24459" b="39035"/>
          <a:stretch/>
        </p:blipFill>
        <p:spPr bwMode="auto">
          <a:xfrm>
            <a:off x="667083" y="1232993"/>
            <a:ext cx="4507835" cy="4473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5630780" y="1541106"/>
            <a:ext cx="6128084" cy="3977377"/>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a:t>
            </a:r>
            <a:r>
              <a:rPr lang="en-US" dirty="0" smtClean="0">
                <a:ln w="9525" cmpd="sng">
                  <a:noFill/>
                  <a:prstDash val="solid"/>
                </a:ln>
                <a:solidFill>
                  <a:srgbClr val="002060"/>
                </a:solidFill>
                <a:effectLst>
                  <a:glow rad="38100">
                    <a:srgbClr val="5B9BD5">
                      <a:alpha val="40000"/>
                    </a:srgbClr>
                  </a:glow>
                </a:effectLst>
              </a:rPr>
              <a:t>: </a:t>
            </a:r>
            <a:r>
              <a:rPr lang="en-US" dirty="0">
                <a:ln w="9525" cmpd="sng">
                  <a:noFill/>
                  <a:prstDash val="solid"/>
                </a:ln>
                <a:solidFill>
                  <a:srgbClr val="002060"/>
                </a:solidFill>
                <a:effectLst>
                  <a:glow rad="38100">
                    <a:srgbClr val="5B9BD5">
                      <a:alpha val="40000"/>
                    </a:srgbClr>
                  </a:glow>
                </a:effectLst>
              </a:rPr>
              <a:t>FB </a:t>
            </a:r>
            <a:r>
              <a:rPr lang="en-US" dirty="0" err="1" smtClean="0">
                <a:ln w="9525" cmpd="sng">
                  <a:noFill/>
                  <a:prstDash val="solid"/>
                </a:ln>
                <a:solidFill>
                  <a:srgbClr val="002060"/>
                </a:solidFill>
                <a:effectLst>
                  <a:glow rad="38100">
                    <a:srgbClr val="5B9BD5">
                      <a:alpha val="40000"/>
                    </a:srgbClr>
                  </a:glow>
                </a:effectLst>
              </a:rPr>
              <a:t>Đặng</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Nhật</a:t>
            </a:r>
            <a:r>
              <a:rPr lang="en-US" dirty="0" smtClean="0">
                <a:ln w="9525" cmpd="sng">
                  <a:noFill/>
                  <a:prstDash val="solid"/>
                </a:ln>
                <a:solidFill>
                  <a:srgbClr val="002060"/>
                </a:solidFill>
                <a:effectLst>
                  <a:glow rad="38100">
                    <a:srgbClr val="5B9BD5">
                      <a:alpha val="40000"/>
                    </a:srgbClr>
                  </a:glow>
                </a:effectLst>
              </a:rPr>
              <a:t> </a:t>
            </a:r>
            <a:r>
              <a:rPr lang="en-US" dirty="0" err="1" smtClean="0">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grpSp>
        <p:nvGrpSpPr>
          <p:cNvPr id="15" name="Group 14"/>
          <p:cNvGrpSpPr/>
          <p:nvPr/>
        </p:nvGrpSpPr>
        <p:grpSpPr>
          <a:xfrm>
            <a:off x="1183074" y="192466"/>
            <a:ext cx="10873685"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Arial-Rounded" pitchFamily="34" charset="0"/>
                  <a:ea typeface="Arial-Rounded" pitchFamily="34" charset="0"/>
                  <a:cs typeface="Arial-Rounded" pitchFamily="34" charset="0"/>
                </a:rPr>
                <a:t> </a:t>
              </a:r>
              <a:r>
                <a:rPr lang="en-US" sz="3200" b="1" dirty="0" smtClean="0">
                  <a:solidFill>
                    <a:srgbClr val="008200"/>
                  </a:solidFill>
                  <a:latin typeface="Arial-Rounded" pitchFamily="34" charset="0"/>
                  <a:ea typeface="Arial-Rounded" pitchFamily="34" charset="0"/>
                  <a:cs typeface="Arial-Rounded" pitchFamily="34" charset="0"/>
                </a:rPr>
                <a:t>Viết 3 – 4 câu kể về một hoạt động em tham gia </a:t>
              </a:r>
            </a:p>
            <a:p>
              <a:r>
                <a:rPr lang="en-US" sz="3200" b="1" dirty="0" smtClean="0">
                  <a:solidFill>
                    <a:srgbClr val="008200"/>
                  </a:solidFill>
                  <a:latin typeface="Arial-Rounded" pitchFamily="34" charset="0"/>
                  <a:ea typeface="Arial-Rounded" pitchFamily="34" charset="0"/>
                  <a:cs typeface="Arial-Rounded" pitchFamily="34" charset="0"/>
                </a:rPr>
                <a:t>cùng các bạn.</a:t>
              </a:r>
              <a:endParaRPr lang="vi-VN" sz="3200" b="1" dirty="0">
                <a:solidFill>
                  <a:srgbClr val="008200"/>
                </a:solidFill>
                <a:latin typeface="Arial-Rounded" pitchFamily="34" charset="0"/>
                <a:ea typeface="Arial-Rounded" pitchFamily="34" charset="0"/>
                <a:cs typeface="Arial-Rounded"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grpSp>
      <p:pic>
        <p:nvPicPr>
          <p:cNvPr id="8" name="图片 4">
            <a:extLst>
              <a:ext uri="{FF2B5EF4-FFF2-40B4-BE49-F238E27FC236}">
                <a16:creationId xmlns:a16="http://schemas.microsoft.com/office/drawing/2014/main" xmlns="" id="{1D7BF903-E6F8-4C5D-84EC-8C9BF12F5F2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1895" y="1764632"/>
            <a:ext cx="10796337" cy="3777915"/>
          </a:xfrm>
          <a:prstGeom prst="rect">
            <a:avLst/>
          </a:prstGeom>
        </p:spPr>
      </p:pic>
      <p:sp>
        <p:nvSpPr>
          <p:cNvPr id="9" name="TextBox 8">
            <a:extLst>
              <a:ext uri="{FF2B5EF4-FFF2-40B4-BE49-F238E27FC236}">
                <a16:creationId xmlns:a16="http://schemas.microsoft.com/office/drawing/2014/main" xmlns="" id="{D4F928FB-968A-4666-9173-178A617D7C9E}"/>
              </a:ext>
            </a:extLst>
          </p:cNvPr>
          <p:cNvSpPr txBox="1"/>
          <p:nvPr/>
        </p:nvSpPr>
        <p:spPr>
          <a:xfrm>
            <a:off x="1022158" y="1893474"/>
            <a:ext cx="10227893" cy="3539430"/>
          </a:xfrm>
          <a:prstGeom prst="rect">
            <a:avLst/>
          </a:prstGeom>
          <a:noFill/>
        </p:spPr>
        <p:txBody>
          <a:bodyPr wrap="square" rtlCol="0">
            <a:spAutoFit/>
          </a:bodyPr>
          <a:lstStyle/>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Em đã tham gia hoạt động gì cùng các bạn? (học tập, vui chơi,..)</a:t>
            </a:r>
          </a:p>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Hoạt động đó diễn ra ở đâu? Có những bạn nào cùng tham gia?</a:t>
            </a:r>
          </a:p>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Em và các bạn đã làm những việc gì?</a:t>
            </a:r>
          </a:p>
          <a:p>
            <a:pPr marL="457200" indent="-457200">
              <a:buFontTx/>
              <a:buChar char="-"/>
            </a:pPr>
            <a:r>
              <a:rPr lang="en-US" sz="3200" b="1" dirty="0" smtClean="0">
                <a:solidFill>
                  <a:srgbClr val="002060"/>
                </a:solidFill>
                <a:latin typeface="Arial-Rounded" pitchFamily="34" charset="0"/>
                <a:ea typeface="Arial-Rounded" pitchFamily="34" charset="0"/>
                <a:cs typeface="Arial-Rounded" pitchFamily="34" charset="0"/>
              </a:rPr>
              <a:t>Em cảm thấy thế nào khi tham gia những hoạt động đó?</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304" y="1401595"/>
            <a:ext cx="11357811" cy="4524315"/>
          </a:xfrm>
          <a:prstGeom prst="rect">
            <a:avLst/>
          </a:prstGeom>
        </p:spPr>
        <p:txBody>
          <a:bodyPr wrap="square">
            <a:spAutoFit/>
          </a:bodyPr>
          <a:lstStyle/>
          <a:p>
            <a:pPr>
              <a:lnSpc>
                <a:spcPct val="150000"/>
              </a:lnSpc>
            </a:pPr>
            <a:r>
              <a:rPr lang="en-US" sz="3200" b="1" dirty="0" smtClean="0">
                <a:solidFill>
                  <a:srgbClr val="002060"/>
                </a:solidFill>
                <a:latin typeface="Arial-Rounded" pitchFamily="34" charset="0"/>
                <a:ea typeface="Arial-Rounded" pitchFamily="34" charset="0"/>
                <a:cs typeface="Arial-Rounded" pitchFamily="34" charset="0"/>
              </a:rPr>
              <a:t>        Sau mỗi giờ tan học, em và Tùng thường ở lại sân trường chơi đá cầu với nhau. </a:t>
            </a:r>
            <a:r>
              <a:rPr lang="en-US" sz="3200" b="1" dirty="0" err="1" smtClean="0">
                <a:solidFill>
                  <a:srgbClr val="002060"/>
                </a:solidFill>
                <a:latin typeface="Arial-Rounded" pitchFamily="34" charset="0"/>
                <a:ea typeface="Arial-Rounded" pitchFamily="34" charset="0"/>
                <a:cs typeface="Arial-Rounded" pitchFamily="34" charset="0"/>
              </a:rPr>
              <a:t>Tùng</a:t>
            </a:r>
            <a:r>
              <a:rPr lang="en-US" sz="3200" b="1" dirty="0" smtClean="0">
                <a:solidFill>
                  <a:srgbClr val="002060"/>
                </a:solidFill>
                <a:latin typeface="Arial-Rounded" pitchFamily="34" charset="0"/>
                <a:ea typeface="Arial-Rounded" pitchFamily="34" charset="0"/>
                <a:cs typeface="Arial-Rounded" pitchFamily="34" charset="0"/>
              </a:rPr>
              <a:t> </a:t>
            </a:r>
            <a:r>
              <a:rPr lang="en-US" sz="3200" b="1" dirty="0" err="1" smtClean="0">
                <a:solidFill>
                  <a:srgbClr val="002060"/>
                </a:solidFill>
                <a:latin typeface="Arial-Rounded" pitchFamily="34" charset="0"/>
                <a:ea typeface="Arial-Rounded" pitchFamily="34" charset="0"/>
                <a:cs typeface="Arial-Rounded" pitchFamily="34" charset="0"/>
              </a:rPr>
              <a:t>đá</a:t>
            </a:r>
            <a:r>
              <a:rPr lang="en-US" sz="3200" b="1" dirty="0" smtClean="0">
                <a:solidFill>
                  <a:srgbClr val="002060"/>
                </a:solidFill>
                <a:latin typeface="Arial-Rounded" pitchFamily="34" charset="0"/>
                <a:ea typeface="Arial-Rounded" pitchFamily="34" charset="0"/>
                <a:cs typeface="Arial-Rounded" pitchFamily="34" charset="0"/>
              </a:rPr>
              <a:t> </a:t>
            </a:r>
            <a:r>
              <a:rPr lang="en-US" sz="3200" b="1" dirty="0" smtClean="0">
                <a:solidFill>
                  <a:srgbClr val="002060"/>
                </a:solidFill>
                <a:latin typeface="Arial-Rounded" pitchFamily="34" charset="0"/>
                <a:ea typeface="Arial-Rounded" pitchFamily="34" charset="0"/>
                <a:cs typeface="Arial-Rounded" pitchFamily="34" charset="0"/>
              </a:rPr>
              <a:t>cầu rất giỏi. Những lần bạn tung cầu, tạo ra đường cầu vô cùng đẹp mắt. Chơi đá cầu giúp chúng em nâng cao sức khỏe, sự dẻo dai của đôi chân. Em rất vui vì hằng ngày có thể đá cầu </a:t>
            </a:r>
            <a:r>
              <a:rPr lang="en-US" sz="3200" b="1" dirty="0" err="1" smtClean="0">
                <a:solidFill>
                  <a:srgbClr val="002060"/>
                </a:solidFill>
                <a:latin typeface="Arial-Rounded" pitchFamily="34" charset="0"/>
                <a:ea typeface="Arial-Rounded" pitchFamily="34" charset="0"/>
                <a:cs typeface="Arial-Rounded" pitchFamily="34" charset="0"/>
              </a:rPr>
              <a:t>cùng</a:t>
            </a:r>
            <a:r>
              <a:rPr lang="en-US" sz="3200" b="1" dirty="0" smtClean="0">
                <a:solidFill>
                  <a:srgbClr val="002060"/>
                </a:solidFill>
                <a:latin typeface="Arial-Rounded" pitchFamily="34" charset="0"/>
                <a:ea typeface="Arial-Rounded" pitchFamily="34" charset="0"/>
                <a:cs typeface="Arial-Rounded" pitchFamily="34" charset="0"/>
              </a:rPr>
              <a:t> </a:t>
            </a:r>
            <a:r>
              <a:rPr lang="en-US" sz="3200" b="1" dirty="0" err="1" smtClean="0">
                <a:solidFill>
                  <a:srgbClr val="002060"/>
                </a:solidFill>
                <a:latin typeface="Arial-Rounded" pitchFamily="34" charset="0"/>
                <a:ea typeface="Arial-Rounded" pitchFamily="34" charset="0"/>
                <a:cs typeface="Arial-Rounded" pitchFamily="34" charset="0"/>
              </a:rPr>
              <a:t>bạn</a:t>
            </a:r>
            <a:r>
              <a:rPr lang="en-US" sz="3200" b="1" dirty="0" smtClean="0">
                <a:solidFill>
                  <a:srgbClr val="002060"/>
                </a:solidFill>
                <a:latin typeface="Arial-Rounded" pitchFamily="34" charset="0"/>
                <a:ea typeface="Arial-Rounded" pitchFamily="34" charset="0"/>
                <a:cs typeface="Arial-Rounded" pitchFamily="34" charset="0"/>
              </a:rPr>
              <a:t>.</a:t>
            </a:r>
            <a:endParaRPr lang="en-US" sz="3200" b="1" dirty="0" smtClean="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xmlns="" val="178983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474" y="840121"/>
            <a:ext cx="11357811" cy="4524315"/>
          </a:xfrm>
          <a:prstGeom prst="rect">
            <a:avLst/>
          </a:prstGeom>
        </p:spPr>
        <p:txBody>
          <a:bodyPr wrap="square">
            <a:spAutoFit/>
          </a:bodyPr>
          <a:lstStyle/>
          <a:p>
            <a:pPr>
              <a:lnSpc>
                <a:spcPct val="150000"/>
              </a:lnSpc>
            </a:pPr>
            <a:r>
              <a:rPr lang="en-US" sz="3200" b="1" dirty="0" smtClean="0">
                <a:solidFill>
                  <a:srgbClr val="002060"/>
                </a:solidFill>
                <a:latin typeface="Arial-Rounded" pitchFamily="34" charset="0"/>
                <a:ea typeface="Arial-Rounded" pitchFamily="34" charset="0"/>
                <a:cs typeface="Arial-Rounded" pitchFamily="34" charset="0"/>
              </a:rPr>
              <a:t>       Cứ vào giờ ra chơi là nhóm lớp em sẽ xuống sân trường chơi nhảy dây. Nhóm của em chơi thường có năm đên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Tree>
    <p:extLst>
      <p:ext uri="{BB962C8B-B14F-4D97-AF65-F5344CB8AC3E}">
        <p14:creationId xmlns:p14="http://schemas.microsoft.com/office/powerpoint/2010/main" xmlns="" val="2442039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561</Words>
  <Application>Microsoft Office PowerPoint</Application>
  <PresentationFormat>Custom</PresentationFormat>
  <Paragraphs>43</Paragraphs>
  <Slides>10</Slides>
  <Notes>1</Notes>
  <HiddenSlides>0</HiddenSlides>
  <MMClips>2</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206</cp:revision>
  <dcterms:created xsi:type="dcterms:W3CDTF">2021-05-29T04:05:18Z</dcterms:created>
  <dcterms:modified xsi:type="dcterms:W3CDTF">2021-11-06T13:00:24Z</dcterms:modified>
</cp:coreProperties>
</file>