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322" r:id="rId5"/>
    <p:sldId id="323" r:id="rId6"/>
    <p:sldId id="330" r:id="rId7"/>
    <p:sldId id="331" r:id="rId8"/>
    <p:sldId id="333" r:id="rId9"/>
    <p:sldId id="335" r:id="rId10"/>
    <p:sldId id="337" r:id="rId11"/>
    <p:sldId id="339" r:id="rId12"/>
    <p:sldId id="329" r:id="rId13"/>
    <p:sldId id="306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FFBFA"/>
    <a:srgbClr val="D1F2EE"/>
    <a:srgbClr val="68AC7A"/>
    <a:srgbClr val="529084"/>
    <a:srgbClr val="43756C"/>
    <a:srgbClr val="E3943C"/>
    <a:srgbClr val="6A4B2E"/>
    <a:srgbClr val="F3D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208" autoAdjust="0"/>
  </p:normalViewPr>
  <p:slideViewPr>
    <p:cSldViewPr snapToGrid="0">
      <p:cViewPr varScale="1">
        <p:scale>
          <a:sx n="66" d="100"/>
          <a:sy n="66" d="100"/>
        </p:scale>
        <p:origin x="9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19B5F-BF25-4B3D-AAD2-271E16EACD1C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D9430-8BE5-4EE2-8DE9-20E42445A7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03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53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21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7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73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20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57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5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13733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8A9A3B-9B72-4B76-8DAD-98CADB53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CF679B-06E6-4E96-B27A-DA15142A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8921B5-7502-4707-B168-49AEE5C5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FFE8B8-676B-4453-856A-5D08C753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08F932-90C2-4732-B78D-404A266D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2975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0FB77E-EE39-4E71-8799-4AD931B1C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622311-9F67-4A9C-A2D4-C14EB2E9A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95ED25-6D5A-4E3C-9C8C-CF7DC6EA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3ECD97-5078-44C5-AA4A-4E420EE8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69FB9-8443-42FC-BCFB-A5BF74BA1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8590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3487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55329-945E-4BC0-A4F0-A290683E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1B8756-850F-410A-BC20-6BCC6E9EB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68C51-68B3-44F0-9D3F-59DA982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B5B8A9-EE5D-42DF-BC8B-93034E0D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76395B-4A8A-4287-B5BE-38249FA5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28471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38156-860F-4CD7-B6FF-32903628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9BF8EC-C9AA-4195-94C2-BA20D3B58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56C189-A9BF-4684-B424-D7D741676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13D11E-07E9-4930-A926-8BBFE6BB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31BB36-C9FF-4F3E-B95A-7CD38C01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182A5F-0835-41FA-AFB3-F45408F0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4624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4A696-8921-4C56-BDE7-546F348E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328E5C-CDBC-4CF7-9D73-59F184505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8E705F-332B-497C-BC73-1019D3509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3087FC8-9858-450F-A885-630AD9B02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E1CD0-0E28-443C-8C94-535F20F51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882EFE-3CE0-4AC6-AA71-157DDAF0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04B3FE-04DC-4013-9D4C-9F7F3605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5688C6D-0C61-48B5-8CB6-8B8FBD64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88602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DCE14A-385B-46E2-AF79-8878FF98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D2110A8-3ABC-4DFF-B402-14D14904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292C7A-4423-4513-80A7-670B1806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C4765D-17A4-42E9-84D8-4FADD738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0132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2B7137-4F5D-467A-A74A-E4838A3C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9A0EF5-BEA8-4932-9CE5-390B4F22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9A3F9E-2F77-43AD-9A80-FC09E14D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5040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6089AC-F800-4F89-A8FD-5BDCFB249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F7EE5-510F-4CA5-B798-769A4B4A3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7D1304-5B76-4D16-BAB4-90330D306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278514-B8C7-430C-BA67-9FCF7CF7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FF16F9-FF5F-4B1B-BBCE-96D422F2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1479C1-1B37-4F9B-9C0B-1F5BF42A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51703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24F56-CBFC-4B75-8167-63856BFC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228F2C-854F-4743-B8E5-58E893F3D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042F3D-2109-4F55-A484-062C7E2B5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76B166-4DC0-4667-AE9F-9ED56DD4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C4265C-80CF-4EF6-ADB8-941341F3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AB5CBA-CD9F-4C1F-836F-141D4E15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24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FEB8EC-B106-45BF-BB1E-DED43FF8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A6ADEA-BF04-4256-84DF-0FC20034A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CAF5ED-950C-4E15-9B10-217DA502C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978C1-D2CC-4652-BE4C-6B55623E5868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A20B8F-0887-47FA-91AF-E620A295D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2BB721-8B16-4DF1-80E6-D9C348064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32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media1.m4a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4a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5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4.tmp"/><Relationship Id="rId5" Type="http://schemas.openxmlformats.org/officeDocument/2006/relationships/image" Target="../media/image43.tm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34.tmp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33.tmp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35.tmp"/><Relationship Id="rId5" Type="http://schemas.openxmlformats.org/officeDocument/2006/relationships/tags" Target="../tags/tag28.xml"/><Relationship Id="rId15" Type="http://schemas.openxmlformats.org/officeDocument/2006/relationships/image" Target="../media/image30.png"/><Relationship Id="rId10" Type="http://schemas.openxmlformats.org/officeDocument/2006/relationships/image" Target="../media/image14.png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3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8.tm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3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29.png"/><Relationship Id="rId5" Type="http://schemas.openxmlformats.org/officeDocument/2006/relationships/tags" Target="../tags/tag11.xml"/><Relationship Id="rId10" Type="http://schemas.openxmlformats.org/officeDocument/2006/relationships/image" Target="../media/image14.pn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34.tmp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33.tm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2.tmp"/><Relationship Id="rId5" Type="http://schemas.openxmlformats.org/officeDocument/2006/relationships/tags" Target="../tags/tag19.xml"/><Relationship Id="rId10" Type="http://schemas.openxmlformats.org/officeDocument/2006/relationships/image" Target="../media/image14.png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mp"/><Relationship Id="rId5" Type="http://schemas.openxmlformats.org/officeDocument/2006/relationships/image" Target="../media/image39.tmp"/><Relationship Id="rId4" Type="http://schemas.openxmlformats.org/officeDocument/2006/relationships/image" Target="../media/image3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764" y="4910592"/>
            <a:ext cx="1743607" cy="2688569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3030082" y="618162"/>
            <a:ext cx="6559354" cy="8309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600" b="1">
                <a:solidFill>
                  <a:srgbClr val="002060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TIN HỌC 5 – TUẦN 6</a:t>
            </a:r>
            <a:endParaRPr lang="zh-CN" altLang="en-US" sz="4600" b="1">
              <a:solidFill>
                <a:srgbClr val="002060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1994688" y="2597436"/>
            <a:ext cx="8396935" cy="153887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Bài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2: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Kĩ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thuật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điều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chỉnh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một</a:t>
            </a:r>
            <a:endParaRPr lang="en-US" altLang="zh-CN" sz="4600" b="1" i="1" dirty="0">
              <a:solidFill>
                <a:srgbClr val="C00000"/>
              </a:solidFill>
              <a:latin typeface="UTM Edwardian" panose="02040603050506020204" pitchFamily="18" charset="0"/>
              <a:ea typeface="+mj-ea"/>
            </a:endParaRPr>
          </a:p>
          <a:p>
            <a:pPr algn="ctr"/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đoạn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văn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bản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(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Tiết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1)</a:t>
            </a:r>
            <a:endParaRPr lang="zh-CN" altLang="en-US" sz="4600" b="1" i="1" dirty="0">
              <a:solidFill>
                <a:srgbClr val="C00000"/>
              </a:solidFill>
              <a:ea typeface="+mj-ea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47173" y="4146055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0082" y="4994952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6405" y="4654223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0713" y="5136560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3230" y="5239694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9363" y="5068260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1151" y="6738094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4565" y="6819717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8653" y="6123160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8056" y="6335538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40342" y="6750122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48903" y="5996715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99235" y="6361768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96366" y="4134260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0018" y="3989375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3327" y="2433520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88525" y="3743684"/>
            <a:ext cx="1353429" cy="4267570"/>
          </a:xfrm>
          <a:prstGeom prst="rect">
            <a:avLst/>
          </a:prstGeom>
        </p:spPr>
      </p:pic>
      <p:sp>
        <p:nvSpPr>
          <p:cNvPr id="29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1954048" y="1649932"/>
            <a:ext cx="8411449" cy="8309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600" b="1">
                <a:solidFill>
                  <a:srgbClr val="C00000"/>
                </a:solidFill>
                <a:ea typeface="微软雅黑" panose="020B0503020204020204" pitchFamily="34" charset="-122"/>
              </a:rPr>
              <a:t>CHỦ ĐỀ 2 – SOẠN THẢO VĂN BẢN</a:t>
            </a:r>
            <a:endParaRPr lang="zh-CN" altLang="en-US" sz="4600" b="1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Doan 1">
            <a:hlinkClick r:id="" action="ppaction://media"/>
            <a:extLst>
              <a:ext uri="{FF2B5EF4-FFF2-40B4-BE49-F238E27FC236}">
                <a16:creationId xmlns:a16="http://schemas.microsoft.com/office/drawing/2014/main" id="{1032DAC1-8810-44CC-89A5-AA121CFABA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562082" y="617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08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3">
            <a:hlinkClick r:id="" action="ppaction://media"/>
            <a:extLst>
              <a:ext uri="{FF2B5EF4-FFF2-40B4-BE49-F238E27FC236}">
                <a16:creationId xmlns:a16="http://schemas.microsoft.com/office/drawing/2014/main" id="{7E09A367-CC70-4544-8B87-D82CCB47A4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9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83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665987" y="10083"/>
            <a:ext cx="8600948" cy="1442741"/>
            <a:chOff x="-665987" y="10083"/>
            <a:chExt cx="8600948" cy="1442741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BB3E772-19E0-4198-9A8F-8E564E988694}"/>
                </a:ext>
              </a:extLst>
            </p:cNvPr>
            <p:cNvSpPr txBox="1"/>
            <p:nvPr/>
          </p:nvSpPr>
          <p:spPr>
            <a:xfrm>
              <a:off x="-665987" y="929604"/>
              <a:ext cx="8600948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4. </a:t>
              </a:r>
              <a:r>
                <a:rPr lang="en-US" altLang="zh-CN" sz="2800" b="1" dirty="0" err="1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Định</a:t>
              </a:r>
              <a:r>
                <a:rPr lang="en-US" altLang="zh-CN" sz="2800" b="1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dạng</a:t>
              </a:r>
              <a:r>
                <a:rPr lang="en-US" altLang="zh-CN" sz="2800" b="1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lề</a:t>
              </a:r>
              <a:r>
                <a:rPr lang="en-US" altLang="zh-CN" sz="2800" b="1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trên</a:t>
              </a:r>
              <a:r>
                <a:rPr lang="en-US" altLang="zh-CN" sz="2800" b="1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         </a:t>
              </a:r>
              <a:r>
                <a:rPr lang="en-US" altLang="zh-CN" sz="2800" b="1" dirty="0" err="1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và</a:t>
              </a:r>
              <a:r>
                <a:rPr lang="en-US" altLang="zh-CN" sz="2800" b="1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lề</a:t>
              </a:r>
              <a:r>
                <a:rPr lang="en-US" altLang="zh-CN" sz="2800" b="1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dưới</a:t>
              </a:r>
              <a:endParaRPr lang="zh-CN" altLang="en-US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2086F1-93DA-45ED-B4E5-90CAB1142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612" y="10083"/>
              <a:ext cx="259588" cy="13218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257659-D772-4B2C-A6EF-99DF41BF3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7988" y="40406"/>
              <a:ext cx="278754" cy="12915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567188" y="1688756"/>
            <a:ext cx="6679554" cy="2160591"/>
            <a:chOff x="567188" y="1688756"/>
            <a:chExt cx="6679554" cy="2160591"/>
          </a:xfrm>
        </p:grpSpPr>
        <p:sp>
          <p:nvSpPr>
            <p:cNvPr id="8" name="Rectangle 7"/>
            <p:cNvSpPr/>
            <p:nvPr/>
          </p:nvSpPr>
          <p:spPr>
            <a:xfrm>
              <a:off x="567188" y="1688756"/>
              <a:ext cx="6679554" cy="2160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-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Đặt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con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trỏ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chuột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vào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lề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trên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con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trỏ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chuột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chuyển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.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Kéo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thả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chuột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lên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phía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trên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hoặc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xuống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phía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dưới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mở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rộng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hoặc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thu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hẹp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Arrow: Up-Down 9">
              <a:extLst>
                <a:ext uri="{FF2B5EF4-FFF2-40B4-BE49-F238E27FC236}">
                  <a16:creationId xmlns:a16="http://schemas.microsoft.com/office/drawing/2014/main" id="{AFD52304-5E46-45E6-85EF-6AA04D27D649}"/>
                </a:ext>
              </a:extLst>
            </p:cNvPr>
            <p:cNvSpPr/>
            <p:nvPr/>
          </p:nvSpPr>
          <p:spPr>
            <a:xfrm>
              <a:off x="6631727" y="2217284"/>
              <a:ext cx="193294" cy="495609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7188" y="4300456"/>
            <a:ext cx="8861975" cy="2074414"/>
            <a:chOff x="567188" y="4300456"/>
            <a:chExt cx="8861975" cy="2074414"/>
          </a:xfrm>
        </p:grpSpPr>
        <p:sp>
          <p:nvSpPr>
            <p:cNvPr id="20" name="文本框 17">
              <a:extLst>
                <a:ext uri="{FF2B5EF4-FFF2-40B4-BE49-F238E27FC236}">
                  <a16:creationId xmlns:a16="http://schemas.microsoft.com/office/drawing/2014/main" id="{0544FB42-68E4-49DB-A540-56B3C9CC730B}"/>
                </a:ext>
              </a:extLst>
            </p:cNvPr>
            <p:cNvSpPr txBox="1"/>
            <p:nvPr/>
          </p:nvSpPr>
          <p:spPr>
            <a:xfrm>
              <a:off x="567188" y="4300456"/>
              <a:ext cx="8861975" cy="207441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-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Đặt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con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trỏ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chuột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vào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lề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dưới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con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trỏ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chuột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chuyển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 .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Kéo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thả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chuột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xuống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dưới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hoặc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lên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trên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mở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rộng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hoặc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thu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hẹp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trang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altLang="zh-CN" sz="2800" b="1" dirty="0"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endParaRPr lang="zh-CN" altLang="en-US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11" name="Arrow: Up-Down 10">
              <a:extLst>
                <a:ext uri="{FF2B5EF4-FFF2-40B4-BE49-F238E27FC236}">
                  <a16:creationId xmlns:a16="http://schemas.microsoft.com/office/drawing/2014/main" id="{B21C275B-A51E-403C-88C6-06E65EBC2B19}"/>
                </a:ext>
              </a:extLst>
            </p:cNvPr>
            <p:cNvSpPr/>
            <p:nvPr/>
          </p:nvSpPr>
          <p:spPr>
            <a:xfrm>
              <a:off x="4327906" y="4842054"/>
              <a:ext cx="193294" cy="495609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45101" y="1503692"/>
            <a:ext cx="3980222" cy="2658057"/>
            <a:chOff x="4979126" y="4045435"/>
            <a:chExt cx="3980222" cy="26580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B2411C-68AA-4B05-9120-F190138FB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9126" y="4045435"/>
              <a:ext cx="1482634" cy="26580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Arrow: Up-Down 5">
              <a:extLst>
                <a:ext uri="{FF2B5EF4-FFF2-40B4-BE49-F238E27FC236}">
                  <a16:creationId xmlns:a16="http://schemas.microsoft.com/office/drawing/2014/main" id="{37B51509-4CB9-43AC-A6B5-316BE609528B}"/>
                </a:ext>
              </a:extLst>
            </p:cNvPr>
            <p:cNvSpPr/>
            <p:nvPr/>
          </p:nvSpPr>
          <p:spPr>
            <a:xfrm>
              <a:off x="5023866" y="4665671"/>
              <a:ext cx="193294" cy="495609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allout: Line 6">
              <a:extLst>
                <a:ext uri="{FF2B5EF4-FFF2-40B4-BE49-F238E27FC236}">
                  <a16:creationId xmlns:a16="http://schemas.microsoft.com/office/drawing/2014/main" id="{2CBDA164-1782-4CCA-B2A6-C1D57ED946EC}"/>
                </a:ext>
              </a:extLst>
            </p:cNvPr>
            <p:cNvSpPr/>
            <p:nvPr/>
          </p:nvSpPr>
          <p:spPr>
            <a:xfrm>
              <a:off x="6663188" y="4246880"/>
              <a:ext cx="2296160" cy="914400"/>
            </a:xfrm>
            <a:prstGeom prst="borderCallout1">
              <a:avLst>
                <a:gd name="adj1" fmla="val 53194"/>
                <a:gd name="adj2" fmla="val -368"/>
                <a:gd name="adj3" fmla="val 74722"/>
                <a:gd name="adj4" fmla="val -6222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tx1"/>
                  </a:solidFill>
                </a:rPr>
                <a:t>Xuất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</a:rPr>
                <a:t>hiện</a:t>
              </a:r>
              <a:r>
                <a:rPr lang="en-US" sz="2000" b="1" dirty="0">
                  <a:solidFill>
                    <a:schemeClr val="tx1"/>
                  </a:solidFill>
                </a:rPr>
                <a:t> con </a:t>
              </a:r>
              <a:r>
                <a:rPr lang="en-US" sz="2000" b="1" dirty="0" err="1">
                  <a:solidFill>
                    <a:schemeClr val="tx1"/>
                  </a:solidFill>
                </a:rPr>
                <a:t>trỏ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</a:rPr>
                <a:t>hình</a:t>
              </a:r>
              <a:r>
                <a:rPr lang="en-US" sz="2000" b="1" dirty="0">
                  <a:solidFill>
                    <a:schemeClr val="tx1"/>
                  </a:solidFill>
                </a:rPr>
                <a:t>       ở </a:t>
              </a:r>
              <a:r>
                <a:rPr lang="en-US" sz="2000" b="1" dirty="0" err="1">
                  <a:solidFill>
                    <a:schemeClr val="tx1"/>
                  </a:solidFill>
                </a:rPr>
                <a:t>đây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Arrow: Up-Down 12">
              <a:extLst>
                <a:ext uri="{FF2B5EF4-FFF2-40B4-BE49-F238E27FC236}">
                  <a16:creationId xmlns:a16="http://schemas.microsoft.com/office/drawing/2014/main" id="{26B7D30D-952E-481F-8413-9C9B53B861BA}"/>
                </a:ext>
              </a:extLst>
            </p:cNvPr>
            <p:cNvSpPr/>
            <p:nvPr/>
          </p:nvSpPr>
          <p:spPr>
            <a:xfrm>
              <a:off x="7648454" y="4724401"/>
              <a:ext cx="193294" cy="377056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 descr="Để việc học tiếng Nhật cơ bản online không còn là cơn ác mộng">
            <a:extLst>
              <a:ext uri="{FF2B5EF4-FFF2-40B4-BE49-F238E27FC236}">
                <a16:creationId xmlns:a16="http://schemas.microsoft.com/office/drawing/2014/main" id="{5F897026-AA97-46D4-A884-C384B0CD9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09661" y="4520821"/>
            <a:ext cx="2396124" cy="163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09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cxnSp>
        <p:nvCxnSpPr>
          <p:cNvPr id="7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1782424" y="979638"/>
            <a:ext cx="9526" cy="507151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410890" y="979638"/>
            <a:ext cx="0" cy="457933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A_直接连接符 2">
            <a:extLst>
              <a:ext uri="{FF2B5EF4-FFF2-40B4-BE49-F238E27FC236}">
                <a16:creationId xmlns:a16="http://schemas.microsoft.com/office/drawing/2014/main" id="{32F369D3-EF25-42CD-9C92-ED7909806D5E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749083" y="6604000"/>
            <a:ext cx="104704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A_直接连接符 2">
            <a:extLst>
              <a:ext uri="{FF2B5EF4-FFF2-40B4-BE49-F238E27FC236}">
                <a16:creationId xmlns:a16="http://schemas.microsoft.com/office/drawing/2014/main" id="{1348B7B1-5EC4-45B5-A674-F2E94F8D2886}"/>
              </a:ext>
            </a:extLst>
          </p:cNvPr>
          <p:cNvCxnSpPr>
            <a:cxnSpLocks/>
            <a:stCxn id="6" idx="3"/>
          </p:cNvCxnSpPr>
          <p:nvPr>
            <p:custDataLst>
              <p:tags r:id="rId5"/>
            </p:custDataLst>
          </p:nvPr>
        </p:nvCxnSpPr>
        <p:spPr>
          <a:xfrm>
            <a:off x="749083" y="479961"/>
            <a:ext cx="10356956" cy="2159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210911" y="153684"/>
            <a:ext cx="676385" cy="822718"/>
          </a:xfrm>
          <a:prstGeom prst="rect">
            <a:avLst/>
          </a:prstGeom>
        </p:spPr>
      </p:pic>
      <p:pic>
        <p:nvPicPr>
          <p:cNvPr id="12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1702" y="5796786"/>
            <a:ext cx="676385" cy="822718"/>
          </a:xfrm>
          <a:prstGeom prst="rect">
            <a:avLst/>
          </a:prstGeom>
        </p:spPr>
      </p:pic>
      <p:pic>
        <p:nvPicPr>
          <p:cNvPr id="13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06039" y="5796786"/>
            <a:ext cx="676385" cy="8227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8087" y="79056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EM CẦN GHI NHỚ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5470" y="1928727"/>
            <a:ext cx="10122258" cy="742511"/>
            <a:chOff x="603214" y="2070621"/>
            <a:chExt cx="10122258" cy="742511"/>
          </a:xfrm>
        </p:grpSpPr>
        <p:sp>
          <p:nvSpPr>
            <p:cNvPr id="2" name="Rectangle 1"/>
            <p:cNvSpPr/>
            <p:nvPr/>
          </p:nvSpPr>
          <p:spPr>
            <a:xfrm>
              <a:off x="603214" y="2070621"/>
              <a:ext cx="10122258" cy="74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Giãn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         ;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36C29A-12F9-4F1E-9D29-B1DA225C1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78" r="10291" b="13439"/>
            <a:stretch/>
          </p:blipFill>
          <p:spPr>
            <a:xfrm>
              <a:off x="9347514" y="2165217"/>
              <a:ext cx="957054" cy="5673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855470" y="4512813"/>
            <a:ext cx="10762197" cy="1489212"/>
            <a:chOff x="855470" y="4512813"/>
            <a:chExt cx="10762197" cy="1489212"/>
          </a:xfrm>
        </p:grpSpPr>
        <p:sp>
          <p:nvSpPr>
            <p:cNvPr id="5" name="Rectangle 4"/>
            <p:cNvSpPr/>
            <p:nvPr/>
          </p:nvSpPr>
          <p:spPr>
            <a:xfrm>
              <a:off x="855470" y="4520850"/>
              <a:ext cx="10762197" cy="1481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bớt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          ,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bớt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           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AC4F1B-B14E-448C-8155-8FF6C339B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9" t="12590" r="14374" b="7517"/>
            <a:stretch/>
          </p:blipFill>
          <p:spPr>
            <a:xfrm>
              <a:off x="9130181" y="4512813"/>
              <a:ext cx="699558" cy="6244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8B4B53-B076-49E0-BAF0-2ECC5199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182" y="5270292"/>
              <a:ext cx="649479" cy="6088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855470" y="2917804"/>
            <a:ext cx="10461522" cy="1481175"/>
            <a:chOff x="855470" y="2917804"/>
            <a:chExt cx="10461522" cy="1481175"/>
          </a:xfrm>
        </p:grpSpPr>
        <p:sp>
          <p:nvSpPr>
            <p:cNvPr id="14" name="Rectangle 13"/>
            <p:cNvSpPr/>
            <p:nvPr/>
          </p:nvSpPr>
          <p:spPr>
            <a:xfrm>
              <a:off x="855470" y="2917804"/>
              <a:ext cx="10461522" cy="1481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- Di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         ; sang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        .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714" y="3658391"/>
              <a:ext cx="688189" cy="6598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880" y="2968491"/>
              <a:ext cx="685800" cy="658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3246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PA_直接连接符 90">
            <a:extLst>
              <a:ext uri="{FF2B5EF4-FFF2-40B4-BE49-F238E27FC236}">
                <a16:creationId xmlns:a16="http://schemas.microsoft.com/office/drawing/2014/main" id="{E563B54A-76D5-44AF-9130-44AD47B8A17A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1915886" y="3475775"/>
            <a:ext cx="8291297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64" y="4236827"/>
            <a:ext cx="1743607" cy="2688569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2565344" y="1062343"/>
            <a:ext cx="4965396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TIN HỌC LỚP 5</a:t>
            </a:r>
            <a:endParaRPr lang="zh-CN" altLang="en-US" sz="4000" b="1">
              <a:solidFill>
                <a:srgbClr val="FF0000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2166657" y="1975895"/>
            <a:ext cx="785868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 ơn các em đã theo dõi bài giảng.</a:t>
            </a:r>
          </a:p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 gặp lại các em vào buổi học sau!</a:t>
            </a:r>
            <a:endParaRPr lang="zh-CN" altLang="en-US" sz="3600" b="1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6D32158-C7C2-4E0A-8EDF-11CDD418B888}"/>
              </a:ext>
            </a:extLst>
          </p:cNvPr>
          <p:cNvCxnSpPr>
            <a:cxnSpLocks/>
          </p:cNvCxnSpPr>
          <p:nvPr/>
        </p:nvCxnSpPr>
        <p:spPr>
          <a:xfrm>
            <a:off x="6693295" y="1537366"/>
            <a:ext cx="3513888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A27EDA4-0A1C-468E-8AEB-524A92C0D499}"/>
              </a:ext>
            </a:extLst>
          </p:cNvPr>
          <p:cNvCxnSpPr>
            <a:cxnSpLocks/>
          </p:cNvCxnSpPr>
          <p:nvPr/>
        </p:nvCxnSpPr>
        <p:spPr>
          <a:xfrm>
            <a:off x="10208873" y="1537366"/>
            <a:ext cx="0" cy="1926532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12D7811-1528-45BA-A67F-5B553EDABA5C}"/>
              </a:ext>
            </a:extLst>
          </p:cNvPr>
          <p:cNvCxnSpPr>
            <a:cxnSpLocks/>
          </p:cNvCxnSpPr>
          <p:nvPr/>
        </p:nvCxnSpPr>
        <p:spPr>
          <a:xfrm>
            <a:off x="1915886" y="1689603"/>
            <a:ext cx="0" cy="1774295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7173" y="3472290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082" y="4321187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6405" y="3980458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0713" y="4462795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3230" y="4565929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9363" y="4394495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1151" y="6064329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4565" y="6145952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8653" y="5449395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8056" y="5661773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40342" y="6076357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8903" y="5322950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9235" y="5688003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96366" y="3460495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6565" y="2985355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0907" y="614336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30495" y="2876499"/>
            <a:ext cx="1353429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0953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66577" y="1892830"/>
            <a:ext cx="2495374" cy="3360373"/>
          </a:xfrm>
          <a:prstGeom prst="rect">
            <a:avLst/>
          </a:prstGeom>
          <a:solidFill>
            <a:srgbClr val="43756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0" tIns="60904" rIns="121810" bIns="60904"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757607" y="346144"/>
            <a:ext cx="4116461" cy="800106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4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Mục</a:t>
            </a:r>
            <a:r>
              <a:rPr lang="en-US" altLang="zh-CN" sz="4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44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tiêu</a:t>
            </a:r>
            <a:endParaRPr lang="zh-CN" altLang="en-US" sz="44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2544" y="1572525"/>
            <a:ext cx="6262914" cy="4000982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 algn="just"/>
            <a:r>
              <a:rPr lang="en-US" altLang="zh-CN" sz="3600" b="1" dirty="0">
                <a:solidFill>
                  <a:srgbClr val="002060"/>
                </a:solidFill>
                <a:ea typeface="+mj-ea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Ấn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định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được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độ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rộng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của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lề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trái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lề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phải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lề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trên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lề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dưới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theo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ý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muốn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;</a:t>
            </a:r>
          </a:p>
          <a:p>
            <a:pPr algn="just"/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Điều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chỉnh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được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khoảng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cách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giữa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các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dòng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trong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một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đoạn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khoảng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cách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giữa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hai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đoạn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;</a:t>
            </a:r>
          </a:p>
          <a:p>
            <a:pPr algn="just"/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Biết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cách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thụt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lề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đoạn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văn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bản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.</a:t>
            </a:r>
            <a:endParaRPr lang="zh-CN" altLang="en-US" sz="3600" dirty="0">
              <a:solidFill>
                <a:srgbClr val="002060"/>
              </a:solidFill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D5D20E-C695-4AE4-BC98-D1D438678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45" y="1227331"/>
            <a:ext cx="1292464" cy="40785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931476-814C-48D0-BAE1-6D1F994790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89" r="34015"/>
          <a:stretch/>
        </p:blipFill>
        <p:spPr>
          <a:xfrm>
            <a:off x="133867" y="2642683"/>
            <a:ext cx="949865" cy="27045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03635B-9FB1-4062-A779-42DC686FB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90" y="3830592"/>
            <a:ext cx="1213209" cy="14692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B516B9-1202-41C3-9F44-B704DA7E9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135" y="4216829"/>
            <a:ext cx="573074" cy="10120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10D8D4-DEC0-44F1-B477-D07B1D9571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3239" y="3550464"/>
            <a:ext cx="2085013" cy="213988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A30F666A-2E74-44FC-ABBC-F48D5871F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89" r="34015"/>
          <a:stretch/>
        </p:blipFill>
        <p:spPr>
          <a:xfrm flipH="1">
            <a:off x="3338136" y="2620212"/>
            <a:ext cx="949865" cy="2704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283E1B-8855-4D4A-BFB1-08F4BCC575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73" b="98864" l="0" r="99634">
                        <a14:foregroundMark x1="29670" y1="7576" x2="99634" y2="7576"/>
                        <a14:foregroundMark x1="39194" y1="2273" x2="61538" y2="2273"/>
                        <a14:foregroundMark x1="9158" y1="31439" x2="366" y2="66288"/>
                        <a14:foregroundMark x1="40659" y1="90909" x2="44689" y2="95076"/>
                        <a14:backgroundMark x1="58974" y1="98106" x2="58974" y2="98106"/>
                        <a14:backgroundMark x1="77656" y1="99621" x2="77656" y2="99621"/>
                        <a14:backgroundMark x1="79121" y1="96970" x2="79121" y2="96970"/>
                        <a14:backgroundMark x1="78755" y1="96970" x2="74359" y2="98864"/>
                        <a14:backgroundMark x1="80952" y1="97727" x2="71795" y2="99621"/>
                        <a14:backgroundMark x1="52015" y1="77652" x2="52015" y2="77652"/>
                        <a14:backgroundMark x1="55678" y1="90152" x2="55678" y2="90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3657628" y="1576362"/>
            <a:ext cx="910724" cy="103877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EAABC09F-AF77-467F-A546-D3DF3460B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73" b="98864" l="0" r="99634">
                        <a14:foregroundMark x1="29670" y1="7576" x2="99634" y2="7576"/>
                        <a14:foregroundMark x1="39194" y1="2273" x2="61538" y2="2273"/>
                        <a14:foregroundMark x1="9158" y1="31439" x2="366" y2="66288"/>
                        <a14:foregroundMark x1="40659" y1="90909" x2="44689" y2="95076"/>
                        <a14:backgroundMark x1="58974" y1="98106" x2="58974" y2="98106"/>
                        <a14:backgroundMark x1="77656" y1="99621" x2="77656" y2="99621"/>
                        <a14:backgroundMark x1="79121" y1="96970" x2="79121" y2="96970"/>
                        <a14:backgroundMark x1="78755" y1="96970" x2="74359" y2="98864"/>
                        <a14:backgroundMark x1="80952" y1="97727" x2="71795" y2="99621"/>
                        <a14:backgroundMark x1="52015" y1="77652" x2="52015" y2="77652"/>
                        <a14:backgroundMark x1="55678" y1="90152" x2="55678" y2="90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3657628" y="2952127"/>
            <a:ext cx="916558" cy="8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_组合 13">
            <a:extLst>
              <a:ext uri="{FF2B5EF4-FFF2-40B4-BE49-F238E27FC236}">
                <a16:creationId xmlns:a16="http://schemas.microsoft.com/office/drawing/2014/main" id="{88CAC055-4035-4CA8-935F-26F30E620A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37689" y="-312191"/>
            <a:ext cx="3309940" cy="3259140"/>
            <a:chOff x="1725122" y="-317738"/>
            <a:chExt cx="3309940" cy="3259140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292453D-DEAD-4DC5-9EE0-02AA1CADA77D}"/>
                </a:ext>
              </a:extLst>
            </p:cNvPr>
            <p:cNvSpPr/>
            <p:nvPr/>
          </p:nvSpPr>
          <p:spPr>
            <a:xfrm>
              <a:off x="1725122" y="-317738"/>
              <a:ext cx="3309940" cy="3259140"/>
            </a:xfrm>
            <a:custGeom>
              <a:avLst/>
              <a:gdLst/>
              <a:ahLst/>
              <a:cxnLst/>
              <a:rect l="0" t="0" r="0" b="0"/>
              <a:pathLst>
                <a:path w="3309940" h="3259140">
                  <a:moveTo>
                    <a:pt x="0" y="0"/>
                  </a:moveTo>
                  <a:lnTo>
                    <a:pt x="3309939" y="0"/>
                  </a:lnTo>
                  <a:lnTo>
                    <a:pt x="3309939" y="3259139"/>
                  </a:lnTo>
                  <a:lnTo>
                    <a:pt x="0" y="325913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PA_矩形 14"/>
            <p:cNvSpPr/>
            <p:nvPr>
              <p:custDataLst>
                <p:tags r:id="rId5"/>
              </p:custDataLst>
            </p:nvPr>
          </p:nvSpPr>
          <p:spPr>
            <a:xfrm>
              <a:off x="3350723" y="1257063"/>
              <a:ext cx="1684339" cy="1684339"/>
            </a:xfrm>
            <a:prstGeom prst="rect">
              <a:avLst/>
            </a:prstGeom>
            <a:noFill/>
            <a:ln>
              <a:solidFill>
                <a:srgbClr val="E39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3" rIns="91390" bIns="45693" spcCol="0"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PA_组合 31">
            <a:extLst>
              <a:ext uri="{FF2B5EF4-FFF2-40B4-BE49-F238E27FC236}">
                <a16:creationId xmlns:a16="http://schemas.microsoft.com/office/drawing/2014/main" id="{8144AE70-0079-4E63-9335-70C1E086506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760080" y="1389949"/>
            <a:ext cx="3411540" cy="3335340"/>
            <a:chOff x="3850138" y="1501577"/>
            <a:chExt cx="3411540" cy="3335340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C976FAA1-ED42-4473-9D8A-D2901CF8CFDD}"/>
                </a:ext>
              </a:extLst>
            </p:cNvPr>
            <p:cNvSpPr/>
            <p:nvPr/>
          </p:nvSpPr>
          <p:spPr>
            <a:xfrm>
              <a:off x="3850138" y="1501577"/>
              <a:ext cx="3411540" cy="3335340"/>
            </a:xfrm>
            <a:custGeom>
              <a:avLst/>
              <a:gdLst/>
              <a:ahLst/>
              <a:cxnLst/>
              <a:rect l="0" t="0" r="0" b="0"/>
              <a:pathLst>
                <a:path w="3411540" h="3335340">
                  <a:moveTo>
                    <a:pt x="0" y="0"/>
                  </a:moveTo>
                  <a:lnTo>
                    <a:pt x="3411539" y="0"/>
                  </a:lnTo>
                  <a:lnTo>
                    <a:pt x="3411539" y="3335339"/>
                  </a:lnTo>
                  <a:lnTo>
                    <a:pt x="0" y="333533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PA_矩形 2"/>
            <p:cNvSpPr/>
            <p:nvPr>
              <p:custDataLst>
                <p:tags r:id="rId4"/>
              </p:custDataLst>
            </p:nvPr>
          </p:nvSpPr>
          <p:spPr>
            <a:xfrm>
              <a:off x="3850138" y="1501577"/>
              <a:ext cx="1684339" cy="1684339"/>
            </a:xfrm>
            <a:prstGeom prst="rect">
              <a:avLst/>
            </a:prstGeom>
            <a:solidFill>
              <a:srgbClr val="E39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3" rIns="91390" bIns="45693" spcCol="0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336696" y="261381"/>
            <a:ext cx="11518614" cy="6335238"/>
          </a:xfrm>
          <a:prstGeom prst="rect">
            <a:avLst/>
          </a:prstGeom>
          <a:noFill/>
          <a:ln>
            <a:solidFill>
              <a:srgbClr val="437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77" rIns="91361" bIns="45677"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861293" y="1571197"/>
            <a:ext cx="1662612" cy="1446495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000099"/>
                </a:solidFill>
                <a:latin typeface="方正隶书简体" panose="02010601030101010101" pitchFamily="2" charset="-122"/>
                <a:ea typeface="方正隶书简体" panose="02010601030101010101" pitchFamily="2" charset="-122"/>
              </a:rPr>
              <a:t>A.</a:t>
            </a:r>
            <a:endParaRPr lang="zh-CN" altLang="en-US" sz="8800" b="1" dirty="0">
              <a:solidFill>
                <a:srgbClr val="000099"/>
              </a:solidFill>
              <a:latin typeface="方正隶书简体" panose="02010601030101010101" pitchFamily="2" charset="-122"/>
              <a:ea typeface="方正隶书简体" panose="02010601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8162" y="1882721"/>
            <a:ext cx="8316891" cy="769387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/>
          <a:p>
            <a:r>
              <a:rPr lang="en-US" altLang="zh-CN" sz="4400" b="1" dirty="0">
                <a:solidFill>
                  <a:srgbClr val="000099"/>
                </a:solidFill>
                <a:latin typeface="Tahoma" pitchFamily="34" charset="0"/>
                <a:ea typeface="+mj-ea"/>
                <a:cs typeface="Tahoma" pitchFamily="34" charset="0"/>
              </a:rPr>
              <a:t>HOẠT ĐỘNG CƠ BẢN</a:t>
            </a:r>
            <a:endParaRPr lang="zh-CN" altLang="en-US" sz="4400" b="1" dirty="0">
              <a:solidFill>
                <a:srgbClr val="000099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781C4D8-6ED3-4062-8546-09647AA1D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6408" y="2912238"/>
            <a:ext cx="13765961" cy="426147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9A2CD35-9912-4482-9596-4A472369BE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642" y="660077"/>
            <a:ext cx="103031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BB3E772-19E0-4198-9A8F-8E564E988694}"/>
              </a:ext>
            </a:extLst>
          </p:cNvPr>
          <p:cNvSpPr txBox="1"/>
          <p:nvPr/>
        </p:nvSpPr>
        <p:spPr>
          <a:xfrm>
            <a:off x="675531" y="317608"/>
            <a:ext cx="11023818" cy="1384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Mở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một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đoạn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văn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bản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đã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có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với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phần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đuôi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.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docx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.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Nháy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chọn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thẻ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Home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và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quan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sát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nhóm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Paragraph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như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hình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.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Hãy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cho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cô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biết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những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nút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lệnh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nào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các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con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đã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được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học</a:t>
            </a:r>
            <a:r>
              <a:rPr lang="en-US" altLang="zh-CN" sz="2800" b="1" dirty="0">
                <a:solidFill>
                  <a:srgbClr val="000099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? </a:t>
            </a:r>
            <a:endParaRPr lang="zh-CN" altLang="en-US" sz="2800" b="1" dirty="0">
              <a:solidFill>
                <a:srgbClr val="000099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F60A6-1CC6-4606-B6CE-7B9911C55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65" y="2026127"/>
            <a:ext cx="6157988" cy="25101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D13AD83-6C86-4E96-926A-22A74EF18DF8}"/>
              </a:ext>
            </a:extLst>
          </p:cNvPr>
          <p:cNvGrpSpPr/>
          <p:nvPr/>
        </p:nvGrpSpPr>
        <p:grpSpPr>
          <a:xfrm>
            <a:off x="3179546" y="3722694"/>
            <a:ext cx="2387066" cy="1909437"/>
            <a:chOff x="3179546" y="3722694"/>
            <a:chExt cx="2387066" cy="190943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BC37E8-B106-4BDE-8B9A-670F39F31CAC}"/>
                </a:ext>
              </a:extLst>
            </p:cNvPr>
            <p:cNvSpPr txBox="1"/>
            <p:nvPr/>
          </p:nvSpPr>
          <p:spPr>
            <a:xfrm>
              <a:off x="3179546" y="5108911"/>
              <a:ext cx="23870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Căn</a:t>
              </a:r>
              <a:r>
                <a:rPr lang="en-US" altLang="zh-CN" sz="2800" b="1" dirty="0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lề</a:t>
              </a:r>
              <a:r>
                <a:rPr lang="en-US" altLang="zh-CN" sz="2800" b="1" dirty="0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phải</a:t>
              </a:r>
              <a:endParaRPr lang="en-US" sz="2800" dirty="0">
                <a:solidFill>
                  <a:srgbClr val="000099"/>
                </a:solidFill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9652281-54C4-4147-87EB-EAA77D2DCC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7037" y="3722694"/>
              <a:ext cx="0" cy="14183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D504C7-EB98-4372-9208-744ED2FF9D9F}"/>
              </a:ext>
            </a:extLst>
          </p:cNvPr>
          <p:cNvGrpSpPr/>
          <p:nvPr/>
        </p:nvGrpSpPr>
        <p:grpSpPr>
          <a:xfrm>
            <a:off x="894501" y="3738736"/>
            <a:ext cx="2843310" cy="1877353"/>
            <a:chOff x="894501" y="3738736"/>
            <a:chExt cx="2843310" cy="18773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05CB2F-64FD-4C36-8679-7482E24229E4}"/>
                </a:ext>
              </a:extLst>
            </p:cNvPr>
            <p:cNvSpPr txBox="1"/>
            <p:nvPr/>
          </p:nvSpPr>
          <p:spPr>
            <a:xfrm>
              <a:off x="894501" y="5092869"/>
              <a:ext cx="207432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Căn</a:t>
              </a:r>
              <a:r>
                <a:rPr lang="en-US" altLang="zh-CN" sz="2800" b="1" dirty="0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giữa</a:t>
              </a:r>
              <a:endParaRPr lang="en-US" sz="2800" dirty="0">
                <a:solidFill>
                  <a:srgbClr val="000099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0B0C79-9926-49D1-9122-449CC287F6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9582" y="3738736"/>
              <a:ext cx="1838229" cy="14022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C7F3B2-9F87-4D4B-9BDF-61D61516BB94}"/>
              </a:ext>
            </a:extLst>
          </p:cNvPr>
          <p:cNvGrpSpPr/>
          <p:nvPr/>
        </p:nvGrpSpPr>
        <p:grpSpPr>
          <a:xfrm>
            <a:off x="280142" y="3167390"/>
            <a:ext cx="2561462" cy="523220"/>
            <a:chOff x="280142" y="3167390"/>
            <a:chExt cx="2561462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4BD8E5-FFA7-4DDC-8FED-4CAA885FB534}"/>
                </a:ext>
              </a:extLst>
            </p:cNvPr>
            <p:cNvSpPr txBox="1"/>
            <p:nvPr/>
          </p:nvSpPr>
          <p:spPr>
            <a:xfrm>
              <a:off x="280142" y="3167390"/>
              <a:ext cx="20373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Căn</a:t>
              </a:r>
              <a:r>
                <a:rPr lang="en-US" altLang="zh-CN" sz="2800" b="1" dirty="0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lề</a:t>
              </a:r>
              <a:r>
                <a:rPr lang="en-US" altLang="zh-CN" sz="2800" b="1" dirty="0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trái</a:t>
              </a:r>
              <a:endParaRPr lang="en-US" sz="2800" dirty="0">
                <a:solidFill>
                  <a:srgbClr val="000099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56125F4-6CA2-40A2-B4E3-D1B51CD73FB2}"/>
                </a:ext>
              </a:extLst>
            </p:cNvPr>
            <p:cNvCxnSpPr/>
            <p:nvPr/>
          </p:nvCxnSpPr>
          <p:spPr>
            <a:xfrm>
              <a:off x="2137722" y="3429000"/>
              <a:ext cx="70388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F5A86C-CA3D-4B11-9F1F-267B988DA343}"/>
              </a:ext>
            </a:extLst>
          </p:cNvPr>
          <p:cNvGrpSpPr/>
          <p:nvPr/>
        </p:nvGrpSpPr>
        <p:grpSpPr>
          <a:xfrm>
            <a:off x="5085347" y="3770820"/>
            <a:ext cx="4039403" cy="1861311"/>
            <a:chOff x="5085347" y="3770820"/>
            <a:chExt cx="4039403" cy="18613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826D9F-BA0A-4E36-B6ED-C8D33067A438}"/>
                </a:ext>
              </a:extLst>
            </p:cNvPr>
            <p:cNvSpPr txBox="1"/>
            <p:nvPr/>
          </p:nvSpPr>
          <p:spPr>
            <a:xfrm>
              <a:off x="6096000" y="5108911"/>
              <a:ext cx="30287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Căn</a:t>
              </a:r>
              <a:r>
                <a:rPr lang="en-US" altLang="zh-CN" sz="2800" b="1" dirty="0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đều</a:t>
              </a:r>
              <a:r>
                <a:rPr lang="en-US" altLang="zh-CN" sz="2800" b="1" dirty="0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hai</a:t>
              </a:r>
              <a:r>
                <a:rPr lang="en-US" altLang="zh-CN" sz="2800" b="1" dirty="0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0099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bên</a:t>
              </a:r>
              <a:endParaRPr lang="en-US" sz="2800" dirty="0">
                <a:solidFill>
                  <a:srgbClr val="000099"/>
                </a:solidFill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A3C8072-9B76-4386-9F31-259E18C701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85347" y="3770820"/>
              <a:ext cx="2525028" cy="13862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1341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060" y="580418"/>
            <a:ext cx="70425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Thụt lề đoạn văn bản</a:t>
            </a:r>
          </a:p>
        </p:txBody>
      </p:sp>
      <p:pic>
        <p:nvPicPr>
          <p:cNvPr id="6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cxnSp>
        <p:nvCxnSpPr>
          <p:cNvPr id="7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1782424" y="979638"/>
            <a:ext cx="9526" cy="507151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410890" y="979638"/>
            <a:ext cx="0" cy="457933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A_直接连接符 2">
            <a:extLst>
              <a:ext uri="{FF2B5EF4-FFF2-40B4-BE49-F238E27FC236}">
                <a16:creationId xmlns:a16="http://schemas.microsoft.com/office/drawing/2014/main" id="{32F369D3-EF25-42CD-9C92-ED7909806D5E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749083" y="6604000"/>
            <a:ext cx="104704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A_直接连接符 2">
            <a:extLst>
              <a:ext uri="{FF2B5EF4-FFF2-40B4-BE49-F238E27FC236}">
                <a16:creationId xmlns:a16="http://schemas.microsoft.com/office/drawing/2014/main" id="{1348B7B1-5EC4-45B5-A674-F2E94F8D2886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99883" y="358041"/>
            <a:ext cx="10356956" cy="2159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344074" y="68602"/>
            <a:ext cx="676385" cy="822718"/>
          </a:xfrm>
          <a:prstGeom prst="rect">
            <a:avLst/>
          </a:prstGeom>
        </p:spPr>
      </p:pic>
      <p:pic>
        <p:nvPicPr>
          <p:cNvPr id="12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1702" y="5796786"/>
            <a:ext cx="676385" cy="822718"/>
          </a:xfrm>
          <a:prstGeom prst="rect">
            <a:avLst/>
          </a:prstGeom>
        </p:spPr>
      </p:pic>
      <p:pic>
        <p:nvPicPr>
          <p:cNvPr id="13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06039" y="5796786"/>
            <a:ext cx="676385" cy="822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C1AB139-A256-4934-B671-E51FE7E3B024}"/>
              </a:ext>
            </a:extLst>
          </p:cNvPr>
          <p:cNvGrpSpPr/>
          <p:nvPr/>
        </p:nvGrpSpPr>
        <p:grpSpPr>
          <a:xfrm>
            <a:off x="991607" y="1528792"/>
            <a:ext cx="11308466" cy="2330895"/>
            <a:chOff x="991607" y="1528792"/>
            <a:chExt cx="11308466" cy="2330895"/>
          </a:xfrm>
        </p:grpSpPr>
        <p:sp>
          <p:nvSpPr>
            <p:cNvPr id="5" name="Rectangle 4"/>
            <p:cNvSpPr/>
            <p:nvPr/>
          </p:nvSpPr>
          <p:spPr>
            <a:xfrm>
              <a:off x="991607" y="1528792"/>
              <a:ext cx="11308466" cy="2330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Bôi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lvl="0">
                <a:lnSpc>
                  <a:spcPct val="200000"/>
                </a:lnSpc>
                <a:defRPr/>
              </a:pP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lệnh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tăng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kích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thụt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lề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>
                <a:lnSpc>
                  <a:spcPct val="200000"/>
                </a:lnSpc>
                <a:defRPr/>
              </a:pP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lệnh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giảm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kích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thụt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lề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356" y="2254469"/>
              <a:ext cx="688189" cy="6598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293" y="3192515"/>
              <a:ext cx="685800" cy="658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309FA39-619C-44BD-B47F-4AC82669E2D2}"/>
              </a:ext>
            </a:extLst>
          </p:cNvPr>
          <p:cNvGrpSpPr/>
          <p:nvPr/>
        </p:nvGrpSpPr>
        <p:grpSpPr>
          <a:xfrm>
            <a:off x="1269999" y="4307840"/>
            <a:ext cx="9633473" cy="2072639"/>
            <a:chOff x="1269999" y="4307840"/>
            <a:chExt cx="9633473" cy="2072639"/>
          </a:xfrm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498E6A30-C687-44F2-B2B6-7BE8AB37687F}"/>
                </a:ext>
              </a:extLst>
            </p:cNvPr>
            <p:cNvSpPr/>
            <p:nvPr/>
          </p:nvSpPr>
          <p:spPr>
            <a:xfrm>
              <a:off x="1269999" y="4307840"/>
              <a:ext cx="9633473" cy="2072639"/>
            </a:xfrm>
            <a:prstGeom prst="plaqu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thụt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8546" y="4899166"/>
              <a:ext cx="688189" cy="6598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879" y="4900603"/>
              <a:ext cx="685800" cy="658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12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DED5B0-B5D4-4640-BB2E-50584F6C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video 1_1">
            <a:hlinkClick r:id="" action="ppaction://media"/>
            <a:extLst>
              <a:ext uri="{FF2B5EF4-FFF2-40B4-BE49-F238E27FC236}">
                <a16:creationId xmlns:a16="http://schemas.microsoft.com/office/drawing/2014/main" id="{76615D8D-6B84-4BA7-9E1D-E6F703DEE3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6938" cy="6963509"/>
          </a:xfrm>
        </p:spPr>
      </p:pic>
    </p:spTree>
    <p:extLst>
      <p:ext uri="{BB962C8B-B14F-4D97-AF65-F5344CB8AC3E}">
        <p14:creationId xmlns:p14="http://schemas.microsoft.com/office/powerpoint/2010/main" val="193013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24504" y="502953"/>
            <a:ext cx="1130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dòng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cxnSp>
        <p:nvCxnSpPr>
          <p:cNvPr id="7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1782424" y="979638"/>
            <a:ext cx="9526" cy="507151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410890" y="979638"/>
            <a:ext cx="0" cy="457933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A_直接连接符 2">
            <a:extLst>
              <a:ext uri="{FF2B5EF4-FFF2-40B4-BE49-F238E27FC236}">
                <a16:creationId xmlns:a16="http://schemas.microsoft.com/office/drawing/2014/main" id="{32F369D3-EF25-42CD-9C92-ED7909806D5E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749083" y="6604000"/>
            <a:ext cx="104704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A_直接连接符 2">
            <a:extLst>
              <a:ext uri="{FF2B5EF4-FFF2-40B4-BE49-F238E27FC236}">
                <a16:creationId xmlns:a16="http://schemas.microsoft.com/office/drawing/2014/main" id="{1348B7B1-5EC4-45B5-A674-F2E94F8D2886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805835" y="271570"/>
            <a:ext cx="10356956" cy="2159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344074" y="68602"/>
            <a:ext cx="676385" cy="822718"/>
          </a:xfrm>
          <a:prstGeom prst="rect">
            <a:avLst/>
          </a:prstGeom>
        </p:spPr>
      </p:pic>
      <p:pic>
        <p:nvPicPr>
          <p:cNvPr id="12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1702" y="5796786"/>
            <a:ext cx="676385" cy="822718"/>
          </a:xfrm>
          <a:prstGeom prst="rect">
            <a:avLst/>
          </a:prstGeom>
        </p:spPr>
      </p:pic>
      <p:pic>
        <p:nvPicPr>
          <p:cNvPr id="13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06039" y="5796786"/>
            <a:ext cx="676385" cy="8227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7979D6-197C-48F8-9F42-1FD1A06475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20" y="1727829"/>
            <a:ext cx="3225911" cy="37239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619787" y="3632200"/>
            <a:ext cx="7429435" cy="2011580"/>
            <a:chOff x="619787" y="3632200"/>
            <a:chExt cx="7429435" cy="2011580"/>
          </a:xfrm>
        </p:grpSpPr>
        <p:sp>
          <p:nvSpPr>
            <p:cNvPr id="5" name="Rectangle 4"/>
            <p:cNvSpPr/>
            <p:nvPr/>
          </p:nvSpPr>
          <p:spPr>
            <a:xfrm>
              <a:off x="619787" y="3689912"/>
              <a:ext cx="7429435" cy="1953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Bef>
                  <a:spcPts val="1200"/>
                </a:spcBef>
                <a:defRPr/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lệnh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bớt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trắng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phía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phía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DFE2D09-93ED-429C-A024-5274A02FF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9" t="12590" r="14374" b="7517"/>
            <a:stretch/>
          </p:blipFill>
          <p:spPr>
            <a:xfrm>
              <a:off x="5176190" y="3643642"/>
              <a:ext cx="699558" cy="6244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5B93864-EA11-4B45-8303-A8E843F25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852" y="3632200"/>
              <a:ext cx="649479" cy="6088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648174" y="1399509"/>
            <a:ext cx="7243387" cy="2031325"/>
            <a:chOff x="648174" y="1399509"/>
            <a:chExt cx="7243387" cy="20313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60BE3A-7E11-4A62-9743-D4596A436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78" r="10291" b="13439"/>
            <a:stretch/>
          </p:blipFill>
          <p:spPr>
            <a:xfrm>
              <a:off x="5597639" y="2147242"/>
              <a:ext cx="957054" cy="5673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648174" y="1399509"/>
              <a:ext cx="7243387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defRPr/>
              </a:pP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Bôi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chỉnh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lệnh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               ,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294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2">
            <a:hlinkClick r:id="" action="ppaction://media"/>
            <a:extLst>
              <a:ext uri="{FF2B5EF4-FFF2-40B4-BE49-F238E27FC236}">
                <a16:creationId xmlns:a16="http://schemas.microsoft.com/office/drawing/2014/main" id="{E35D7E1B-477B-487A-A99E-339732DA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6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BF7455-C7E5-4C3E-BA78-0A7AF33BC3FA}"/>
              </a:ext>
            </a:extLst>
          </p:cNvPr>
          <p:cNvSpPr/>
          <p:nvPr/>
        </p:nvSpPr>
        <p:spPr>
          <a:xfrm>
            <a:off x="-18423" y="118693"/>
            <a:ext cx="12228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Định dạng độ rộng lề trái, lề phải của đoạn văn bản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9749C-C350-46AD-AA88-6D768000C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3" y="2769993"/>
            <a:ext cx="11076074" cy="542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llout: Double Bent Line 6">
            <a:extLst>
              <a:ext uri="{FF2B5EF4-FFF2-40B4-BE49-F238E27FC236}">
                <a16:creationId xmlns:a16="http://schemas.microsoft.com/office/drawing/2014/main" id="{1E20E2D2-BEB6-4E3A-A4E3-ED9C65A1DA39}"/>
              </a:ext>
            </a:extLst>
          </p:cNvPr>
          <p:cNvSpPr/>
          <p:nvPr/>
        </p:nvSpPr>
        <p:spPr>
          <a:xfrm>
            <a:off x="511515" y="960232"/>
            <a:ext cx="3816646" cy="1041288"/>
          </a:xfrm>
          <a:prstGeom prst="borderCallout3">
            <a:avLst>
              <a:gd name="adj1" fmla="val 99014"/>
              <a:gd name="adj2" fmla="val 56088"/>
              <a:gd name="adj3" fmla="val 133537"/>
              <a:gd name="adj4" fmla="val 55894"/>
              <a:gd name="adj5" fmla="val 133115"/>
              <a:gd name="adj6" fmla="val 30659"/>
              <a:gd name="adj7" fmla="val 180948"/>
              <a:gd name="adj8" fmla="val 30704"/>
            </a:avLst>
          </a:prstGeom>
          <a:solidFill>
            <a:schemeClr val="accent4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Di chuyển             để điều chỉnh dòng đầu của đoạn văn bản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0FCBB-EC18-427C-B22B-2231DE41E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70" y="1044180"/>
            <a:ext cx="435868" cy="363224"/>
          </a:xfrm>
          <a:prstGeom prst="rect">
            <a:avLst/>
          </a:prstGeom>
        </p:spPr>
      </p:pic>
      <p:sp>
        <p:nvSpPr>
          <p:cNvPr id="14" name="Callout: Double Bent Line 13">
            <a:extLst>
              <a:ext uri="{FF2B5EF4-FFF2-40B4-BE49-F238E27FC236}">
                <a16:creationId xmlns:a16="http://schemas.microsoft.com/office/drawing/2014/main" id="{A35D424A-A801-4AC6-95BE-92EB4FE3FE9E}"/>
              </a:ext>
            </a:extLst>
          </p:cNvPr>
          <p:cNvSpPr/>
          <p:nvPr/>
        </p:nvSpPr>
        <p:spPr>
          <a:xfrm>
            <a:off x="537643" y="3948572"/>
            <a:ext cx="3816646" cy="1041288"/>
          </a:xfrm>
          <a:prstGeom prst="borderCallout3">
            <a:avLst>
              <a:gd name="adj1" fmla="val -509"/>
              <a:gd name="adj2" fmla="val 55023"/>
              <a:gd name="adj3" fmla="val -36237"/>
              <a:gd name="adj4" fmla="val 55095"/>
              <a:gd name="adj5" fmla="val -35684"/>
              <a:gd name="adj6" fmla="val 29328"/>
              <a:gd name="adj7" fmla="val -69811"/>
              <a:gd name="adj8" fmla="val 29639"/>
            </a:avLst>
          </a:prstGeom>
          <a:solidFill>
            <a:schemeClr val="accent4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Di chuyển             để căn lề trái của đoạn văn bản</a:t>
            </a:r>
          </a:p>
        </p:txBody>
      </p:sp>
      <p:sp>
        <p:nvSpPr>
          <p:cNvPr id="15" name="Callout: Double Bent Line 14">
            <a:extLst>
              <a:ext uri="{FF2B5EF4-FFF2-40B4-BE49-F238E27FC236}">
                <a16:creationId xmlns:a16="http://schemas.microsoft.com/office/drawing/2014/main" id="{930F6384-C84B-4F98-8E96-74D235D6CBBD}"/>
              </a:ext>
            </a:extLst>
          </p:cNvPr>
          <p:cNvSpPr/>
          <p:nvPr/>
        </p:nvSpPr>
        <p:spPr>
          <a:xfrm>
            <a:off x="7797073" y="3948572"/>
            <a:ext cx="3816646" cy="1041288"/>
          </a:xfrm>
          <a:prstGeom prst="borderCallout3">
            <a:avLst>
              <a:gd name="adj1" fmla="val -509"/>
              <a:gd name="adj2" fmla="val 55023"/>
              <a:gd name="adj3" fmla="val -36237"/>
              <a:gd name="adj4" fmla="val 55095"/>
              <a:gd name="adj5" fmla="val -36660"/>
              <a:gd name="adj6" fmla="val 88691"/>
              <a:gd name="adj7" fmla="val -73714"/>
              <a:gd name="adj8" fmla="val 88470"/>
            </a:avLst>
          </a:prstGeom>
          <a:solidFill>
            <a:schemeClr val="accent4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Di chuyển             để căn lề phải của đoạn văn bản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C164D7-97EF-4557-A256-31C51F5B6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79" y="4018945"/>
            <a:ext cx="414659" cy="3814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3D44FC-57B9-4FBC-958D-94D14B621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11" y="4018945"/>
            <a:ext cx="492129" cy="400993"/>
          </a:xfrm>
          <a:prstGeom prst="rect">
            <a:avLst/>
          </a:prstGeom>
        </p:spPr>
      </p:pic>
      <p:sp>
        <p:nvSpPr>
          <p:cNvPr id="21" name="Plaque 20">
            <a:extLst>
              <a:ext uri="{FF2B5EF4-FFF2-40B4-BE49-F238E27FC236}">
                <a16:creationId xmlns:a16="http://schemas.microsoft.com/office/drawing/2014/main" id="{DB3A3EEA-C69E-4BD7-A4D0-0955D3E7E6F8}"/>
              </a:ext>
            </a:extLst>
          </p:cNvPr>
          <p:cNvSpPr/>
          <p:nvPr/>
        </p:nvSpPr>
        <p:spPr>
          <a:xfrm>
            <a:off x="2294263" y="5201921"/>
            <a:ext cx="9064617" cy="1452879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số 1,2… trên thước nằm ngang chỉ số đo của thước.</a:t>
            </a:r>
          </a:p>
          <a:p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phím trượt cho phép căn lề trái, lề phải và khoảng thụt đầu dòng của đoạn văn bản</a:t>
            </a:r>
          </a:p>
        </p:txBody>
      </p:sp>
      <p:pic>
        <p:nvPicPr>
          <p:cNvPr id="22" name="Picture 2" descr="Tuần 24-Tập đọc 5-Hộp thư mật">
            <a:extLst>
              <a:ext uri="{FF2B5EF4-FFF2-40B4-BE49-F238E27FC236}">
                <a16:creationId xmlns:a16="http://schemas.microsoft.com/office/drawing/2014/main" id="{7BCAEDB0-4EA0-41E7-81D6-ADEA7AAB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25" y="5377021"/>
            <a:ext cx="1467438" cy="124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66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4" grpId="0" animBg="1"/>
      <p:bldP spid="15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唯美清新教师公开课PPT课件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11&quot;&gt;&lt;property id=&quot;20148&quot; value=&quot;5&quot;/&gt;&lt;property id=&quot;20300&quot; value=&quot;Slide 10&quot;/&gt;&lt;property id=&quot;20307&quot; value=&quot;313&quot;/&gt;&lt;/object&gt;&lt;object type=&quot;3&quot; unique_id=&quot;10013&quot;&gt;&lt;property id=&quot;20148&quot; value=&quot;5&quot;/&gt;&lt;property id=&quot;20300&quot; value=&quot;Slide 12&quot;/&gt;&lt;property id=&quot;20307&quot; value=&quot;310&quot;/&gt;&lt;/object&gt;&lt;object type=&quot;3&quot; unique_id=&quot;10015&quot;&gt;&lt;property id=&quot;20148&quot; value=&quot;5&quot;/&gt;&lt;property id=&quot;20300&quot; value=&quot;Slide 14&quot;/&gt;&lt;property id=&quot;20307&quot; value=&quot;307&quot;/&gt;&lt;/object&gt;&lt;object type=&quot;3&quot; unique_id=&quot;10016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7&quot;/&gt;&lt;property id=&quot;20307&quot; value=&quot;317&quot;/&gt;&lt;/object&gt;&lt;object type=&quot;3&quot; unique_id=&quot;10019&quot;&gt;&lt;property id=&quot;20148&quot; value=&quot;5&quot;/&gt;&lt;property id=&quot;20300&quot; value=&quot;Slide 18&quot;/&gt;&lt;property id=&quot;20307&quot; value=&quot;306&quot;/&gt;&lt;/object&gt;&lt;object type=&quot;3&quot; unique_id=&quot;10200&quot;&gt;&lt;property id=&quot;20148&quot; value=&quot;5&quot;/&gt;&lt;property id=&quot;20300&quot; value=&quot;Slide 4&quot;/&gt;&lt;property id=&quot;20307&quot; value=&quot;319&quot;/&gt;&lt;/object&gt;&lt;object type=&quot;3&quot; unique_id=&quot;10201&quot;&gt;&lt;property id=&quot;20148&quot; value=&quot;5&quot;/&gt;&lt;property id=&quot;20300&quot; value=&quot;Slide 6&quot;/&gt;&lt;property id=&quot;20307&quot; value=&quot;320&quot;/&gt;&lt;/object&gt;&lt;object type=&quot;3&quot; unique_id=&quot;10202&quot;&gt;&lt;property id=&quot;20148&quot; value=&quot;5&quot;/&gt;&lt;property id=&quot;20300&quot; value=&quot;Slide 5&quot;/&gt;&lt;property id=&quot;20307&quot; value=&quot;321&quot;/&gt;&lt;/object&gt;&lt;object type=&quot;3&quot; unique_id=&quot;10329&quot;&gt;&lt;property id=&quot;20148&quot; value=&quot;5&quot;/&gt;&lt;property id=&quot;20300&quot; value=&quot;Slide 7&quot;/&gt;&lt;property id=&quot;20307&quot; value=&quot;322&quot;/&gt;&lt;/object&gt;&lt;object type=&quot;3&quot; unique_id=&quot;10528&quot;&gt;&lt;property id=&quot;20148&quot; value=&quot;5&quot;/&gt;&lt;property id=&quot;20300&quot; value=&quot;Slide 8 - &amp;quot;CẤU TRÚC CÂU LỆNH LẶP&amp;quot;&quot;/&gt;&lt;property id=&quot;20307&quot; value=&quot;323&quot;/&gt;&lt;/object&gt;&lt;object type=&quot;3&quot; unique_id=&quot;10651&quot;&gt;&lt;property id=&quot;20148&quot; value=&quot;5&quot;/&gt;&lt;property id=&quot;20300&quot; value=&quot;Slide 11&quot;/&gt;&lt;property id=&quot;20307&quot; value=&quot;325&quot;/&gt;&lt;/object&gt;&lt;object type=&quot;3&quot; unique_id=&quot;10833&quot;&gt;&lt;property id=&quot;20148&quot; value=&quot;5&quot;/&gt;&lt;property id=&quot;20300&quot; value=&quot;Slide 13&quot;/&gt;&lt;property id=&quot;20307&quot; value=&quot;326&quot;/&gt;&lt;/object&gt;&lt;object type=&quot;3&quot; unique_id=&quot;10834&quot;&gt;&lt;property id=&quot;20148&quot; value=&quot;5&quot;/&gt;&lt;property id=&quot;20300&quot; value=&quot;Slide 16&quot;/&gt;&lt;property id=&quot;20307&quot; value=&quot;328&quot;/&gt;&lt;/object&gt;&lt;object type=&quot;3&quot; unique_id=&quot;10911&quot;&gt;&lt;property id=&quot;20148&quot; value=&quot;5&quot;/&gt;&lt;property id=&quot;20300&quot; value=&quot;Slide 9 - &amp;quot;CẤU TRÚC CÂU LỆNH CHỜ&amp;quot;&quot;/&gt;&lt;property id=&quot;20307&quot; value=&quot;329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C24704"/>
      </a:accent1>
      <a:accent2>
        <a:srgbClr val="ADA221"/>
      </a:accent2>
      <a:accent3>
        <a:srgbClr val="BABA60"/>
      </a:accent3>
      <a:accent4>
        <a:srgbClr val="68AC7A"/>
      </a:accent4>
      <a:accent5>
        <a:srgbClr val="BBB5A6"/>
      </a:accent5>
      <a:accent6>
        <a:srgbClr val="8E846C"/>
      </a:accent6>
      <a:hlink>
        <a:srgbClr val="C24704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523</Words>
  <Application>Microsoft Office PowerPoint</Application>
  <PresentationFormat>Widescreen</PresentationFormat>
  <Paragraphs>49</Paragraphs>
  <Slides>13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Calibri</vt:lpstr>
      <vt:lpstr>Tahoma</vt:lpstr>
      <vt:lpstr>Times New Roman</vt:lpstr>
      <vt:lpstr>UTM Edwardian</vt:lpstr>
      <vt:lpstr>方正隶书简体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唯美清新教师公开课PPT课件</dc:title>
  <dc:creator>lenovo</dc:creator>
  <cp:lastModifiedBy>Techsi.vn</cp:lastModifiedBy>
  <cp:revision>327</cp:revision>
  <dcterms:created xsi:type="dcterms:W3CDTF">2017-05-15T08:47:20Z</dcterms:created>
  <dcterms:modified xsi:type="dcterms:W3CDTF">2021-10-07T02:36:53Z</dcterms:modified>
</cp:coreProperties>
</file>