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 id="2147483673" r:id="rId2"/>
    <p:sldMasterId id="2147483715" r:id="rId3"/>
    <p:sldMasterId id="2147483740" r:id="rId4"/>
  </p:sldMasterIdLst>
  <p:notesMasterIdLst>
    <p:notesMasterId r:id="rId27"/>
  </p:notesMasterIdLst>
  <p:handoutMasterIdLst>
    <p:handoutMasterId r:id="rId28"/>
  </p:handoutMasterIdLst>
  <p:sldIdLst>
    <p:sldId id="258" r:id="rId5"/>
    <p:sldId id="326" r:id="rId6"/>
    <p:sldId id="331" r:id="rId7"/>
    <p:sldId id="321" r:id="rId8"/>
    <p:sldId id="261" r:id="rId9"/>
    <p:sldId id="320" r:id="rId10"/>
    <p:sldId id="325" r:id="rId11"/>
    <p:sldId id="327" r:id="rId12"/>
    <p:sldId id="324" r:id="rId13"/>
    <p:sldId id="328" r:id="rId14"/>
    <p:sldId id="329" r:id="rId15"/>
    <p:sldId id="330" r:id="rId16"/>
    <p:sldId id="285" r:id="rId17"/>
    <p:sldId id="332" r:id="rId18"/>
    <p:sldId id="333" r:id="rId19"/>
    <p:sldId id="340" r:id="rId20"/>
    <p:sldId id="334" r:id="rId21"/>
    <p:sldId id="335" r:id="rId22"/>
    <p:sldId id="336" r:id="rId23"/>
    <p:sldId id="341" r:id="rId24"/>
    <p:sldId id="338" r:id="rId25"/>
    <p:sldId id="339" r:id="rId26"/>
  </p:sldIdLst>
  <p:sldSz cx="9144000" cy="5143500" type="screen16x9"/>
  <p:notesSz cx="9926638" cy="6797675"/>
  <p:embeddedFontLst>
    <p:embeddedFont>
      <p:font typeface="微软雅黑" pitchFamily="34" charset="-122"/>
      <p:regular r:id="rId29"/>
      <p:bold r:id="rId30"/>
    </p:embeddedFont>
    <p:embeddedFont>
      <p:font typeface="Calibri Light" pitchFamily="34" charset="0"/>
      <p:regular r:id="rId31"/>
      <p:italic r:id="rId32"/>
    </p:embeddedFont>
    <p:embeddedFont>
      <p:font typeface="等线" charset="-122"/>
      <p:regular r:id="rId33"/>
      <p:bold r:id="rId34"/>
    </p:embeddedFont>
    <p:embeddedFont>
      <p:font typeface="宋体" pitchFamily="2" charset="-122"/>
      <p:regular r:id="rId35"/>
    </p:embeddedFont>
    <p:embeddedFont>
      <p:font typeface="Tahoma" pitchFamily="34" charset="0"/>
      <p:regular r:id="rId36"/>
      <p:bold r:id="rId37"/>
    </p:embeddedFont>
    <p:embeddedFont>
      <p:font typeface="Calibri" pitchFamily="34" charset="0"/>
      <p:regular r:id="rId38"/>
      <p:bold r:id="rId39"/>
      <p:italic r:id="rId40"/>
      <p:boldItalic r:id="rId41"/>
    </p:embeddedFont>
    <p:embeddedFont>
      <p:font typeface="等线 Light" charset="-122"/>
      <p:regular r:id="rId42"/>
    </p:embeddedFont>
  </p:embeddedFontLst>
  <p:custDataLst>
    <p:tags r:id="rId43"/>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E94744"/>
    <a:srgbClr val="FFFFFF"/>
    <a:srgbClr val="EF9322"/>
    <a:srgbClr val="FDE03B"/>
    <a:srgbClr val="4AC0DC"/>
    <a:srgbClr val="F17445"/>
    <a:srgbClr val="009288"/>
    <a:srgbClr val="F58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2220" autoAdjust="0"/>
  </p:normalViewPr>
  <p:slideViewPr>
    <p:cSldViewPr snapToGrid="0">
      <p:cViewPr varScale="1">
        <p:scale>
          <a:sx n="85" d="100"/>
          <a:sy n="85" d="100"/>
        </p:scale>
        <p:origin x="-246"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BE1D69BC-0303-4CF2-ABED-083EFD319AA9}" type="datetimeFigureOut">
              <a:rPr lang="en-US" smtClean="0"/>
              <a:t>9/28/2021</a:t>
            </a:fld>
            <a:endParaRPr lang="en-US"/>
          </a:p>
        </p:txBody>
      </p:sp>
      <p:sp>
        <p:nvSpPr>
          <p:cNvPr id="4" name="Footer Placeholder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6A615EE9-C58F-4BD0-B483-92D3CCACA338}" type="slidenum">
              <a:rPr lang="en-US" smtClean="0"/>
              <a:t>‹#›</a:t>
            </a:fld>
            <a:endParaRPr lang="en-US"/>
          </a:p>
        </p:txBody>
      </p:sp>
    </p:spTree>
    <p:extLst>
      <p:ext uri="{BB962C8B-B14F-4D97-AF65-F5344CB8AC3E}">
        <p14:creationId xmlns:p14="http://schemas.microsoft.com/office/powerpoint/2010/main" val="3069868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5CF7B356-44B7-4C91-9F05-1F5067729FA3}" type="datetimeFigureOut">
              <a:rPr lang="zh-CN" altLang="en-US" smtClean="0"/>
              <a:pPr/>
              <a:t>2021/9/28</a:t>
            </a:fld>
            <a:endParaRPr lang="zh-CN" altLang="en-US"/>
          </a:p>
        </p:txBody>
      </p:sp>
      <p:sp>
        <p:nvSpPr>
          <p:cNvPr id="4" name="幻灯片图像占位符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E67BF2FF-AB26-42B1-B18B-19F5B70C603D}" type="slidenum">
              <a:rPr lang="zh-CN" altLang="en-US" smtClean="0"/>
              <a:pPr/>
              <a:t>‹#›</a:t>
            </a:fld>
            <a:endParaRPr lang="zh-CN" altLang="en-US"/>
          </a:p>
        </p:txBody>
      </p:sp>
    </p:spTree>
    <p:extLst>
      <p:ext uri="{BB962C8B-B14F-4D97-AF65-F5344CB8AC3E}">
        <p14:creationId xmlns:p14="http://schemas.microsoft.com/office/powerpoint/2010/main" val="85508473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pPr/>
              <a:t>1</a:t>
            </a:fld>
            <a:endParaRPr lang="zh-CN" altLang="en-US"/>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12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A930D33-079D-4CA9-A1E7-7078CAC5F2FE}" type="slidenum">
              <a:rPr lang="zh-CN" alt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91112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A930D33-079D-4CA9-A1E7-7078CAC5F2FE}" type="slidenum">
              <a:rPr lang="zh-CN" alt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91112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4507685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215434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6446272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118500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72"/>
            <a:ext cx="9144000" cy="514075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23000" t="58447"/>
          <a:stretch/>
        </p:blipFill>
        <p:spPr>
          <a:xfrm flipH="1">
            <a:off x="4238172" y="-1"/>
            <a:ext cx="4905828" cy="1136469"/>
          </a:xfrm>
          <a:prstGeom prst="rect">
            <a:avLst/>
          </a:prstGeom>
        </p:spPr>
      </p:pic>
      <p:sp>
        <p:nvSpPr>
          <p:cNvPr id="7" name="矩形 3"/>
          <p:cNvSpPr>
            <a:spLocks noChangeArrowheads="1"/>
          </p:cNvSpPr>
          <p:nvPr userDrawn="1"/>
        </p:nvSpPr>
        <p:spPr bwMode="auto">
          <a:xfrm>
            <a:off x="1187624" y="612722"/>
            <a:ext cx="1763948"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1050" b="0" smtClean="0">
                <a:solidFill>
                  <a:schemeClr val="tx1">
                    <a:lumMod val="85000"/>
                    <a:lumOff val="15000"/>
                  </a:schemeClr>
                </a:solidFill>
                <a:latin typeface="微软雅黑" pitchFamily="34" charset="-122"/>
                <a:ea typeface="微软雅黑" pitchFamily="34" charset="-122"/>
                <a:sym typeface="Arial" pitchFamily="34" charset="0"/>
              </a:rPr>
              <a:t>Click here to text content</a:t>
            </a:r>
            <a:endParaRPr lang="zh-CN" altLang="en-US" sz="1050" b="0">
              <a:solidFill>
                <a:schemeClr val="tx1">
                  <a:lumMod val="85000"/>
                  <a:lumOff val="15000"/>
                </a:schemeClr>
              </a:solidFill>
              <a:latin typeface="微软雅黑" pitchFamily="34" charset="-122"/>
              <a:ea typeface="微软雅黑" pitchFamily="34" charset="-122"/>
              <a:sym typeface="Arial" pitchFamily="34" charset="0"/>
            </a:endParaRPr>
          </a:p>
        </p:txBody>
      </p:sp>
      <p:grpSp>
        <p:nvGrpSpPr>
          <p:cNvPr id="9" name="组合 8"/>
          <p:cNvGrpSpPr/>
          <p:nvPr userDrawn="1"/>
        </p:nvGrpSpPr>
        <p:grpSpPr>
          <a:xfrm>
            <a:off x="330448" y="254794"/>
            <a:ext cx="749053" cy="566539"/>
            <a:chOff x="304799" y="673099"/>
            <a:chExt cx="4000501" cy="4000500"/>
          </a:xfr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effectLst>
            <a:outerShdw blurRad="444500" dist="254000" dir="8100000" algn="tr" rotWithShape="0">
              <a:prstClr val="black">
                <a:alpha val="50000"/>
              </a:prstClr>
            </a:outerShdw>
          </a:effectLst>
        </p:grpSpPr>
        <p:sp>
          <p:nvSpPr>
            <p:cNvPr id="10" name="六边形 9"/>
            <p:cNvSpPr/>
            <p:nvPr/>
          </p:nvSpPr>
          <p:spPr>
            <a:xfrm>
              <a:off x="304799" y="673099"/>
              <a:ext cx="4000501" cy="4000500"/>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 name="六边形 10"/>
            <p:cNvSpPr/>
            <p:nvPr/>
          </p:nvSpPr>
          <p:spPr>
            <a:xfrm>
              <a:off x="538199" y="906497"/>
              <a:ext cx="3533713" cy="3533704"/>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 name="TextBox 1"/>
          <p:cNvSpPr txBox="1"/>
          <p:nvPr userDrawn="1"/>
        </p:nvSpPr>
        <p:spPr>
          <a:xfrm>
            <a:off x="1187625" y="270307"/>
            <a:ext cx="3216269" cy="346253"/>
          </a:xfrm>
          <a:prstGeom prst="rect">
            <a:avLst/>
          </a:prstGeom>
          <a:noFill/>
          <a:ln>
            <a:noFill/>
          </a:ln>
        </p:spPr>
        <p:txBody>
          <a:bodyPr vert="horz" wrap="none" lIns="68582" tIns="34292" rIns="68582" bIns="34292" rtlCol="0" anchor="ctr">
            <a:spAutoFit/>
          </a:bodyPr>
          <a:lstStyle>
            <a:lvl1pPr lvl="0">
              <a:lnSpc>
                <a:spcPct val="90000"/>
              </a:lnSpc>
              <a:spcBef>
                <a:spcPct val="0"/>
              </a:spcBef>
              <a:buNone/>
              <a:defRPr sz="2000" b="0">
                <a:solidFill>
                  <a:schemeClr val="tx1">
                    <a:lumMod val="85000"/>
                    <a:lumOff val="15000"/>
                  </a:schemeClr>
                </a:solidFill>
                <a:latin typeface="微软雅黑" pitchFamily="34" charset="-122"/>
                <a:ea typeface="微软雅黑" panose="020B0503020204020204" pitchFamily="34" charset="-122"/>
              </a:defRPr>
            </a:lvl1pPr>
          </a:lstStyle>
          <a:p>
            <a:pPr lvl="0"/>
            <a:r>
              <a:rPr lang="zh-CN" altLang="en-US" sz="2000" smtClean="0"/>
              <a:t>单击此处添加文字标题内容</a:t>
            </a:r>
            <a:endParaRPr lang="zh-CN" altLang="en-US" sz="2000"/>
          </a:p>
        </p:txBody>
      </p:sp>
    </p:spTree>
    <p:extLst>
      <p:ext uri="{BB962C8B-B14F-4D97-AF65-F5344CB8AC3E}">
        <p14:creationId xmlns:p14="http://schemas.microsoft.com/office/powerpoint/2010/main" val="508777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12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7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00" fill="hold"/>
                                            <p:tgtEl>
                                              <p:spTgt spid="9"/>
                                            </p:tgtEl>
                                            <p:attrNameLst>
                                              <p:attrName>ppt_x</p:attrName>
                                            </p:attrNameLst>
                                          </p:cBhvr>
                                          <p:tavLst>
                                            <p:tav tm="0">
                                              <p:val>
                                                <p:strVal val="0-#ppt_w/2"/>
                                              </p:val>
                                            </p:tav>
                                            <p:tav tm="100000">
                                              <p:val>
                                                <p:strVal val="#ppt_x"/>
                                              </p:val>
                                            </p:tav>
                                          </p:tavLst>
                                        </p:anim>
                                        <p:anim calcmode="lin" valueType="num">
                                          <p:cBhvr additive="base">
                                            <p:cTn id="8" dur="12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7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0511557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5785383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1217795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7215891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8620656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8143614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164930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420467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0630964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8107851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7888221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3581788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9144000" cy="51435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2133664" cy="1218814"/>
          </a:xfrm>
          <a:prstGeom prst="rect">
            <a:avLst/>
          </a:prstGeom>
        </p:spPr>
      </p:pic>
      <p:sp>
        <p:nvSpPr>
          <p:cNvPr id="7" name="文本框 6"/>
          <p:cNvSpPr txBox="1"/>
          <p:nvPr userDrawn="1"/>
        </p:nvSpPr>
        <p:spPr>
          <a:xfrm>
            <a:off x="1219288" y="209612"/>
            <a:ext cx="3775393"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endPar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userDrawn="1"/>
        </p:nvSpPr>
        <p:spPr>
          <a:xfrm>
            <a:off x="1" y="732832"/>
            <a:ext cx="9143999" cy="4194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23112840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defRPr/>
            </a:pPr>
            <a:r>
              <a:rPr lang="en-US" altLang="en-US" sz="2400" b="1" u="sng">
                <a:solidFill>
                  <a:srgbClr val="FF0000"/>
                </a:solidFill>
              </a:rPr>
              <a:t>BT&amp;TH số 3: Thao tác trên bảng</a:t>
            </a:r>
            <a:endParaRPr lang="vi-VN" altLang="en-US" sz="2400" b="1" u="sng">
              <a:solidFill>
                <a:srgbClr val="FF0000"/>
              </a:solidFill>
            </a:endParaRPr>
          </a:p>
        </p:txBody>
      </p:sp>
      <p:sp>
        <p:nvSpPr>
          <p:cNvPr id="3" name="Rectangle 4"/>
          <p:cNvSpPr>
            <a:spLocks noGrp="1" noChangeArrowheads="1"/>
          </p:cNvSpPr>
          <p:nvPr>
            <p:ph type="dt" sz="half" idx="10"/>
          </p:nvPr>
        </p:nvSpPr>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defTabSz="914400" fontAlgn="base">
              <a:spcBef>
                <a:spcPct val="0"/>
              </a:spcBef>
              <a:spcAft>
                <a:spcPct val="0"/>
              </a:spcAft>
              <a:defRPr/>
            </a:pPr>
            <a:fld id="{3D17EB14-D66A-4676-92A4-03881C61F091}"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975187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044DE8D5-FADB-4070-88E7-7B5CF0C5DCB3}"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798890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A81D8597-DE7C-46D9-AA0A-98318070A285}"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622512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E2EDA07B-E8E9-4AD7-9D49-812C4BDF930A}"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026061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42837856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CE1447C7-73A7-49A8-9072-0AB4175D801C}"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510762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25117518-C007-4C20-9FB3-A0C5308DF146}"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402426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defRPr/>
            </a:pPr>
            <a:r>
              <a:rPr lang="en-US" altLang="en-US" sz="2400" b="1" u="sng">
                <a:solidFill>
                  <a:srgbClr val="FF0000"/>
                </a:solidFill>
              </a:rPr>
              <a:t>BT&amp;TH số 3: Thao tác trên bảng</a:t>
            </a:r>
            <a:endParaRPr lang="vi-VN" altLang="en-US" sz="2400" b="1" u="sng">
              <a:solidFill>
                <a:srgbClr val="FF0000"/>
              </a:solidFill>
            </a:endParaRPr>
          </a:p>
        </p:txBody>
      </p:sp>
      <p:sp>
        <p:nvSpPr>
          <p:cNvPr id="3" name="Rectangle 4"/>
          <p:cNvSpPr>
            <a:spLocks noGrp="1" noChangeArrowheads="1"/>
          </p:cNvSpPr>
          <p:nvPr>
            <p:ph type="dt" sz="half" idx="10"/>
          </p:nvPr>
        </p:nvSpPr>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defTabSz="914400" fontAlgn="base">
              <a:spcBef>
                <a:spcPct val="0"/>
              </a:spcBef>
              <a:spcAft>
                <a:spcPct val="0"/>
              </a:spcAft>
              <a:defRPr/>
            </a:pPr>
            <a:fld id="{3D17EB14-D66A-4676-92A4-03881C61F091}"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20149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044DE8D5-FADB-4070-88E7-7B5CF0C5DCB3}"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506835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A81D8597-DE7C-46D9-AA0A-98318070A285}"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29245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E2EDA07B-E8E9-4AD7-9D49-812C4BDF930A}"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462971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CE1447C7-73A7-49A8-9072-0AB4175D801C}"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634667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25117518-C007-4C20-9FB3-A0C5308DF146}"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091295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902987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43117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6914828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657839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958259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57769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260962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975947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1230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399607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75025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444207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9144000" cy="51435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2133664" cy="1218814"/>
          </a:xfrm>
          <a:prstGeom prst="rect">
            <a:avLst/>
          </a:prstGeom>
        </p:spPr>
      </p:pic>
      <p:sp>
        <p:nvSpPr>
          <p:cNvPr id="7" name="文本框 6"/>
          <p:cNvSpPr txBox="1"/>
          <p:nvPr userDrawn="1"/>
        </p:nvSpPr>
        <p:spPr>
          <a:xfrm>
            <a:off x="1219288" y="209612"/>
            <a:ext cx="3775393" cy="523220"/>
          </a:xfrm>
          <a:prstGeom prst="rect">
            <a:avLst/>
          </a:prstGeom>
          <a:noFill/>
        </p:spPr>
        <p:txBody>
          <a:bodyPr wrap="none" rtlCol="0">
            <a:spAutoFit/>
          </a:bodyPr>
          <a:lstStyle/>
          <a:p>
            <a:pPr>
              <a:defRPr/>
            </a:pPr>
            <a:r>
              <a:rPr lang="zh-CN" altLang="en-US" sz="2800" b="1" smtClean="0">
                <a:solidFill>
                  <a:prstClr val="white"/>
                </a:solidFill>
                <a:latin typeface="微软雅黑" panose="020B0503020204020204" pitchFamily="34" charset="-122"/>
              </a:rPr>
              <a:t>单击此处添加文字标题</a:t>
            </a:r>
            <a:endParaRPr lang="zh-CN" altLang="en-US" sz="2800" b="1">
              <a:solidFill>
                <a:prstClr val="white"/>
              </a:solidFill>
              <a:latin typeface="微软雅黑" panose="020B0503020204020204" pitchFamily="34" charset="-122"/>
            </a:endParaRPr>
          </a:p>
        </p:txBody>
      </p:sp>
      <p:sp>
        <p:nvSpPr>
          <p:cNvPr id="2" name="矩形 1"/>
          <p:cNvSpPr/>
          <p:nvPr userDrawn="1"/>
        </p:nvSpPr>
        <p:spPr>
          <a:xfrm>
            <a:off x="1" y="732832"/>
            <a:ext cx="9143999" cy="4194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8636258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225498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defRPr/>
            </a:pPr>
            <a:r>
              <a:rPr lang="en-US" altLang="en-US" sz="2400" b="1" u="sng">
                <a:solidFill>
                  <a:srgbClr val="FF0000"/>
                </a:solidFill>
              </a:rPr>
              <a:t>BT&amp;TH số 3: Thao tác trên bảng</a:t>
            </a:r>
            <a:endParaRPr lang="vi-VN" altLang="en-US" sz="2400" b="1" u="sng">
              <a:solidFill>
                <a:srgbClr val="FF0000"/>
              </a:solidFill>
            </a:endParaRPr>
          </a:p>
        </p:txBody>
      </p:sp>
      <p:sp>
        <p:nvSpPr>
          <p:cNvPr id="3" name="Rectangle 4"/>
          <p:cNvSpPr>
            <a:spLocks noGrp="1" noChangeArrowheads="1"/>
          </p:cNvSpPr>
          <p:nvPr>
            <p:ph type="dt" sz="half" idx="10"/>
          </p:nvPr>
        </p:nvSpPr>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defTabSz="914400" fontAlgn="base">
              <a:spcBef>
                <a:spcPct val="0"/>
              </a:spcBef>
              <a:spcAft>
                <a:spcPct val="0"/>
              </a:spcAft>
              <a:defRPr/>
            </a:pPr>
            <a:fld id="{3D17EB14-D66A-4676-92A4-03881C61F091}"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472033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044DE8D5-FADB-4070-88E7-7B5CF0C5DCB3}"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220317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A81D8597-DE7C-46D9-AA0A-98318070A285}"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124909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E2EDA07B-E8E9-4AD7-9D49-812C4BDF930A}"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476036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CE1447C7-73A7-49A8-9072-0AB4175D801C}"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124730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25117518-C007-4C20-9FB3-A0C5308DF146}"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268778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defRPr/>
            </a:pPr>
            <a:r>
              <a:rPr lang="en-US" altLang="en-US" sz="2400" b="1" u="sng">
                <a:solidFill>
                  <a:srgbClr val="FF0000"/>
                </a:solidFill>
              </a:rPr>
              <a:t>BT&amp;TH số 3: Thao tác trên bảng</a:t>
            </a:r>
            <a:endParaRPr lang="vi-VN" altLang="en-US" sz="2400" b="1" u="sng">
              <a:solidFill>
                <a:srgbClr val="FF0000"/>
              </a:solidFill>
            </a:endParaRPr>
          </a:p>
        </p:txBody>
      </p:sp>
      <p:sp>
        <p:nvSpPr>
          <p:cNvPr id="3" name="Rectangle 4"/>
          <p:cNvSpPr>
            <a:spLocks noGrp="1" noChangeArrowheads="1"/>
          </p:cNvSpPr>
          <p:nvPr>
            <p:ph type="dt" sz="half" idx="10"/>
          </p:nvPr>
        </p:nvSpPr>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defTabSz="914400" fontAlgn="base">
              <a:spcBef>
                <a:spcPct val="0"/>
              </a:spcBef>
              <a:spcAft>
                <a:spcPct val="0"/>
              </a:spcAft>
              <a:defRPr/>
            </a:pPr>
            <a:fld id="{3D17EB14-D66A-4676-92A4-03881C61F091}"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368934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044DE8D5-FADB-4070-88E7-7B5CF0C5DCB3}"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533011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A81D8597-DE7C-46D9-AA0A-98318070A285}"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369530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E2EDA07B-E8E9-4AD7-9D49-812C4BDF930A}"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576801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4119899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CE1447C7-73A7-49A8-9072-0AB4175D801C}"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80247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25117518-C007-4C20-9FB3-A0C5308DF146}" type="slidenum">
              <a:rPr lang="en-US" altLang="en-US" sz="1400">
                <a:solidFill>
                  <a:srgbClr val="000000"/>
                </a:solidFill>
                <a:latin typeface="Times New Roman" panose="02020603050405020304" pitchFamily="18" charset="0"/>
                <a:cs typeface="Arial" panose="020B0604020202020204" pitchFamily="34" charset="0"/>
              </a:rPr>
              <a:pPr defTabSz="914400"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399677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1597819"/>
            <a:ext cx="7772400" cy="1102519"/>
          </a:xfrm>
        </p:spPr>
        <p:txBody>
          <a:bodyPr/>
          <a:lstStyle/>
          <a:p>
            <a:r>
              <a:rPr lang="vi-VN" smtClean="0"/>
              <a:t>Bấm &amp; sửa kiểu tiêu đề</a:t>
            </a:r>
            <a:endParaRPr lang="vi-VN"/>
          </a:p>
        </p:txBody>
      </p:sp>
      <p:sp>
        <p:nvSpPr>
          <p:cNvPr id="3" name="Tiêu đề phụ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vi-VN"/>
          </a:p>
        </p:txBody>
      </p:sp>
      <p:sp>
        <p:nvSpPr>
          <p:cNvPr id="4" name="Chỗ dành sẵn cho Ngày tháng 3"/>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41087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59556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3305176"/>
            <a:ext cx="7772400" cy="1021556"/>
          </a:xfrm>
        </p:spPr>
        <p:txBody>
          <a:bodyPr anchor="t"/>
          <a:lstStyle>
            <a:lvl1pPr algn="l">
              <a:defRPr sz="4000" b="1" cap="all"/>
            </a:lvl1pPr>
          </a:lstStyle>
          <a:p>
            <a:r>
              <a:rPr lang="vi-VN" smtClean="0"/>
              <a:t>Bấm &amp; sửa kiểu tiêu đề</a:t>
            </a:r>
            <a:endParaRPr lang="vi-VN"/>
          </a:p>
        </p:txBody>
      </p:sp>
      <p:sp>
        <p:nvSpPr>
          <p:cNvPr id="3" name="Chỗ dành sẵn cho Văn bản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Chỗ dành sẵn cho Ngày tháng 3"/>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39361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ội dung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ội dung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5" name="Chỗ dành sẵn cho Ngày tháng 4"/>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93992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vi-VN"/>
          </a:p>
        </p:txBody>
      </p:sp>
      <p:sp>
        <p:nvSpPr>
          <p:cNvPr id="3" name="Chỗ dành sẵn cho Văn bản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5" name="Chỗ dành sẵn cho Văn bản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7" name="Chỗ dành sẵn cho Ngày tháng 6"/>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8" name="Chỗ dành sẵn cho Chân trang 7"/>
          <p:cNvSpPr>
            <a:spLocks noGrp="1"/>
          </p:cNvSpPr>
          <p:nvPr>
            <p:ph type="ftr" sz="quarter" idx="11"/>
          </p:nvPr>
        </p:nvSpPr>
        <p:spPr/>
        <p:txBody>
          <a:bodyPr/>
          <a:lstStyle/>
          <a:p>
            <a:endParaRPr lang="vi-VN">
              <a:solidFill>
                <a:prstClr val="black">
                  <a:tint val="75000"/>
                </a:prstClr>
              </a:solidFill>
            </a:endParaRPr>
          </a:p>
        </p:txBody>
      </p:sp>
      <p:sp>
        <p:nvSpPr>
          <p:cNvPr id="9" name="Chỗ dành sẵn cho Số hiệu Bản chiếu 8"/>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44490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gày tháng 2"/>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4" name="Chỗ dành sẵn cho Chân trang 3"/>
          <p:cNvSpPr>
            <a:spLocks noGrp="1"/>
          </p:cNvSpPr>
          <p:nvPr>
            <p:ph type="ftr" sz="quarter" idx="11"/>
          </p:nvPr>
        </p:nvSpPr>
        <p:spPr/>
        <p:txBody>
          <a:bodyPr/>
          <a:lstStyle/>
          <a:p>
            <a:endParaRPr lang="vi-VN">
              <a:solidFill>
                <a:prstClr val="black">
                  <a:tint val="75000"/>
                </a:prstClr>
              </a:solidFill>
            </a:endParaRPr>
          </a:p>
        </p:txBody>
      </p:sp>
      <p:sp>
        <p:nvSpPr>
          <p:cNvPr id="5" name="Chỗ dành sẵn cho Số hiệu Bản chiếu 4"/>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15623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3" name="Chỗ dành sẵn cho Chân trang 2"/>
          <p:cNvSpPr>
            <a:spLocks noGrp="1"/>
          </p:cNvSpPr>
          <p:nvPr>
            <p:ph type="ftr" sz="quarter" idx="11"/>
          </p:nvPr>
        </p:nvSpPr>
        <p:spPr/>
        <p:txBody>
          <a:bodyPr/>
          <a:lstStyle/>
          <a:p>
            <a:endParaRPr lang="vi-VN">
              <a:solidFill>
                <a:prstClr val="black">
                  <a:tint val="75000"/>
                </a:prstClr>
              </a:solidFill>
            </a:endParaRPr>
          </a:p>
        </p:txBody>
      </p:sp>
      <p:sp>
        <p:nvSpPr>
          <p:cNvPr id="4" name="Chỗ dành sẵn cho Số hiệu Bản chiếu 3"/>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04757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1" y="204787"/>
            <a:ext cx="3008313" cy="871538"/>
          </a:xfrm>
        </p:spPr>
        <p:txBody>
          <a:bodyPr anchor="b"/>
          <a:lstStyle>
            <a:lvl1pPr algn="l">
              <a:defRPr sz="2000" b="1"/>
            </a:lvl1pPr>
          </a:lstStyle>
          <a:p>
            <a:r>
              <a:rPr lang="vi-VN" smtClean="0"/>
              <a:t>Bấm &amp; sửa kiểu tiêu đề</a:t>
            </a:r>
            <a:endParaRPr lang="vi-VN"/>
          </a:p>
        </p:txBody>
      </p:sp>
      <p:sp>
        <p:nvSpPr>
          <p:cNvPr id="3" name="Chỗ dành sẵn cho Nội dung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Văn bản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6591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2787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3600450"/>
            <a:ext cx="5486400" cy="425054"/>
          </a:xfrm>
        </p:spPr>
        <p:txBody>
          <a:bodyPr anchor="b"/>
          <a:lstStyle>
            <a:lvl1pPr algn="l">
              <a:defRPr sz="2000" b="1"/>
            </a:lvl1pPr>
          </a:lstStyle>
          <a:p>
            <a:r>
              <a:rPr lang="vi-VN" smtClean="0"/>
              <a:t>Bấm &amp; sửa kiểu tiêu đề</a:t>
            </a:r>
            <a:endParaRPr lang="vi-VN"/>
          </a:p>
        </p:txBody>
      </p:sp>
      <p:sp>
        <p:nvSpPr>
          <p:cNvPr id="3" name="Chỗ dành sẵn cho Hình ảnh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329496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4510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05979"/>
            <a:ext cx="2057400" cy="4388644"/>
          </a:xfrm>
        </p:spPr>
        <p:txBody>
          <a:bodyPr vert="eaVert"/>
          <a:lstStyle/>
          <a:p>
            <a:r>
              <a:rPr lang="vi-VN" smtClean="0"/>
              <a:t>Bấm &amp; sửa kiểu tiêu đề</a:t>
            </a:r>
            <a:endParaRPr lang="vi-VN"/>
          </a:p>
        </p:txBody>
      </p:sp>
      <p:sp>
        <p:nvSpPr>
          <p:cNvPr id="3" name="Chỗ dành sẵn cho Văn bản Dọc 2"/>
          <p:cNvSpPr>
            <a:spLocks noGrp="1"/>
          </p:cNvSpPr>
          <p:nvPr>
            <p:ph type="body" orient="vert" idx="1"/>
          </p:nvPr>
        </p:nvSpPr>
        <p:spPr>
          <a:xfrm>
            <a:off x="457200" y="205979"/>
            <a:ext cx="6019800" cy="4388644"/>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768E1718-F6F5-450C-91E3-F93A4AE02DAC}" type="datetimeFigureOut">
              <a:rPr lang="vi-VN" smtClean="0">
                <a:solidFill>
                  <a:prstClr val="black">
                    <a:tint val="75000"/>
                  </a:prstClr>
                </a:solidFill>
              </a:rPr>
              <a:pPr/>
              <a:t>28/09/2021</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122A40DF-C3CB-4A2E-ACB5-40AC82A425D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69010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449DFC4-FDED-4B41-982D-8052FC63661B}"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65FFF5A-79EA-4B61-A2E3-443713E820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637674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30985392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449DFC4-FDED-4B41-982D-8052FC63661B}" type="datetimeFigureOut">
              <a:rPr lang="zh-CN" altLang="en-US" smtClean="0"/>
              <a:pPr/>
              <a:t>2021/9/28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0718225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1.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1.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49DFC4-FDED-4B41-982D-8052FC63661B}" type="datetimeFigureOut">
              <a:rPr lang="zh-CN" altLang="en-US" smtClean="0"/>
              <a:pPr/>
              <a:t>2021/9/28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3782831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54" r:id="rId12"/>
    <p:sldLayoutId id="2147483655" r:id="rId13"/>
  </p:sldLayoutIdLst>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2021/9/28</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8823790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CE5B826-6809-49B3-9B4B-177D412235B0}" type="datetimeFigureOut">
              <a:rPr lang="zh-CN" altLang="en-US" smtClean="0">
                <a:solidFill>
                  <a:prstClr val="black">
                    <a:tint val="75000"/>
                  </a:prstClr>
                </a:solidFill>
              </a:rPr>
              <a:pPr>
                <a:defRPr/>
              </a:pPr>
              <a:t>2021/9/28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01AD0B5-09AD-499F-88BC-01FCE55CDA7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8422809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vi-VN" smtClean="0"/>
              <a:t>Bấm &amp; sửa kiểu tiêu đề</a:t>
            </a:r>
            <a:endParaRPr lang="vi-VN"/>
          </a:p>
        </p:txBody>
      </p:sp>
      <p:sp>
        <p:nvSpPr>
          <p:cNvPr id="3" name="Chỗ dành sẵn cho Văn bản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68E1718-F6F5-450C-91E3-F93A4AE02DAC}" type="datetimeFigureOut">
              <a:rPr lang="vi-VN" smtClean="0">
                <a:solidFill>
                  <a:prstClr val="black">
                    <a:tint val="75000"/>
                  </a:prstClr>
                </a:solidFill>
              </a:rPr>
              <a:pPr defTabSz="914400"/>
              <a:t>28/09/2021</a:t>
            </a:fld>
            <a:endParaRPr lang="vi-VN">
              <a:solidFill>
                <a:prstClr val="black">
                  <a:tint val="75000"/>
                </a:prstClr>
              </a:solidFill>
            </a:endParaRPr>
          </a:p>
        </p:txBody>
      </p:sp>
      <p:sp>
        <p:nvSpPr>
          <p:cNvPr id="5" name="Chỗ dành sẵn cho Chân trang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Chỗ dành sẵn cho Số hiệu Bản chiế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22A40DF-C3CB-4A2E-ACB5-40AC82A425DE}"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386081470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xml"/><Relationship Id="rId1" Type="http://schemas.openxmlformats.org/officeDocument/2006/relationships/tags" Target="../tags/tag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9144001" cy="51435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8486" y="3090225"/>
            <a:ext cx="3840162" cy="2096851"/>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95350" y="4743550"/>
            <a:ext cx="399950" cy="399950"/>
          </a:xfrm>
          <a:prstGeom prst="rect">
            <a:avLst/>
          </a:prstGeom>
        </p:spPr>
      </p:pic>
      <p:sp>
        <p:nvSpPr>
          <p:cNvPr id="2" name="Rectangle 1"/>
          <p:cNvSpPr/>
          <p:nvPr/>
        </p:nvSpPr>
        <p:spPr>
          <a:xfrm>
            <a:off x="1352792" y="249162"/>
            <a:ext cx="6876627" cy="181588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a:t>
            </a:r>
            <a:r>
              <a:rPr lang="en-US"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 EM ĐẾN VỚI </a:t>
            </a:r>
          </a:p>
          <a:p>
            <a:pPr algn="ctr"/>
            <a:r>
              <a:rPr lang="en-US"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MÔN TIN HỌC LỚP </a:t>
            </a:r>
            <a:r>
              <a:rPr lang="en-US"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en-US"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3795885" y="1649545"/>
            <a:ext cx="1944763"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50" normalizeH="0" baseline="0" noProof="0" smtClean="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rPr>
              <a:t>Tuần </a:t>
            </a:r>
            <a:r>
              <a:rPr kumimoji="0" lang="en-US" sz="4800" b="1" i="0" u="none" strike="noStrike" kern="0" cap="none" spc="50" normalizeH="0" baseline="0" noProof="0" smtClean="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rPr>
              <a:t>5</a:t>
            </a:r>
            <a:endParaRPr kumimoji="0" lang="en-US" sz="4800" b="1" i="0" u="none" strike="noStrike" kern="0" cap="none" spc="50" normalizeH="0" baseline="0" noProof="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endParaRPr>
          </a:p>
        </p:txBody>
      </p:sp>
    </p:spTree>
    <p:extLst>
      <p:ext uri="{BB962C8B-B14F-4D97-AF65-F5344CB8AC3E}">
        <p14:creationId xmlns:p14="http://schemas.microsoft.com/office/powerpoint/2010/main" val="34517297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7949" y="1055874"/>
            <a:ext cx="6480720" cy="954107"/>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gõ</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phím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mềm</a:t>
            </a:r>
            <a:r>
              <a:rPr lang="en-US" sz="2800" b="1" dirty="0" smtClean="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KIRAN’S TYPING TUTOR</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806930" y="87157"/>
            <a:ext cx="5881739" cy="584775"/>
          </a:xfrm>
          <a:prstGeom prst="rect">
            <a:avLst/>
          </a:prstGeom>
        </p:spPr>
        <p:txBody>
          <a:bodyPr wrap="none">
            <a:spAutoFit/>
          </a:bodyPr>
          <a:lstStyle/>
          <a:p>
            <a:pPr algn="ctr"/>
            <a:r>
              <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3: THỰC HÀNH</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pic>
        <p:nvPicPr>
          <p:cNvPr id="6" name="图片 10244" descr="23"/>
          <p:cNvPicPr>
            <a:picLocks noChangeAspect="1"/>
          </p:cNvPicPr>
          <p:nvPr/>
        </p:nvPicPr>
        <p:blipFill>
          <a:blip r:embed="rId2"/>
          <a:stretch>
            <a:fillRect/>
          </a:stretch>
        </p:blipFill>
        <p:spPr>
          <a:xfrm>
            <a:off x="6222589" y="2488471"/>
            <a:ext cx="2851978" cy="2655029"/>
          </a:xfrm>
          <a:prstGeom prst="rect">
            <a:avLst/>
          </a:prstGeom>
          <a:noFill/>
          <a:ln w="9525">
            <a:noFill/>
          </a:ln>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8429" y="2183671"/>
            <a:ext cx="1519760" cy="18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8296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2" t="1880" r="1250" b="2007"/>
          <a:stretch/>
        </p:blipFill>
        <p:spPr>
          <a:xfrm>
            <a:off x="1397000" y="850900"/>
            <a:ext cx="6689206" cy="3886200"/>
          </a:xfrm>
          <a:prstGeom prst="rect">
            <a:avLst/>
          </a:prstGeom>
        </p:spPr>
      </p:pic>
      <p:sp>
        <p:nvSpPr>
          <p:cNvPr id="3" name="Rectangle 2"/>
          <p:cNvSpPr/>
          <p:nvPr/>
        </p:nvSpPr>
        <p:spPr>
          <a:xfrm>
            <a:off x="1789672" y="4609"/>
            <a:ext cx="614044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smtClean="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rPr>
              <a:t>GIAO DIỆN PHẦN MỀM</a:t>
            </a:r>
            <a:endParaRPr lang="en-US" sz="3600" b="1" cap="none" spc="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369300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E8A2E27-12A6-4C30-A9A0-CB901BB8D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9144000" cy="5143500"/>
          </a:xfrm>
          <a:prstGeom prst="rect">
            <a:avLst/>
          </a:prstGeom>
        </p:spPr>
      </p:pic>
      <p:sp>
        <p:nvSpPr>
          <p:cNvPr id="2" name="Title 1"/>
          <p:cNvSpPr>
            <a:spLocks noGrp="1"/>
          </p:cNvSpPr>
          <p:nvPr>
            <p:ph type="title"/>
          </p:nvPr>
        </p:nvSpPr>
        <p:spPr>
          <a:xfrm>
            <a:off x="2438400" y="254001"/>
            <a:ext cx="4813300" cy="749299"/>
          </a:xfrm>
          <a:solidFill>
            <a:srgbClr val="FFFF99"/>
          </a:solidFill>
          <a:ln/>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a:noAutofit/>
          </a:bodyPr>
          <a:lstStyle/>
          <a:p>
            <a:r>
              <a:rPr lang="en-US" sz="3200" b="1" dirty="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EM CẦN GHI NHỚ</a:t>
            </a:r>
            <a:endParaRPr lang="en-US" sz="3200" dirty="0">
              <a:solidFill>
                <a:srgbClr val="C00000"/>
              </a:solidFill>
            </a:endParaRPr>
          </a:p>
        </p:txBody>
      </p:sp>
      <p:sp>
        <p:nvSpPr>
          <p:cNvPr id="3" name="Content Placeholder 2"/>
          <p:cNvSpPr>
            <a:spLocks noGrp="1"/>
          </p:cNvSpPr>
          <p:nvPr>
            <p:ph idx="1"/>
          </p:nvPr>
        </p:nvSpPr>
        <p:spPr>
          <a:xfrm>
            <a:off x="396268" y="1126176"/>
            <a:ext cx="8417532" cy="3090224"/>
          </a:xfrm>
        </p:spPr>
        <p:txBody>
          <a:bodyPr>
            <a:noAutofit/>
          </a:bodyPr>
          <a:lstStyle/>
          <a:p>
            <a:pPr marL="0" indent="0" algn="ctr">
              <a:lnSpc>
                <a:spcPct val="130000"/>
              </a:lnSpc>
              <a:buNone/>
            </a:pPr>
            <a:r>
              <a:rPr lang="en-US" sz="2800" b="1" smtClean="0">
                <a:solidFill>
                  <a:srgbClr val="FF0000"/>
                </a:solidFill>
                <a:latin typeface="Times New Roman" panose="02020603050405020304" pitchFamily="18" charset="0"/>
                <a:cs typeface="Times New Roman" panose="02020603050405020304" pitchFamily="18" charset="0"/>
              </a:rPr>
              <a:t>Cách </a:t>
            </a:r>
            <a:r>
              <a:rPr lang="en-US" sz="2800" b="1" dirty="0" err="1" smtClean="0">
                <a:solidFill>
                  <a:srgbClr val="FF0000"/>
                </a:solidFill>
                <a:latin typeface="Times New Roman" panose="02020603050405020304" pitchFamily="18" charset="0"/>
                <a:cs typeface="Times New Roman" panose="02020603050405020304" pitchFamily="18" charset="0"/>
              </a:rPr>
              <a:t>gõ</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phím</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ở hàng phím trên, </a:t>
            </a:r>
            <a:r>
              <a:rPr lang="vi-VN" sz="2800" b="1" smtClean="0">
                <a:solidFill>
                  <a:srgbClr val="FF0000"/>
                </a:solidFill>
                <a:latin typeface="Times New Roman" panose="02020603050405020304" pitchFamily="18" charset="0"/>
                <a:cs typeface="Times New Roman" panose="02020603050405020304" pitchFamily="18" charset="0"/>
              </a:rPr>
              <a:t>hàng </a:t>
            </a:r>
            <a:r>
              <a:rPr lang="vi-VN" sz="2800" b="1" smtClean="0">
                <a:solidFill>
                  <a:srgbClr val="FF0000"/>
                </a:solidFill>
                <a:latin typeface="Times New Roman" panose="02020603050405020304" pitchFamily="18" charset="0"/>
                <a:cs typeface="Times New Roman" panose="02020603050405020304" pitchFamily="18" charset="0"/>
              </a:rPr>
              <a:t>phím</a:t>
            </a:r>
            <a:r>
              <a:rPr lang="en-US" sz="2800" b="1" smtClean="0">
                <a:solidFill>
                  <a:srgbClr val="FF0000"/>
                </a:solidFill>
                <a:latin typeface="Times New Roman" panose="02020603050405020304" pitchFamily="18" charset="0"/>
                <a:cs typeface="Times New Roman" panose="02020603050405020304" pitchFamily="18" charset="0"/>
              </a:rPr>
              <a:t> số</a:t>
            </a:r>
            <a:r>
              <a:rPr lang="vi-VN" sz="2800" b="1" smtClean="0">
                <a:solidFill>
                  <a:srgbClr val="FF0000"/>
                </a:solidFill>
                <a:latin typeface="Times New Roman" panose="02020603050405020304" pitchFamily="18" charset="0"/>
                <a:cs typeface="Times New Roman" panose="02020603050405020304" pitchFamily="18" charset="0"/>
              </a:rPr>
              <a:t>: </a:t>
            </a:r>
            <a:endParaRPr lang="vi-VN" sz="2800" b="1" dirty="0" smtClean="0">
              <a:solidFill>
                <a:srgbClr val="FF0000"/>
              </a:solidFill>
              <a:latin typeface="Times New Roman" panose="02020603050405020304" pitchFamily="18" charset="0"/>
              <a:cs typeface="Times New Roman" panose="02020603050405020304" pitchFamily="18" charset="0"/>
            </a:endParaRPr>
          </a:p>
          <a:p>
            <a:pPr marL="0" indent="0" algn="just">
              <a:lnSpc>
                <a:spcPct val="130000"/>
              </a:lnSpc>
              <a:buNone/>
            </a:pPr>
            <a:r>
              <a:rPr lang="vi-VN" sz="2800" b="1" i="1" dirty="0" smtClean="0">
                <a:solidFill>
                  <a:srgbClr val="000066"/>
                </a:solidFill>
                <a:latin typeface="Times New Roman" panose="02020603050405020304" pitchFamily="18" charset="0"/>
                <a:cs typeface="Times New Roman" panose="02020603050405020304" pitchFamily="18" charset="0"/>
              </a:rPr>
              <a:t>Đặt tay lên hàng phím cơ sở, vươn từng ngón tay lên để gõ phím ở hàng trên hoặc hàng số theo quy tắc ngón tay được tô màu nào thì gõ  phím được tô màu tương ứng. Sau khi gõ xong một phím lại đưa ngón tay trở về phím xuất phát tương ứng ở hàng cơ </a:t>
            </a:r>
            <a:r>
              <a:rPr lang="vi-VN" sz="2800" b="1" i="1" smtClean="0">
                <a:solidFill>
                  <a:srgbClr val="000066"/>
                </a:solidFill>
                <a:latin typeface="Times New Roman" panose="02020603050405020304" pitchFamily="18" charset="0"/>
                <a:cs typeface="Times New Roman" panose="02020603050405020304" pitchFamily="18" charset="0"/>
              </a:rPr>
              <a:t>sở</a:t>
            </a:r>
            <a:r>
              <a:rPr lang="vi-VN" sz="2800" b="1" i="1" smtClean="0">
                <a:solidFill>
                  <a:srgbClr val="000066"/>
                </a:solidFill>
                <a:latin typeface="Times New Roman" panose="02020603050405020304" pitchFamily="18" charset="0"/>
                <a:cs typeface="Times New Roman" panose="02020603050405020304" pitchFamily="18" charset="0"/>
              </a:rPr>
              <a:t>.</a:t>
            </a:r>
            <a:endParaRPr lang="en-US" sz="2800" b="1" i="1" dirty="0">
              <a:solidFill>
                <a:srgbClr val="000066"/>
              </a:solidFill>
              <a:latin typeface="Times New Roman" panose="02020603050405020304" pitchFamily="18" charset="0"/>
              <a:cs typeface="Times New Roman" panose="02020603050405020304" pitchFamily="18" charset="0"/>
            </a:endParaRPr>
          </a:p>
          <a:p>
            <a:pPr marL="0" indent="0" algn="just">
              <a:lnSpc>
                <a:spcPct val="130000"/>
              </a:lnSpc>
              <a:buNone/>
            </a:pPr>
            <a:endParaRPr lang="en-US" sz="2800" dirty="0">
              <a:solidFill>
                <a:srgbClr val="000066"/>
              </a:solidFill>
              <a:latin typeface="Times New Roman" panose="02020603050405020304" pitchFamily="18" charset="0"/>
              <a:cs typeface="Times New Roman" panose="02020603050405020304" pitchFamily="18" charset="0"/>
            </a:endParaRPr>
          </a:p>
          <a:p>
            <a:pPr marL="0" indent="0" algn="just">
              <a:lnSpc>
                <a:spcPct val="130000"/>
              </a:lnSpc>
              <a:buNone/>
            </a:pPr>
            <a:r>
              <a:rPr lang="en-US" sz="2800" dirty="0">
                <a:solidFill>
                  <a:srgbClr val="000066"/>
                </a:solidFill>
                <a:latin typeface="Times New Roman" panose="02020603050405020304" pitchFamily="18" charset="0"/>
                <a:cs typeface="Times New Roman" panose="02020603050405020304" pitchFamily="18" charset="0"/>
              </a:rPr>
              <a:t> </a:t>
            </a:r>
          </a:p>
          <a:p>
            <a:pPr algn="just">
              <a:lnSpc>
                <a:spcPct val="130000"/>
              </a:lnSpc>
              <a:buFont typeface="Wingdings" panose="05000000000000000000" pitchFamily="2" charset="2"/>
              <a:buChar char="v"/>
            </a:pPr>
            <a:endParaRPr lang="en-US" sz="2800" b="0"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739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12192000" cy="6858000"/>
          </a:xfrm>
        </p:grpSpPr>
        <p:pic>
          <p:nvPicPr>
            <p:cNvPr id="12" name="b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3">
              <a:extLst>
                <a:ext uri="{28A0092B-C50C-407E-A947-70E740481C1C}">
                  <a14:useLocalDpi xmlns:a14="http://schemas.microsoft.com/office/drawing/2010/main" val="0"/>
                </a:ext>
              </a:extLst>
            </a:blip>
            <a:srcRect l="8541" t="35741" r="76042" b="33519"/>
            <a:stretch/>
          </p:blipFill>
          <p:spPr>
            <a:xfrm>
              <a:off x="1041400" y="2451100"/>
              <a:ext cx="1879600" cy="2108200"/>
            </a:xfrm>
            <a:prstGeom prst="rect">
              <a:avLst/>
            </a:prstGeom>
          </p:spPr>
        </p:pic>
        <p:pic>
          <p:nvPicPr>
            <p:cNvPr id="14" name="2"/>
            <p:cNvPicPr>
              <a:picLocks noChangeAspect="1"/>
            </p:cNvPicPr>
            <p:nvPr/>
          </p:nvPicPr>
          <p:blipFill rotWithShape="1">
            <a:blip r:embed="rId4">
              <a:extLst>
                <a:ext uri="{28A0092B-C50C-407E-A947-70E740481C1C}">
                  <a14:useLocalDpi xmlns:a14="http://schemas.microsoft.com/office/drawing/2010/main" val="0"/>
                </a:ext>
              </a:extLst>
            </a:blip>
            <a:srcRect l="19479" t="9259" r="56875" b="50556"/>
            <a:stretch/>
          </p:blipFill>
          <p:spPr>
            <a:xfrm>
              <a:off x="2374900" y="635000"/>
              <a:ext cx="2882900" cy="2755900"/>
            </a:xfrm>
            <a:prstGeom prst="rect">
              <a:avLst/>
            </a:prstGeom>
          </p:spPr>
        </p:pic>
        <p:pic>
          <p:nvPicPr>
            <p:cNvPr id="15" name="3"/>
            <p:cNvPicPr>
              <a:picLocks noChangeAspect="1"/>
            </p:cNvPicPr>
            <p:nvPr/>
          </p:nvPicPr>
          <p:blipFill rotWithShape="1">
            <a:blip r:embed="rId5">
              <a:extLst>
                <a:ext uri="{28A0092B-C50C-407E-A947-70E740481C1C}">
                  <a14:useLocalDpi xmlns:a14="http://schemas.microsoft.com/office/drawing/2010/main" val="0"/>
                </a:ext>
              </a:extLst>
            </a:blip>
            <a:srcRect l="37500" t="7407" r="44479" b="52037"/>
            <a:stretch/>
          </p:blipFill>
          <p:spPr>
            <a:xfrm>
              <a:off x="4572000" y="508000"/>
              <a:ext cx="2197100" cy="2781300"/>
            </a:xfrm>
            <a:prstGeom prst="rect">
              <a:avLst/>
            </a:prstGeom>
          </p:spPr>
        </p:pic>
        <p:pic>
          <p:nvPicPr>
            <p:cNvPr id="16" name="4"/>
            <p:cNvPicPr>
              <a:picLocks noChangeAspect="1"/>
            </p:cNvPicPr>
            <p:nvPr/>
          </p:nvPicPr>
          <p:blipFill rotWithShape="1">
            <a:blip r:embed="rId6">
              <a:extLst>
                <a:ext uri="{28A0092B-C50C-407E-A947-70E740481C1C}">
                  <a14:useLocalDpi xmlns:a14="http://schemas.microsoft.com/office/drawing/2010/main" val="0"/>
                </a:ext>
              </a:extLst>
            </a:blip>
            <a:srcRect l="52396" t="15926" r="33646" b="54630"/>
            <a:stretch/>
          </p:blipFill>
          <p:spPr>
            <a:xfrm>
              <a:off x="6388100" y="1092200"/>
              <a:ext cx="1701800" cy="2019300"/>
            </a:xfrm>
            <a:prstGeom prst="rect">
              <a:avLst/>
            </a:prstGeom>
          </p:spPr>
        </p:pic>
        <p:pic>
          <p:nvPicPr>
            <p:cNvPr id="17" name="6"/>
            <p:cNvPicPr>
              <a:picLocks noChangeAspect="1"/>
            </p:cNvPicPr>
            <p:nvPr/>
          </p:nvPicPr>
          <p:blipFill rotWithShape="1">
            <a:blip r:embed="rId7">
              <a:extLst>
                <a:ext uri="{28A0092B-C50C-407E-A947-70E740481C1C}">
                  <a14:useLocalDpi xmlns:a14="http://schemas.microsoft.com/office/drawing/2010/main" val="0"/>
                </a:ext>
              </a:extLst>
            </a:blip>
            <a:srcRect l="78333" t="27408" r="7708" b="42222"/>
            <a:stretch/>
          </p:blipFill>
          <p:spPr>
            <a:xfrm>
              <a:off x="9550400" y="1879600"/>
              <a:ext cx="1701800" cy="2082800"/>
            </a:xfrm>
            <a:prstGeom prst="rect">
              <a:avLst/>
            </a:prstGeom>
          </p:spPr>
        </p:pic>
        <p:pic>
          <p:nvPicPr>
            <p:cNvPr id="18" name="5"/>
            <p:cNvPicPr>
              <a:picLocks noChangeAspect="1"/>
            </p:cNvPicPr>
            <p:nvPr/>
          </p:nvPicPr>
          <p:blipFill rotWithShape="1">
            <a:blip r:embed="rId8">
              <a:extLst>
                <a:ext uri="{28A0092B-C50C-407E-A947-70E740481C1C}">
                  <a14:useLocalDpi xmlns:a14="http://schemas.microsoft.com/office/drawing/2010/main" val="0"/>
                </a:ext>
              </a:extLst>
            </a:blip>
            <a:srcRect l="63750" t="14444" r="19688" b="50000"/>
            <a:stretch/>
          </p:blipFill>
          <p:spPr>
            <a:xfrm>
              <a:off x="7772400" y="990600"/>
              <a:ext cx="2019300" cy="2438400"/>
            </a:xfrm>
            <a:prstGeom prst="rect">
              <a:avLst/>
            </a:prstGeom>
          </p:spPr>
        </p:pic>
      </p:grpSp>
      <p:sp>
        <p:nvSpPr>
          <p:cNvPr id="19" name="Rectangle 18"/>
          <p:cNvSpPr/>
          <p:nvPr/>
        </p:nvSpPr>
        <p:spPr>
          <a:xfrm>
            <a:off x="1835310" y="2333220"/>
            <a:ext cx="5937844" cy="1754326"/>
          </a:xfrm>
          <a:prstGeom prst="rect">
            <a:avLst/>
          </a:prstGeom>
          <a:noFill/>
        </p:spPr>
        <p:txBody>
          <a:bodyPr wrap="none" lIns="91440" tIns="45720" rIns="91440" bIns="45720">
            <a:spAutoFit/>
          </a:bodyPr>
          <a:lstStyle/>
          <a:p>
            <a:pPr algn="ct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Cảm</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ơn</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các em</a:t>
            </a:r>
          </a:p>
          <a:p>
            <a:pPr algn="ctr"/>
            <a:r>
              <a:rPr lang="en-US" sz="54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đã theo dõi bài học</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0984920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108" y="1454172"/>
            <a:ext cx="7795788" cy="1446550"/>
          </a:xfrm>
          <a:prstGeom prst="rect">
            <a:avLst/>
          </a:prstGeom>
          <a:noFill/>
        </p:spPr>
        <p:txBody>
          <a:bodyPr wrap="none" lIns="91440" tIns="45720" rIns="91440" bIns="45720">
            <a:spAutoFit/>
          </a:bodyPr>
          <a:lstStyle/>
          <a:p>
            <a:pPr algn="ctr"/>
            <a:r>
              <a:rPr lang="en-US" sz="4400" b="1" cap="none" spc="0" smtClean="0">
                <a:ln w="1905"/>
                <a:solidFill>
                  <a:srgbClr val="FF0000"/>
                </a:solidFill>
                <a:effectLst>
                  <a:innerShdw blurRad="69850" dist="43180" dir="5400000">
                    <a:srgbClr val="000000">
                      <a:alpha val="65000"/>
                    </a:srgbClr>
                  </a:innerShdw>
                </a:effectLst>
              </a:rPr>
              <a:t>BÀI 5: TẬP GÕ BÀN PHÍM </a:t>
            </a:r>
            <a:r>
              <a:rPr lang="en-US" sz="4400" b="1" i="1" cap="none" spc="0" smtClean="0">
                <a:ln w="1905"/>
                <a:solidFill>
                  <a:srgbClr val="FF0000"/>
                </a:solidFill>
                <a:effectLst>
                  <a:innerShdw blurRad="69850" dist="43180" dir="5400000">
                    <a:srgbClr val="000000">
                      <a:alpha val="65000"/>
                    </a:srgbClr>
                  </a:innerShdw>
                </a:effectLst>
              </a:rPr>
              <a:t>(Tiết 2)</a:t>
            </a:r>
            <a:endParaRPr lang="en-US" sz="4400" b="1" i="1" cap="none" spc="0" smtClean="0">
              <a:ln w="1905"/>
              <a:solidFill>
                <a:srgbClr val="FF0000"/>
              </a:solidFill>
              <a:effectLst>
                <a:innerShdw blurRad="69850" dist="43180" dir="5400000">
                  <a:srgbClr val="000000">
                    <a:alpha val="65000"/>
                  </a:srgbClr>
                </a:innerShdw>
              </a:effectLst>
            </a:endParaRPr>
          </a:p>
          <a:p>
            <a:pPr algn="ctr"/>
            <a:r>
              <a:rPr lang="en-US" sz="4400" b="1" i="1" smtClean="0">
                <a:ln w="1905"/>
                <a:effectLst>
                  <a:innerShdw blurRad="69850" dist="43180" dir="5400000">
                    <a:srgbClr val="000000">
                      <a:alpha val="65000"/>
                    </a:srgbClr>
                  </a:innerShdw>
                </a:effectLst>
              </a:rPr>
              <a:t>(SGK Trang </a:t>
            </a:r>
            <a:r>
              <a:rPr lang="en-US" sz="4400" b="1" i="1" smtClean="0">
                <a:ln w="1905"/>
                <a:effectLst>
                  <a:innerShdw blurRad="69850" dist="43180" dir="5400000">
                    <a:srgbClr val="000000">
                      <a:alpha val="65000"/>
                    </a:srgbClr>
                  </a:innerShdw>
                </a:effectLst>
              </a:rPr>
              <a:t>23)</a:t>
            </a:r>
            <a:endParaRPr lang="en-US" sz="4400" b="1" i="1" cap="none" spc="0">
              <a:ln w="1905"/>
              <a:effectLst>
                <a:innerShdw blurRad="69850" dist="43180" dir="5400000">
                  <a:srgbClr val="000000">
                    <a:alpha val="65000"/>
                  </a:srgbClr>
                </a:innerShdw>
              </a:effectLst>
            </a:endParaRPr>
          </a:p>
        </p:txBody>
      </p:sp>
      <p:pic>
        <p:nvPicPr>
          <p:cNvPr id="3" name="图片 10244" descr="23"/>
          <p:cNvPicPr>
            <a:picLocks noChangeAspect="1"/>
          </p:cNvPicPr>
          <p:nvPr/>
        </p:nvPicPr>
        <p:blipFill>
          <a:blip r:embed="rId2"/>
          <a:stretch>
            <a:fillRect/>
          </a:stretch>
        </p:blipFill>
        <p:spPr>
          <a:xfrm>
            <a:off x="6222589" y="2488471"/>
            <a:ext cx="2851978" cy="2655029"/>
          </a:xfrm>
          <a:prstGeom prst="rect">
            <a:avLst/>
          </a:prstGeom>
          <a:noFill/>
          <a:ln w="9525">
            <a:noFill/>
          </a:ln>
        </p:spPr>
      </p:pic>
    </p:spTree>
    <p:extLst>
      <p:ext uri="{BB962C8B-B14F-4D97-AF65-F5344CB8AC3E}">
        <p14:creationId xmlns:p14="http://schemas.microsoft.com/office/powerpoint/2010/main" val="15997888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6"/>
          <p:cNvSpPr txBox="1">
            <a:spLocks noChangeArrowheads="1"/>
          </p:cNvSpPr>
          <p:nvPr/>
        </p:nvSpPr>
        <p:spPr bwMode="auto">
          <a:xfrm>
            <a:off x="444500" y="673446"/>
            <a:ext cx="8280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b="1" dirty="0" err="1" smtClean="0">
                <a:solidFill>
                  <a:srgbClr val="E94744"/>
                </a:solidFill>
                <a:latin typeface="Arial" pitchFamily="34" charset="0"/>
                <a:cs typeface="Arial" pitchFamily="34" charset="0"/>
              </a:rPr>
              <a:t>Quan</a:t>
            </a:r>
            <a:r>
              <a:rPr lang="en-US" altLang="en-US" sz="2600" b="1" dirty="0" smtClean="0">
                <a:solidFill>
                  <a:srgbClr val="E94744"/>
                </a:solidFill>
                <a:latin typeface="Arial" pitchFamily="34" charset="0"/>
                <a:cs typeface="Arial" pitchFamily="34" charset="0"/>
              </a:rPr>
              <a:t> </a:t>
            </a:r>
            <a:r>
              <a:rPr lang="en-US" altLang="en-US" sz="2600" b="1" err="1">
                <a:solidFill>
                  <a:srgbClr val="E94744"/>
                </a:solidFill>
                <a:latin typeface="Arial" pitchFamily="34" charset="0"/>
                <a:cs typeface="Arial" pitchFamily="34" charset="0"/>
              </a:rPr>
              <a:t>sát</a:t>
            </a:r>
            <a:r>
              <a:rPr lang="en-US" altLang="en-US" sz="2600" b="1">
                <a:solidFill>
                  <a:srgbClr val="E94744"/>
                </a:solidFill>
                <a:latin typeface="Arial" pitchFamily="34" charset="0"/>
                <a:cs typeface="Arial" pitchFamily="34" charset="0"/>
              </a:rPr>
              <a:t> </a:t>
            </a:r>
            <a:r>
              <a:rPr lang="en-US" altLang="en-US" sz="2600" b="1" smtClean="0">
                <a:solidFill>
                  <a:srgbClr val="E94744"/>
                </a:solidFill>
                <a:latin typeface="Arial" pitchFamily="34" charset="0"/>
                <a:cs typeface="Arial" pitchFamily="34" charset="0"/>
              </a:rPr>
              <a:t>hình, em hãy tìm ra quy tắc gõ hàng phím dưới theo màu sắc? </a:t>
            </a:r>
            <a:endParaRPr lang="en-US" altLang="en-US" sz="2600" b="1" dirty="0">
              <a:solidFill>
                <a:srgbClr val="E94744"/>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581" b="6100"/>
          <a:stretch/>
        </p:blipFill>
        <p:spPr bwMode="auto">
          <a:xfrm>
            <a:off x="1412875" y="1689099"/>
            <a:ext cx="6191250" cy="360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1060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0928" y="88900"/>
            <a:ext cx="5974714" cy="584775"/>
          </a:xfrm>
          <a:prstGeom prst="rect">
            <a:avLst/>
          </a:prstGeom>
        </p:spPr>
        <p:txBody>
          <a:bodyPr wrap="none">
            <a:spAutoFit/>
          </a:bodyPr>
          <a:lstStyle/>
          <a:p>
            <a:pPr algn="ctr"/>
            <a:r>
              <a:rPr lang="en-US" sz="3200" b="1"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CÁCH GÕ HÀNG PHÍM DƯỚI</a:t>
            </a:r>
            <a:endParaRPr lang="en-US" sz="28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
        <p:nvSpPr>
          <p:cNvPr id="2" name="Rectangle 1"/>
          <p:cNvSpPr/>
          <p:nvPr/>
        </p:nvSpPr>
        <p:spPr>
          <a:xfrm>
            <a:off x="609600" y="1020732"/>
            <a:ext cx="8039100" cy="3323987"/>
          </a:xfrm>
          <a:prstGeom prst="rect">
            <a:avLst/>
          </a:prstGeom>
        </p:spPr>
        <p:txBody>
          <a:bodyPr wrap="square">
            <a:spAutoFit/>
          </a:bodyPr>
          <a:lstStyle/>
          <a:p>
            <a:pPr algn="just">
              <a:lnSpc>
                <a:spcPct val="150000"/>
              </a:lnSpc>
              <a:spcAft>
                <a:spcPts val="1000"/>
              </a:spcAft>
            </a:pPr>
            <a:r>
              <a:rPr lang="vi-VN" sz="2800" b="1" i="1">
                <a:solidFill>
                  <a:srgbClr val="0000FF"/>
                </a:solidFill>
                <a:latin typeface="Times New Roman" panose="02020603050405020304" pitchFamily="18" charset="0"/>
                <a:ea typeface="Calibri" panose="020F0502020204030204" pitchFamily="34" charset="0"/>
              </a:rPr>
              <a:t>Đ</a:t>
            </a:r>
            <a:r>
              <a:rPr lang="en-US" sz="2800" b="1" i="1">
                <a:solidFill>
                  <a:srgbClr val="0000FF"/>
                </a:solidFill>
                <a:latin typeface="Times New Roman" panose="02020603050405020304" pitchFamily="18" charset="0"/>
                <a:ea typeface="Calibri" panose="020F0502020204030204" pitchFamily="34" charset="0"/>
              </a:rPr>
              <a:t>ặt tay lên hàng phím cơ sở</a:t>
            </a:r>
            <a:r>
              <a:rPr lang="en-US" sz="2800" b="1" i="1">
                <a:solidFill>
                  <a:srgbClr val="0000FF"/>
                </a:solidFill>
                <a:latin typeface="Times New Roman" panose="02020603050405020304" pitchFamily="18" charset="0"/>
                <a:ea typeface="Calibri" panose="020F0502020204030204" pitchFamily="34" charset="0"/>
              </a:rPr>
              <a:t>, </a:t>
            </a:r>
            <a:r>
              <a:rPr lang="en-US" sz="2800" b="1" i="1" smtClean="0">
                <a:solidFill>
                  <a:srgbClr val="0000FF"/>
                </a:solidFill>
                <a:latin typeface="Times New Roman" panose="02020603050405020304" pitchFamily="18" charset="0"/>
                <a:ea typeface="Calibri" panose="020F0502020204030204" pitchFamily="34" charset="0"/>
              </a:rPr>
              <a:t>đưa </a:t>
            </a:r>
            <a:r>
              <a:rPr lang="en-US" sz="2800" b="1" i="1">
                <a:solidFill>
                  <a:srgbClr val="0000FF"/>
                </a:solidFill>
                <a:latin typeface="Times New Roman" panose="02020603050405020304" pitchFamily="18" charset="0"/>
                <a:ea typeface="Calibri" panose="020F0502020204030204" pitchFamily="34" charset="0"/>
              </a:rPr>
              <a:t>từng ngón </a:t>
            </a:r>
            <a:r>
              <a:rPr lang="en-US" sz="2800" b="1" i="1">
                <a:solidFill>
                  <a:srgbClr val="0000FF"/>
                </a:solidFill>
                <a:latin typeface="Times New Roman" panose="02020603050405020304" pitchFamily="18" charset="0"/>
                <a:ea typeface="Calibri" panose="020F0502020204030204" pitchFamily="34" charset="0"/>
              </a:rPr>
              <a:t>tay </a:t>
            </a:r>
            <a:r>
              <a:rPr lang="en-US" sz="2800" b="1" i="1" smtClean="0">
                <a:solidFill>
                  <a:srgbClr val="0000FF"/>
                </a:solidFill>
                <a:latin typeface="Times New Roman" panose="02020603050405020304" pitchFamily="18" charset="0"/>
                <a:ea typeface="Calibri" panose="020F0502020204030204" pitchFamily="34" charset="0"/>
              </a:rPr>
              <a:t>xuống </a:t>
            </a:r>
            <a:r>
              <a:rPr lang="en-US" sz="2800" b="1" i="1">
                <a:solidFill>
                  <a:srgbClr val="0000FF"/>
                </a:solidFill>
                <a:latin typeface="Times New Roman" panose="02020603050405020304" pitchFamily="18" charset="0"/>
                <a:ea typeface="Calibri" panose="020F0502020204030204" pitchFamily="34" charset="0"/>
              </a:rPr>
              <a:t>để gõ phím ở </a:t>
            </a:r>
            <a:r>
              <a:rPr lang="en-US" sz="2800" b="1" i="1">
                <a:solidFill>
                  <a:srgbClr val="0000FF"/>
                </a:solidFill>
                <a:latin typeface="Times New Roman" panose="02020603050405020304" pitchFamily="18" charset="0"/>
                <a:ea typeface="Calibri" panose="020F0502020204030204" pitchFamily="34" charset="0"/>
              </a:rPr>
              <a:t>hàng </a:t>
            </a:r>
            <a:r>
              <a:rPr lang="en-US" sz="2800" b="1" i="1" smtClean="0">
                <a:solidFill>
                  <a:srgbClr val="0000FF"/>
                </a:solidFill>
                <a:latin typeface="Times New Roman" panose="02020603050405020304" pitchFamily="18" charset="0"/>
                <a:ea typeface="Calibri" panose="020F0502020204030204" pitchFamily="34" charset="0"/>
              </a:rPr>
              <a:t>dưới theo </a:t>
            </a:r>
            <a:r>
              <a:rPr lang="en-US" sz="2800" b="1" i="1">
                <a:solidFill>
                  <a:srgbClr val="0000FF"/>
                </a:solidFill>
                <a:latin typeface="Times New Roman" panose="02020603050405020304" pitchFamily="18" charset="0"/>
                <a:ea typeface="Calibri" panose="020F0502020204030204" pitchFamily="34" charset="0"/>
              </a:rPr>
              <a:t>quy tắc ngón tay được tô màu nào thì gõ phím được tô màu tương ứng. Sau khi gõ xong 1 phím lại đưa ngón tay trở về phím xuất phát tương ứng ở hàng cơ sở. </a:t>
            </a:r>
            <a:endParaRPr lang="en-US" sz="2800" b="1" i="1" dirty="0">
              <a:solidFill>
                <a:srgbClr val="0000FF"/>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10769726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48913" y="4609"/>
            <a:ext cx="6140446"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smtClean="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rPr>
              <a:t>LƯU Ý</a:t>
            </a:r>
            <a:endParaRPr lang="en-US" sz="4000" b="1" cap="none" spc="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
        <p:nvSpPr>
          <p:cNvPr id="11" name="Rectangle 10"/>
          <p:cNvSpPr/>
          <p:nvPr/>
        </p:nvSpPr>
        <p:spPr>
          <a:xfrm>
            <a:off x="316834" y="897169"/>
            <a:ext cx="8326160" cy="892552"/>
          </a:xfrm>
          <a:prstGeom prst="rect">
            <a:avLst/>
          </a:prstGeom>
        </p:spPr>
        <p:txBody>
          <a:bodyPr wrap="square">
            <a:spAutoFit/>
          </a:bodyPr>
          <a:lstStyle/>
          <a:p>
            <a:pPr algn="ctr"/>
            <a:r>
              <a:rPr lang="en-US" sz="2600" b="1" smtClean="0">
                <a:latin typeface="Tahoma" pitchFamily="34" charset="0"/>
                <a:ea typeface="Tahoma" pitchFamily="34" charset="0"/>
                <a:cs typeface="Tahoma" pitchFamily="34" charset="0"/>
              </a:rPr>
              <a:t>Khi gõ hàng phím dưới, ngón tay trỏ sẽ đưa xuống để gõ các phím nào?</a:t>
            </a:r>
            <a:endParaRPr lang="en-US" sz="2600" b="1">
              <a:latin typeface="Tahoma" pitchFamily="34" charset="0"/>
              <a:ea typeface="Tahoma" pitchFamily="34" charset="0"/>
              <a:cs typeface="Tahoma" pitchFamily="34" charset="0"/>
            </a:endParaRPr>
          </a:p>
        </p:txBody>
      </p:sp>
      <p:sp>
        <p:nvSpPr>
          <p:cNvPr id="2" name="TextBox 1"/>
          <p:cNvSpPr txBox="1"/>
          <p:nvPr/>
        </p:nvSpPr>
        <p:spPr>
          <a:xfrm>
            <a:off x="680500" y="2317643"/>
            <a:ext cx="1270583"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Ngón trỏ trái</a:t>
            </a:r>
            <a:endParaRPr lang="en-US" sz="2800" b="1">
              <a:solidFill>
                <a:srgbClr val="0000FF"/>
              </a:solidFill>
              <a:latin typeface="Times New Roman" pitchFamily="18" charset="0"/>
              <a:cs typeface="Times New Roman" pitchFamily="18" charset="0"/>
            </a:endParaRPr>
          </a:p>
        </p:txBody>
      </p:sp>
      <p:cxnSp>
        <p:nvCxnSpPr>
          <p:cNvPr id="4" name="Straight Arrow Connector 3"/>
          <p:cNvCxnSpPr/>
          <p:nvPr/>
        </p:nvCxnSpPr>
        <p:spPr>
          <a:xfrm flipV="1">
            <a:off x="1956919" y="2728677"/>
            <a:ext cx="787400" cy="3261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82502" y="2251624"/>
            <a:ext cx="727332"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V</a:t>
            </a:r>
            <a:endParaRPr lang="en-US" sz="2800" b="1">
              <a:solidFill>
                <a:srgbClr val="0000FF"/>
              </a:solidFill>
              <a:latin typeface="Times New Roman" pitchFamily="18" charset="0"/>
              <a:cs typeface="Times New Roman" pitchFamily="18" charset="0"/>
            </a:endParaRPr>
          </a:p>
        </p:txBody>
      </p:sp>
      <p:sp>
        <p:nvSpPr>
          <p:cNvPr id="8" name="TextBox 7"/>
          <p:cNvSpPr txBox="1"/>
          <p:nvPr/>
        </p:nvSpPr>
        <p:spPr>
          <a:xfrm>
            <a:off x="2782502" y="3151329"/>
            <a:ext cx="727332"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B</a:t>
            </a:r>
            <a:endParaRPr lang="en-US" sz="2800" b="1">
              <a:solidFill>
                <a:srgbClr val="0000FF"/>
              </a:solidFill>
              <a:latin typeface="Times New Roman" pitchFamily="18" charset="0"/>
              <a:cs typeface="Times New Roman" pitchFamily="18" charset="0"/>
            </a:endParaRPr>
          </a:p>
        </p:txBody>
      </p:sp>
      <p:cxnSp>
        <p:nvCxnSpPr>
          <p:cNvPr id="9" name="Straight Arrow Connector 8"/>
          <p:cNvCxnSpPr/>
          <p:nvPr/>
        </p:nvCxnSpPr>
        <p:spPr>
          <a:xfrm>
            <a:off x="1956919" y="3104180"/>
            <a:ext cx="825583" cy="1600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82802" y="2317643"/>
            <a:ext cx="1270583"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Ngón trỏ phải</a:t>
            </a:r>
            <a:endParaRPr lang="en-US" sz="2800" b="1">
              <a:solidFill>
                <a:srgbClr val="0000FF"/>
              </a:solidFill>
              <a:latin typeface="Times New Roman" pitchFamily="18" charset="0"/>
              <a:cs typeface="Times New Roman" pitchFamily="18" charset="0"/>
            </a:endParaRPr>
          </a:p>
        </p:txBody>
      </p:sp>
      <p:cxnSp>
        <p:nvCxnSpPr>
          <p:cNvPr id="28" name="Straight Arrow Connector 27"/>
          <p:cNvCxnSpPr/>
          <p:nvPr/>
        </p:nvCxnSpPr>
        <p:spPr>
          <a:xfrm flipV="1">
            <a:off x="6459221" y="2728677"/>
            <a:ext cx="787400" cy="3261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284804" y="2251624"/>
            <a:ext cx="727332"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N</a:t>
            </a:r>
            <a:endParaRPr lang="en-US" sz="2800" b="1">
              <a:solidFill>
                <a:srgbClr val="0000FF"/>
              </a:solidFill>
              <a:latin typeface="Times New Roman" pitchFamily="18" charset="0"/>
              <a:cs typeface="Times New Roman" pitchFamily="18" charset="0"/>
            </a:endParaRPr>
          </a:p>
        </p:txBody>
      </p:sp>
      <p:sp>
        <p:nvSpPr>
          <p:cNvPr id="30" name="TextBox 29"/>
          <p:cNvSpPr txBox="1"/>
          <p:nvPr/>
        </p:nvSpPr>
        <p:spPr>
          <a:xfrm>
            <a:off x="7284804" y="3151329"/>
            <a:ext cx="727332"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M</a:t>
            </a:r>
            <a:endParaRPr lang="en-US" sz="2800" b="1">
              <a:solidFill>
                <a:srgbClr val="0000FF"/>
              </a:solidFill>
              <a:latin typeface="Times New Roman" pitchFamily="18" charset="0"/>
              <a:cs typeface="Times New Roman" pitchFamily="18" charset="0"/>
            </a:endParaRPr>
          </a:p>
        </p:txBody>
      </p:sp>
      <p:cxnSp>
        <p:nvCxnSpPr>
          <p:cNvPr id="31" name="Straight Arrow Connector 30"/>
          <p:cNvCxnSpPr/>
          <p:nvPr/>
        </p:nvCxnSpPr>
        <p:spPr>
          <a:xfrm>
            <a:off x="6459221" y="3104180"/>
            <a:ext cx="825583" cy="1600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909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randombar(horizont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7" grpId="0" animBg="1"/>
      <p:bldP spid="8" grpId="0" animBg="1"/>
      <p:bldP spid="27"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66707600"/>
              </p:ext>
            </p:extLst>
          </p:nvPr>
        </p:nvGraphicFramePr>
        <p:xfrm>
          <a:off x="241300" y="1070272"/>
          <a:ext cx="8610600" cy="3488055"/>
        </p:xfrm>
        <a:graphic>
          <a:graphicData uri="http://schemas.openxmlformats.org/drawingml/2006/table">
            <a:tbl>
              <a:tblPr firstRow="1" bandRow="1">
                <a:tableStyleId>{68D230F3-CF80-4859-8CE7-A43EE81993B5}</a:tableStyleId>
              </a:tblPr>
              <a:tblGrid>
                <a:gridCol w="2777160">
                  <a:extLst>
                    <a:ext uri="{9D8B030D-6E8A-4147-A177-3AD203B41FA5}">
                      <a16:colId xmlns:a16="http://schemas.microsoft.com/office/drawing/2014/main" xmlns="" val="20000"/>
                    </a:ext>
                  </a:extLst>
                </a:gridCol>
                <a:gridCol w="2025789">
                  <a:extLst>
                    <a:ext uri="{9D8B030D-6E8A-4147-A177-3AD203B41FA5}">
                      <a16:colId xmlns:a16="http://schemas.microsoft.com/office/drawing/2014/main" xmlns="" val="20001"/>
                    </a:ext>
                  </a:extLst>
                </a:gridCol>
                <a:gridCol w="2174430">
                  <a:extLst>
                    <a:ext uri="{9D8B030D-6E8A-4147-A177-3AD203B41FA5}">
                      <a16:colId xmlns:a16="http://schemas.microsoft.com/office/drawing/2014/main" xmlns="" val="20002"/>
                    </a:ext>
                  </a:extLst>
                </a:gridCol>
                <a:gridCol w="1633221">
                  <a:extLst>
                    <a:ext uri="{9D8B030D-6E8A-4147-A177-3AD203B41FA5}">
                      <a16:colId xmlns:a16="http://schemas.microsoft.com/office/drawing/2014/main" xmlns="" val="20003"/>
                    </a:ext>
                  </a:extLst>
                </a:gridCol>
              </a:tblGrid>
              <a:tr h="470913">
                <a:tc gridSpan="2">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Bàn</a:t>
                      </a:r>
                      <a:r>
                        <a:rPr lang="en-US" sz="2400" b="1" baseline="0" dirty="0" smtClean="0">
                          <a:solidFill>
                            <a:srgbClr val="FF0000"/>
                          </a:solidFill>
                          <a:latin typeface="Times New Roman" panose="02020603050405020304" pitchFamily="18" charset="0"/>
                          <a:cs typeface="Times New Roman" panose="02020603050405020304" pitchFamily="18" charset="0"/>
                        </a:rPr>
                        <a:t> </a:t>
                      </a:r>
                      <a:r>
                        <a:rPr lang="en-US" sz="2400" b="1" baseline="0" dirty="0" err="1" smtClean="0">
                          <a:solidFill>
                            <a:srgbClr val="FF0000"/>
                          </a:solidFill>
                          <a:latin typeface="Times New Roman" panose="02020603050405020304" pitchFamily="18" charset="0"/>
                          <a:cs typeface="Times New Roman" panose="02020603050405020304" pitchFamily="18" charset="0"/>
                        </a:rPr>
                        <a:t>tay</a:t>
                      </a:r>
                      <a:r>
                        <a:rPr lang="en-US" sz="2400" b="1" baseline="0" dirty="0" smtClean="0">
                          <a:solidFill>
                            <a:srgbClr val="FF0000"/>
                          </a:solidFill>
                          <a:latin typeface="Times New Roman" panose="02020603050405020304" pitchFamily="18" charset="0"/>
                          <a:cs typeface="Times New Roman" panose="02020603050405020304" pitchFamily="18" charset="0"/>
                        </a:rPr>
                        <a:t> </a:t>
                      </a:r>
                      <a:r>
                        <a:rPr lang="en-US" sz="2400" b="1" baseline="0" dirty="0" err="1" smtClean="0">
                          <a:solidFill>
                            <a:srgbClr val="FF0000"/>
                          </a:solidFill>
                          <a:latin typeface="Times New Roman" panose="02020603050405020304" pitchFamily="18" charset="0"/>
                          <a:cs typeface="Times New Roman" panose="02020603050405020304" pitchFamily="18" charset="0"/>
                        </a:rPr>
                        <a:t>trái</a:t>
                      </a:r>
                      <a:endParaRPr lang="en-US" sz="2400" b="1" dirty="0">
                        <a:solidFill>
                          <a:srgbClr val="FF0000"/>
                        </a:solidFill>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Bàn</a:t>
                      </a:r>
                      <a:r>
                        <a:rPr lang="en-US" sz="2400" b="1" baseline="0" dirty="0" smtClean="0">
                          <a:solidFill>
                            <a:srgbClr val="FF0000"/>
                          </a:solidFill>
                          <a:latin typeface="Times New Roman" panose="02020603050405020304" pitchFamily="18" charset="0"/>
                          <a:cs typeface="Times New Roman" panose="02020603050405020304" pitchFamily="18" charset="0"/>
                        </a:rPr>
                        <a:t> </a:t>
                      </a:r>
                      <a:r>
                        <a:rPr lang="en-US" sz="2400" b="1" baseline="0" dirty="0" err="1" smtClean="0">
                          <a:solidFill>
                            <a:srgbClr val="FF0000"/>
                          </a:solidFill>
                          <a:latin typeface="Times New Roman" panose="02020603050405020304" pitchFamily="18" charset="0"/>
                          <a:cs typeface="Times New Roman" panose="02020603050405020304" pitchFamily="18" charset="0"/>
                        </a:rPr>
                        <a:t>tay</a:t>
                      </a:r>
                      <a:r>
                        <a:rPr lang="en-US" sz="2400" b="1" baseline="0" dirty="0" smtClean="0">
                          <a:solidFill>
                            <a:srgbClr val="FF0000"/>
                          </a:solidFill>
                          <a:latin typeface="Times New Roman" panose="02020603050405020304" pitchFamily="18" charset="0"/>
                          <a:cs typeface="Times New Roman" panose="02020603050405020304" pitchFamily="18" charset="0"/>
                        </a:rPr>
                        <a:t> </a:t>
                      </a:r>
                      <a:r>
                        <a:rPr lang="en-US" sz="2400" b="1" baseline="0" dirty="0" err="1" smtClean="0">
                          <a:solidFill>
                            <a:srgbClr val="FF0000"/>
                          </a:solidFill>
                          <a:latin typeface="Times New Roman" panose="02020603050405020304" pitchFamily="18" charset="0"/>
                          <a:cs typeface="Times New Roman" panose="02020603050405020304" pitchFamily="18" charset="0"/>
                        </a:rPr>
                        <a:t>phải</a:t>
                      </a:r>
                      <a:endParaRPr lang="en-US" sz="2400" b="1" dirty="0">
                        <a:solidFill>
                          <a:srgbClr val="FF0000"/>
                        </a:solidFill>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26665">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Phím</a:t>
                      </a:r>
                      <a:endParaRPr lang="en-US" sz="2400" b="1" dirty="0">
                        <a:solidFill>
                          <a:srgbClr val="FF0000"/>
                        </a:solidFill>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Ngón</a:t>
                      </a:r>
                      <a:endParaRPr lang="en-US" sz="2400" b="1" dirty="0">
                        <a:solidFill>
                          <a:srgbClr val="FF0000"/>
                        </a:solidFill>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Phím</a:t>
                      </a:r>
                      <a:endParaRPr lang="en-US" sz="2400" b="1" dirty="0">
                        <a:solidFill>
                          <a:srgbClr val="FF0000"/>
                        </a:solidFill>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Ngón</a:t>
                      </a:r>
                      <a:endParaRPr lang="en-US" sz="2400" b="1" dirty="0">
                        <a:solidFill>
                          <a:srgbClr val="FF0000"/>
                        </a:solidFill>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r h="426665">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26665">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26665">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26665">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426665">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26665">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200" dirty="0">
                        <a:latin typeface="Times New Roman" panose="02020603050405020304" pitchFamily="18" charset="0"/>
                        <a:cs typeface="Times New Roman" panose="02020603050405020304" pitchFamily="18" charset="0"/>
                      </a:endParaRPr>
                    </a:p>
                  </a:txBody>
                  <a:tcPr marL="91432" marR="91432"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bl>
          </a:graphicData>
        </a:graphic>
      </p:graphicFrame>
      <p:sp>
        <p:nvSpPr>
          <p:cNvPr id="5" name="TextBox 6"/>
          <p:cNvSpPr txBox="1">
            <a:spLocks noChangeArrowheads="1"/>
          </p:cNvSpPr>
          <p:nvPr/>
        </p:nvSpPr>
        <p:spPr bwMode="auto">
          <a:xfrm>
            <a:off x="1159843" y="88900"/>
            <a:ext cx="79079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defRPr>
            </a:lvl1pPr>
            <a:lvl2pPr marL="742950" indent="-285750">
              <a:defRPr sz="2000">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sz="1500">
                <a:solidFill>
                  <a:schemeClr val="tx1"/>
                </a:solidFill>
                <a:latin typeface="Calibri" pitchFamily="34" charset="0"/>
              </a:defRPr>
            </a:lvl4pPr>
            <a:lvl5pPr marL="2057400" indent="-228600">
              <a:defRPr sz="1500">
                <a:solidFill>
                  <a:schemeClr val="tx1"/>
                </a:solidFill>
                <a:latin typeface="Calibri" pitchFamily="34" charset="0"/>
              </a:defRPr>
            </a:lvl5pPr>
            <a:lvl6pPr marL="2514600" indent="-228600" eaLnBrk="0" fontAlgn="base" hangingPunct="0">
              <a:spcAft>
                <a:spcPct val="0"/>
              </a:spcAft>
              <a:buFont typeface="Arial" charset="0"/>
              <a:buChar char="»"/>
              <a:defRPr sz="1500">
                <a:solidFill>
                  <a:schemeClr val="tx1"/>
                </a:solidFill>
                <a:latin typeface="Calibri" pitchFamily="34" charset="0"/>
              </a:defRPr>
            </a:lvl6pPr>
            <a:lvl7pPr marL="2971800" indent="-228600" eaLnBrk="0" fontAlgn="base" hangingPunct="0">
              <a:spcAft>
                <a:spcPct val="0"/>
              </a:spcAft>
              <a:buFont typeface="Arial" charset="0"/>
              <a:buChar char="»"/>
              <a:defRPr sz="1500">
                <a:solidFill>
                  <a:schemeClr val="tx1"/>
                </a:solidFill>
                <a:latin typeface="Calibri" pitchFamily="34" charset="0"/>
              </a:defRPr>
            </a:lvl7pPr>
            <a:lvl8pPr marL="3429000" indent="-228600" eaLnBrk="0" fontAlgn="base" hangingPunct="0">
              <a:spcAft>
                <a:spcPct val="0"/>
              </a:spcAft>
              <a:buFont typeface="Arial" charset="0"/>
              <a:buChar char="»"/>
              <a:defRPr sz="1500">
                <a:solidFill>
                  <a:schemeClr val="tx1"/>
                </a:solidFill>
                <a:latin typeface="Calibri" pitchFamily="34" charset="0"/>
              </a:defRPr>
            </a:lvl8pPr>
            <a:lvl9pPr marL="3886200" indent="-228600" eaLnBrk="0" fontAlgn="base" hangingPunct="0">
              <a:spcAft>
                <a:spcPct val="0"/>
              </a:spcAft>
              <a:buFont typeface="Arial" charset="0"/>
              <a:buChar char="»"/>
              <a:defRPr sz="1500">
                <a:solidFill>
                  <a:schemeClr val="tx1"/>
                </a:solidFill>
                <a:latin typeface="Calibri" pitchFamily="34" charset="0"/>
              </a:defRPr>
            </a:lvl9pPr>
          </a:lstStyle>
          <a:p>
            <a:pPr algn="ctr"/>
            <a:r>
              <a:rPr lang="en-US" sz="3200" b="1" dirty="0" err="1">
                <a:solidFill>
                  <a:srgbClr val="FFFF00"/>
                </a:solidFill>
                <a:latin typeface="Times New Roman" pitchFamily="18" charset="0"/>
                <a:cs typeface="Times New Roman" pitchFamily="18" charset="0"/>
              </a:rPr>
              <a:t>Điền</a:t>
            </a:r>
            <a:r>
              <a:rPr lang="en-US" sz="3200" b="1" dirty="0">
                <a:solidFill>
                  <a:srgbClr val="FFFF00"/>
                </a:solidFill>
                <a:latin typeface="Times New Roman" pitchFamily="18" charset="0"/>
                <a:cs typeface="Times New Roman" pitchFamily="18" charset="0"/>
              </a:rPr>
              <a:t> </a:t>
            </a:r>
            <a:r>
              <a:rPr lang="en-US" sz="3200" b="1" err="1">
                <a:solidFill>
                  <a:srgbClr val="FFFF00"/>
                </a:solidFill>
                <a:latin typeface="Times New Roman" pitchFamily="18" charset="0"/>
                <a:cs typeface="Times New Roman" pitchFamily="18" charset="0"/>
              </a:rPr>
              <a:t>các</a:t>
            </a:r>
            <a:r>
              <a:rPr lang="en-US" sz="3200" b="1">
                <a:solidFill>
                  <a:srgbClr val="FFFF00"/>
                </a:solidFill>
                <a:latin typeface="Times New Roman" pitchFamily="18" charset="0"/>
                <a:cs typeface="Times New Roman" pitchFamily="18" charset="0"/>
              </a:rPr>
              <a:t> </a:t>
            </a:r>
            <a:r>
              <a:rPr lang="en-US" sz="3200" b="1" smtClean="0">
                <a:solidFill>
                  <a:srgbClr val="FFFF00"/>
                </a:solidFill>
                <a:latin typeface="Times New Roman" pitchFamily="18" charset="0"/>
                <a:cs typeface="Times New Roman" pitchFamily="18" charset="0"/>
              </a:rPr>
              <a:t>kí tự </a:t>
            </a:r>
            <a:r>
              <a:rPr lang="en-US" sz="3200" b="1" dirty="0" err="1">
                <a:solidFill>
                  <a:srgbClr val="FFFF00"/>
                </a:solidFill>
                <a:latin typeface="Times New Roman" pitchFamily="18" charset="0"/>
                <a:cs typeface="Times New Roman" pitchFamily="18" charset="0"/>
              </a:rPr>
              <a:t>còn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thiếu</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vào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bảng</a:t>
            </a:r>
            <a:r>
              <a:rPr lang="en-US" sz="3200" b="1" dirty="0">
                <a:solidFill>
                  <a:srgbClr val="FFFF00"/>
                </a:solidFill>
                <a:latin typeface="Times New Roman" pitchFamily="18" charset="0"/>
                <a:cs typeface="Times New Roman" pitchFamily="18" charset="0"/>
              </a:rPr>
              <a:t> </a:t>
            </a:r>
            <a:r>
              <a:rPr lang="en-US" sz="3200" b="1" err="1">
                <a:solidFill>
                  <a:srgbClr val="FFFF00"/>
                </a:solidFill>
                <a:latin typeface="Times New Roman" pitchFamily="18" charset="0"/>
                <a:cs typeface="Times New Roman" pitchFamily="18" charset="0"/>
              </a:rPr>
              <a:t>dưới</a:t>
            </a:r>
            <a:r>
              <a:rPr lang="en-US" sz="3200" b="1">
                <a:solidFill>
                  <a:srgbClr val="FFFF00"/>
                </a:solidFill>
                <a:latin typeface="Times New Roman" pitchFamily="18" charset="0"/>
                <a:cs typeface="Times New Roman" pitchFamily="18" charset="0"/>
              </a:rPr>
              <a:t> </a:t>
            </a:r>
            <a:r>
              <a:rPr lang="en-US" sz="3200" b="1" smtClean="0">
                <a:solidFill>
                  <a:srgbClr val="FFFF00"/>
                </a:solidFill>
                <a:latin typeface="Times New Roman" pitchFamily="18" charset="0"/>
                <a:cs typeface="Times New Roman" pitchFamily="18" charset="0"/>
              </a:rPr>
              <a:t>đây:</a:t>
            </a:r>
            <a:endParaRPr lang="en-US" sz="3200" b="1" u="sng" dirty="0">
              <a:solidFill>
                <a:srgbClr val="FFFF00"/>
              </a:solidFill>
              <a:latin typeface="Times New Roman" pitchFamily="18" charset="0"/>
              <a:cs typeface="Times New Roman" pitchFamily="18" charset="0"/>
            </a:endParaRPr>
          </a:p>
        </p:txBody>
      </p:sp>
      <p:sp>
        <p:nvSpPr>
          <p:cNvPr id="6" name="TextBox 28"/>
          <p:cNvSpPr txBox="1">
            <a:spLocks noChangeArrowheads="1"/>
          </p:cNvSpPr>
          <p:nvPr/>
        </p:nvSpPr>
        <p:spPr bwMode="auto">
          <a:xfrm>
            <a:off x="5035642" y="1948160"/>
            <a:ext cx="23526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Enter, Shift</a:t>
            </a:r>
          </a:p>
        </p:txBody>
      </p:sp>
      <p:sp>
        <p:nvSpPr>
          <p:cNvPr id="7" name="TextBox 40"/>
          <p:cNvSpPr txBox="1">
            <a:spLocks noChangeArrowheads="1"/>
          </p:cNvSpPr>
          <p:nvPr/>
        </p:nvSpPr>
        <p:spPr bwMode="auto">
          <a:xfrm>
            <a:off x="162017" y="1944985"/>
            <a:ext cx="2895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Caps Lock, Shift</a:t>
            </a:r>
          </a:p>
        </p:txBody>
      </p:sp>
      <p:sp>
        <p:nvSpPr>
          <p:cNvPr id="8" name="TextBox 7"/>
          <p:cNvSpPr txBox="1">
            <a:spLocks noChangeArrowheads="1"/>
          </p:cNvSpPr>
          <p:nvPr/>
        </p:nvSpPr>
        <p:spPr bwMode="auto">
          <a:xfrm>
            <a:off x="3398929" y="1981497"/>
            <a:ext cx="11303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dirty="0" err="1">
                <a:solidFill>
                  <a:srgbClr val="0000FF"/>
                </a:solidFill>
                <a:latin typeface="Times New Roman" pitchFamily="18" charset="0"/>
                <a:cs typeface="Times New Roman" pitchFamily="18" charset="0"/>
              </a:rPr>
              <a:t>Út</a:t>
            </a:r>
            <a:endParaRPr lang="en-US" altLang="en-US" sz="2600" dirty="0">
              <a:solidFill>
                <a:srgbClr val="0000FF"/>
              </a:solidFill>
              <a:latin typeface="Times New Roman" pitchFamily="18" charset="0"/>
              <a:cs typeface="Times New Roman" pitchFamily="18" charset="0"/>
            </a:endParaRPr>
          </a:p>
        </p:txBody>
      </p:sp>
      <p:sp>
        <p:nvSpPr>
          <p:cNvPr id="9" name="TextBox 28"/>
          <p:cNvSpPr txBox="1">
            <a:spLocks noChangeArrowheads="1"/>
          </p:cNvSpPr>
          <p:nvPr/>
        </p:nvSpPr>
        <p:spPr bwMode="auto">
          <a:xfrm>
            <a:off x="5035642" y="2408535"/>
            <a:ext cx="23526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0, P, </a:t>
            </a:r>
            <a:r>
              <a:rPr lang="en-US" altLang="en-US" sz="2600">
                <a:solidFill>
                  <a:srgbClr val="0000FF"/>
                </a:solidFill>
                <a:latin typeface="Times New Roman" pitchFamily="18" charset="0"/>
                <a:cs typeface="Times New Roman" pitchFamily="18" charset="0"/>
              </a:rPr>
              <a:t>;</a:t>
            </a:r>
            <a:r>
              <a:rPr lang="en-US" altLang="en-US" sz="2600" smtClean="0">
                <a:solidFill>
                  <a:srgbClr val="0000FF"/>
                </a:solidFill>
                <a:latin typeface="Times New Roman" pitchFamily="18" charset="0"/>
                <a:cs typeface="Times New Roman" pitchFamily="18" charset="0"/>
              </a:rPr>
              <a:t> , /</a:t>
            </a:r>
            <a:endParaRPr lang="en-US" altLang="en-US" sz="2600">
              <a:solidFill>
                <a:srgbClr val="0000FF"/>
              </a:solidFill>
              <a:latin typeface="Times New Roman" pitchFamily="18" charset="0"/>
              <a:cs typeface="Times New Roman" pitchFamily="18" charset="0"/>
            </a:endParaRPr>
          </a:p>
        </p:txBody>
      </p:sp>
      <p:sp>
        <p:nvSpPr>
          <p:cNvPr id="10" name="TextBox 48"/>
          <p:cNvSpPr txBox="1">
            <a:spLocks noChangeArrowheads="1"/>
          </p:cNvSpPr>
          <p:nvPr/>
        </p:nvSpPr>
        <p:spPr bwMode="auto">
          <a:xfrm>
            <a:off x="162017" y="2379960"/>
            <a:ext cx="2895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dirty="0">
                <a:solidFill>
                  <a:srgbClr val="0000FF"/>
                </a:solidFill>
                <a:latin typeface="Times New Roman" pitchFamily="18" charset="0"/>
                <a:cs typeface="Times New Roman" pitchFamily="18" charset="0"/>
              </a:rPr>
              <a:t>1, Q, A, Z</a:t>
            </a:r>
          </a:p>
        </p:txBody>
      </p:sp>
      <p:sp>
        <p:nvSpPr>
          <p:cNvPr id="11" name="TextBox 55"/>
          <p:cNvSpPr txBox="1">
            <a:spLocks noChangeArrowheads="1"/>
          </p:cNvSpPr>
          <p:nvPr/>
        </p:nvSpPr>
        <p:spPr bwMode="auto">
          <a:xfrm>
            <a:off x="7734392" y="2860972"/>
            <a:ext cx="11112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Áp út</a:t>
            </a:r>
          </a:p>
        </p:txBody>
      </p:sp>
      <p:sp>
        <p:nvSpPr>
          <p:cNvPr id="12" name="TextBox 56"/>
          <p:cNvSpPr txBox="1">
            <a:spLocks noChangeArrowheads="1"/>
          </p:cNvSpPr>
          <p:nvPr/>
        </p:nvSpPr>
        <p:spPr bwMode="auto">
          <a:xfrm>
            <a:off x="171542" y="2799060"/>
            <a:ext cx="2895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2, W, S, X</a:t>
            </a:r>
          </a:p>
        </p:txBody>
      </p:sp>
      <p:sp>
        <p:nvSpPr>
          <p:cNvPr id="13" name="TextBox 28"/>
          <p:cNvSpPr txBox="1">
            <a:spLocks noChangeArrowheads="1"/>
          </p:cNvSpPr>
          <p:nvPr/>
        </p:nvSpPr>
        <p:spPr bwMode="auto">
          <a:xfrm>
            <a:off x="5045167" y="3222416"/>
            <a:ext cx="23526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dirty="0">
                <a:solidFill>
                  <a:srgbClr val="0000FF"/>
                </a:solidFill>
                <a:latin typeface="Times New Roman" pitchFamily="18" charset="0"/>
                <a:cs typeface="Times New Roman" pitchFamily="18" charset="0"/>
              </a:rPr>
              <a:t>7, U, J, M</a:t>
            </a:r>
          </a:p>
        </p:txBody>
      </p:sp>
      <p:sp>
        <p:nvSpPr>
          <p:cNvPr id="14" name="TextBox 61"/>
          <p:cNvSpPr txBox="1">
            <a:spLocks noChangeArrowheads="1"/>
          </p:cNvSpPr>
          <p:nvPr/>
        </p:nvSpPr>
        <p:spPr bwMode="auto">
          <a:xfrm>
            <a:off x="3417979" y="3217227"/>
            <a:ext cx="11112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dirty="0" err="1">
                <a:solidFill>
                  <a:srgbClr val="0000FF"/>
                </a:solidFill>
                <a:latin typeface="Times New Roman" pitchFamily="18" charset="0"/>
                <a:cs typeface="Times New Roman" pitchFamily="18" charset="0"/>
              </a:rPr>
              <a:t>Giữa</a:t>
            </a:r>
            <a:endParaRPr lang="en-US" altLang="en-US" sz="2600" dirty="0">
              <a:solidFill>
                <a:srgbClr val="0000FF"/>
              </a:solidFill>
              <a:latin typeface="Times New Roman" pitchFamily="18" charset="0"/>
              <a:cs typeface="Times New Roman" pitchFamily="18" charset="0"/>
            </a:endParaRPr>
          </a:p>
        </p:txBody>
      </p:sp>
      <p:sp>
        <p:nvSpPr>
          <p:cNvPr id="15" name="TextBox 28"/>
          <p:cNvSpPr txBox="1">
            <a:spLocks noChangeArrowheads="1"/>
          </p:cNvSpPr>
          <p:nvPr/>
        </p:nvSpPr>
        <p:spPr bwMode="auto">
          <a:xfrm>
            <a:off x="5045167" y="3656310"/>
            <a:ext cx="23526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8, I, K, </a:t>
            </a:r>
            <a:r>
              <a:rPr lang="en-US" altLang="en-US" sz="2600" smtClean="0">
                <a:solidFill>
                  <a:srgbClr val="0000FF"/>
                </a:solidFill>
                <a:latin typeface="Times New Roman" pitchFamily="18" charset="0"/>
                <a:cs typeface="Times New Roman" pitchFamily="18" charset="0"/>
              </a:rPr>
              <a:t>“</a:t>
            </a:r>
            <a:r>
              <a:rPr lang="en-US" altLang="en-US" sz="2600" b="1" smtClean="0">
                <a:solidFill>
                  <a:srgbClr val="E94744"/>
                </a:solidFill>
                <a:latin typeface="Times New Roman" pitchFamily="18" charset="0"/>
                <a:cs typeface="Times New Roman" pitchFamily="18" charset="0"/>
              </a:rPr>
              <a:t>,</a:t>
            </a:r>
            <a:r>
              <a:rPr lang="en-US" altLang="en-US" sz="2600" smtClean="0">
                <a:solidFill>
                  <a:srgbClr val="0000FF"/>
                </a:solidFill>
                <a:latin typeface="Times New Roman" pitchFamily="18" charset="0"/>
                <a:cs typeface="Times New Roman" pitchFamily="18" charset="0"/>
              </a:rPr>
              <a:t>”</a:t>
            </a:r>
            <a:endParaRPr lang="en-US" altLang="en-US" sz="2600">
              <a:solidFill>
                <a:srgbClr val="0000FF"/>
              </a:solidFill>
              <a:latin typeface="Times New Roman" pitchFamily="18" charset="0"/>
              <a:cs typeface="Times New Roman" pitchFamily="18" charset="0"/>
            </a:endParaRPr>
          </a:p>
        </p:txBody>
      </p:sp>
      <p:sp>
        <p:nvSpPr>
          <p:cNvPr id="16" name="TextBox 65"/>
          <p:cNvSpPr txBox="1">
            <a:spLocks noChangeArrowheads="1"/>
          </p:cNvSpPr>
          <p:nvPr/>
        </p:nvSpPr>
        <p:spPr bwMode="auto">
          <a:xfrm>
            <a:off x="3417979" y="3664247"/>
            <a:ext cx="11112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Trỏ</a:t>
            </a:r>
          </a:p>
        </p:txBody>
      </p:sp>
      <p:sp>
        <p:nvSpPr>
          <p:cNvPr id="17" name="TextBox 28"/>
          <p:cNvSpPr txBox="1">
            <a:spLocks noChangeArrowheads="1"/>
          </p:cNvSpPr>
          <p:nvPr/>
        </p:nvSpPr>
        <p:spPr bwMode="auto">
          <a:xfrm>
            <a:off x="5045167" y="4111922"/>
            <a:ext cx="23526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6, Y, H, N</a:t>
            </a:r>
          </a:p>
        </p:txBody>
      </p:sp>
      <p:sp>
        <p:nvSpPr>
          <p:cNvPr id="18" name="TextBox 68"/>
          <p:cNvSpPr txBox="1">
            <a:spLocks noChangeArrowheads="1"/>
          </p:cNvSpPr>
          <p:nvPr/>
        </p:nvSpPr>
        <p:spPr bwMode="auto">
          <a:xfrm>
            <a:off x="162017" y="4057947"/>
            <a:ext cx="2895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rgbClr val="0000FF"/>
                </a:solidFill>
                <a:latin typeface="Times New Roman" pitchFamily="18" charset="0"/>
                <a:cs typeface="Times New Roman" pitchFamily="18" charset="0"/>
              </a:rPr>
              <a:t>Phím cách</a:t>
            </a:r>
          </a:p>
        </p:txBody>
      </p:sp>
      <p:sp>
        <p:nvSpPr>
          <p:cNvPr id="19" name="TextBox 18"/>
          <p:cNvSpPr txBox="1">
            <a:spLocks noChangeArrowheads="1"/>
          </p:cNvSpPr>
          <p:nvPr/>
        </p:nvSpPr>
        <p:spPr bwMode="auto">
          <a:xfrm>
            <a:off x="3398929" y="2399466"/>
            <a:ext cx="11303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b="1" dirty="0" err="1">
                <a:solidFill>
                  <a:srgbClr val="006600"/>
                </a:solidFill>
                <a:latin typeface="Times New Roman" pitchFamily="18" charset="0"/>
                <a:cs typeface="Times New Roman" pitchFamily="18" charset="0"/>
              </a:rPr>
              <a:t>Út</a:t>
            </a:r>
            <a:endParaRPr lang="en-US" altLang="en-US" sz="2600" b="1" dirty="0">
              <a:solidFill>
                <a:srgbClr val="006600"/>
              </a:solidFill>
              <a:latin typeface="Times New Roman" pitchFamily="18" charset="0"/>
              <a:cs typeface="Times New Roman" pitchFamily="18" charset="0"/>
            </a:endParaRPr>
          </a:p>
        </p:txBody>
      </p:sp>
      <p:sp>
        <p:nvSpPr>
          <p:cNvPr id="20" name="TextBox 19"/>
          <p:cNvSpPr txBox="1">
            <a:spLocks noChangeArrowheads="1"/>
          </p:cNvSpPr>
          <p:nvPr/>
        </p:nvSpPr>
        <p:spPr bwMode="auto">
          <a:xfrm>
            <a:off x="3398929" y="2824460"/>
            <a:ext cx="11303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b="1" smtClean="0">
                <a:solidFill>
                  <a:srgbClr val="006600"/>
                </a:solidFill>
                <a:latin typeface="Times New Roman" pitchFamily="18" charset="0"/>
                <a:cs typeface="Times New Roman" pitchFamily="18" charset="0"/>
              </a:rPr>
              <a:t>Áp </a:t>
            </a:r>
            <a:r>
              <a:rPr lang="en-US" altLang="en-US" sz="2600" b="1" smtClean="0">
                <a:solidFill>
                  <a:srgbClr val="006600"/>
                </a:solidFill>
                <a:latin typeface="Times New Roman" pitchFamily="18" charset="0"/>
                <a:cs typeface="Times New Roman" pitchFamily="18" charset="0"/>
              </a:rPr>
              <a:t>Út</a:t>
            </a:r>
            <a:endParaRPr lang="en-US" altLang="en-US" sz="2600" b="1" dirty="0">
              <a:solidFill>
                <a:srgbClr val="006600"/>
              </a:solidFill>
              <a:latin typeface="Times New Roman" pitchFamily="18" charset="0"/>
              <a:cs typeface="Times New Roman" pitchFamily="18" charset="0"/>
            </a:endParaRPr>
          </a:p>
        </p:txBody>
      </p:sp>
      <p:sp>
        <p:nvSpPr>
          <p:cNvPr id="21" name="TextBox 20"/>
          <p:cNvSpPr txBox="1">
            <a:spLocks noChangeArrowheads="1"/>
          </p:cNvSpPr>
          <p:nvPr/>
        </p:nvSpPr>
        <p:spPr bwMode="auto">
          <a:xfrm>
            <a:off x="631916" y="3239243"/>
            <a:ext cx="19842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b="1" smtClean="0">
                <a:solidFill>
                  <a:srgbClr val="006600"/>
                </a:solidFill>
                <a:latin typeface="Times New Roman" pitchFamily="18" charset="0"/>
                <a:cs typeface="Times New Roman" pitchFamily="18" charset="0"/>
              </a:rPr>
              <a:t>3, E, D, C</a:t>
            </a:r>
            <a:endParaRPr lang="en-US" altLang="en-US" sz="2600" b="1" dirty="0">
              <a:solidFill>
                <a:srgbClr val="006600"/>
              </a:solidFill>
              <a:latin typeface="Times New Roman" pitchFamily="18" charset="0"/>
              <a:cs typeface="Times New Roman" pitchFamily="18" charset="0"/>
            </a:endParaRPr>
          </a:p>
        </p:txBody>
      </p:sp>
      <p:sp>
        <p:nvSpPr>
          <p:cNvPr id="22" name="TextBox 21"/>
          <p:cNvSpPr txBox="1">
            <a:spLocks noChangeArrowheads="1"/>
          </p:cNvSpPr>
          <p:nvPr/>
        </p:nvSpPr>
        <p:spPr bwMode="auto">
          <a:xfrm>
            <a:off x="171542" y="3659613"/>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4, 5, R, T, F, G, V, B</a:t>
            </a:r>
            <a:endParaRPr lang="en-US" altLang="en-US" sz="2400" b="1" dirty="0">
              <a:solidFill>
                <a:srgbClr val="006600"/>
              </a:solidFill>
              <a:latin typeface="Times New Roman" pitchFamily="18" charset="0"/>
              <a:cs typeface="Times New Roman" pitchFamily="18" charset="0"/>
            </a:endParaRPr>
          </a:p>
        </p:txBody>
      </p:sp>
      <p:sp>
        <p:nvSpPr>
          <p:cNvPr id="23" name="TextBox 22"/>
          <p:cNvSpPr txBox="1">
            <a:spLocks noChangeArrowheads="1"/>
          </p:cNvSpPr>
          <p:nvPr/>
        </p:nvSpPr>
        <p:spPr bwMode="auto">
          <a:xfrm>
            <a:off x="2590799" y="4105890"/>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Ngón cái</a:t>
            </a:r>
            <a:endParaRPr lang="en-US" altLang="en-US" sz="2400" b="1" dirty="0">
              <a:solidFill>
                <a:srgbClr val="006600"/>
              </a:solidFill>
              <a:latin typeface="Times New Roman" pitchFamily="18" charset="0"/>
              <a:cs typeface="Times New Roman" pitchFamily="18" charset="0"/>
            </a:endParaRPr>
          </a:p>
        </p:txBody>
      </p:sp>
      <p:sp>
        <p:nvSpPr>
          <p:cNvPr id="24" name="TextBox 23"/>
          <p:cNvSpPr txBox="1">
            <a:spLocks noChangeArrowheads="1"/>
          </p:cNvSpPr>
          <p:nvPr/>
        </p:nvSpPr>
        <p:spPr bwMode="auto">
          <a:xfrm>
            <a:off x="6618379" y="1975763"/>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Út</a:t>
            </a:r>
            <a:endParaRPr lang="en-US" altLang="en-US" sz="2400" b="1" dirty="0">
              <a:solidFill>
                <a:srgbClr val="006600"/>
              </a:solidFill>
              <a:latin typeface="Times New Roman" pitchFamily="18" charset="0"/>
              <a:cs typeface="Times New Roman" pitchFamily="18" charset="0"/>
            </a:endParaRPr>
          </a:p>
        </p:txBody>
      </p:sp>
      <p:sp>
        <p:nvSpPr>
          <p:cNvPr id="25" name="TextBox 24"/>
          <p:cNvSpPr txBox="1">
            <a:spLocks noChangeArrowheads="1"/>
          </p:cNvSpPr>
          <p:nvPr/>
        </p:nvSpPr>
        <p:spPr bwMode="auto">
          <a:xfrm>
            <a:off x="6618379" y="2408535"/>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Út</a:t>
            </a:r>
            <a:endParaRPr lang="en-US" altLang="en-US" sz="2400" b="1" dirty="0">
              <a:solidFill>
                <a:srgbClr val="006600"/>
              </a:solidFill>
              <a:latin typeface="Times New Roman" pitchFamily="18" charset="0"/>
              <a:cs typeface="Times New Roman" pitchFamily="18" charset="0"/>
            </a:endParaRPr>
          </a:p>
        </p:txBody>
      </p:sp>
      <p:sp>
        <p:nvSpPr>
          <p:cNvPr id="26" name="TextBox 25"/>
          <p:cNvSpPr txBox="1">
            <a:spLocks noChangeArrowheads="1"/>
          </p:cNvSpPr>
          <p:nvPr/>
        </p:nvSpPr>
        <p:spPr bwMode="auto">
          <a:xfrm>
            <a:off x="4832442" y="2840632"/>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9, O, L, . </a:t>
            </a:r>
            <a:endParaRPr lang="en-US" altLang="en-US" sz="2400" b="1" dirty="0">
              <a:solidFill>
                <a:srgbClr val="006600"/>
              </a:solidFill>
              <a:latin typeface="Times New Roman" pitchFamily="18" charset="0"/>
              <a:cs typeface="Times New Roman" pitchFamily="18" charset="0"/>
            </a:endParaRPr>
          </a:p>
        </p:txBody>
      </p:sp>
      <p:sp>
        <p:nvSpPr>
          <p:cNvPr id="27" name="TextBox 26"/>
          <p:cNvSpPr txBox="1">
            <a:spLocks noChangeArrowheads="1"/>
          </p:cNvSpPr>
          <p:nvPr/>
        </p:nvSpPr>
        <p:spPr bwMode="auto">
          <a:xfrm>
            <a:off x="6631079" y="3253403"/>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Trỏ</a:t>
            </a:r>
            <a:endParaRPr lang="en-US" altLang="en-US" sz="2400" b="1" dirty="0">
              <a:solidFill>
                <a:srgbClr val="006600"/>
              </a:solidFill>
              <a:latin typeface="Times New Roman" pitchFamily="18" charset="0"/>
              <a:cs typeface="Times New Roman" pitchFamily="18" charset="0"/>
            </a:endParaRPr>
          </a:p>
        </p:txBody>
      </p:sp>
      <p:sp>
        <p:nvSpPr>
          <p:cNvPr id="28" name="TextBox 27"/>
          <p:cNvSpPr txBox="1">
            <a:spLocks noChangeArrowheads="1"/>
          </p:cNvSpPr>
          <p:nvPr/>
        </p:nvSpPr>
        <p:spPr bwMode="auto">
          <a:xfrm>
            <a:off x="6618378" y="3671698"/>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Giữa</a:t>
            </a:r>
            <a:endParaRPr lang="en-US" altLang="en-US" sz="2400" b="1" dirty="0">
              <a:solidFill>
                <a:srgbClr val="006600"/>
              </a:solidFill>
              <a:latin typeface="Times New Roman" pitchFamily="18" charset="0"/>
              <a:cs typeface="Times New Roman" pitchFamily="18" charset="0"/>
            </a:endParaRPr>
          </a:p>
        </p:txBody>
      </p:sp>
      <p:sp>
        <p:nvSpPr>
          <p:cNvPr id="29" name="TextBox 28"/>
          <p:cNvSpPr txBox="1">
            <a:spLocks noChangeArrowheads="1"/>
          </p:cNvSpPr>
          <p:nvPr/>
        </p:nvSpPr>
        <p:spPr bwMode="auto">
          <a:xfrm>
            <a:off x="6631078" y="4117300"/>
            <a:ext cx="288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smtClean="0">
                <a:solidFill>
                  <a:srgbClr val="006600"/>
                </a:solidFill>
                <a:latin typeface="Times New Roman" pitchFamily="18" charset="0"/>
                <a:cs typeface="Times New Roman" pitchFamily="18" charset="0"/>
              </a:rPr>
              <a:t>Trỏ</a:t>
            </a:r>
            <a:endParaRPr lang="en-US" altLang="en-US" sz="2400" b="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25398650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7949" y="1055874"/>
            <a:ext cx="6480720" cy="954107"/>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gõ</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phím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mềm</a:t>
            </a:r>
            <a:r>
              <a:rPr lang="en-US" sz="2800" b="1" dirty="0" smtClean="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KIRAN’S TYPING TUTOR</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2072227" y="87157"/>
            <a:ext cx="5351144" cy="584775"/>
          </a:xfrm>
          <a:prstGeom prst="rect">
            <a:avLst/>
          </a:prstGeom>
        </p:spPr>
        <p:txBody>
          <a:bodyPr wrap="none">
            <a:spAutoFit/>
          </a:bodyPr>
          <a:lstStyle/>
          <a:p>
            <a:pPr algn="ctr"/>
            <a:r>
              <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THỰC HÀNH</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pic>
        <p:nvPicPr>
          <p:cNvPr id="6" name="图片 10244" descr="23"/>
          <p:cNvPicPr>
            <a:picLocks noChangeAspect="1"/>
          </p:cNvPicPr>
          <p:nvPr/>
        </p:nvPicPr>
        <p:blipFill>
          <a:blip r:embed="rId2"/>
          <a:stretch>
            <a:fillRect/>
          </a:stretch>
        </p:blipFill>
        <p:spPr>
          <a:xfrm>
            <a:off x="6222589" y="2488471"/>
            <a:ext cx="2851978" cy="2655029"/>
          </a:xfrm>
          <a:prstGeom prst="rect">
            <a:avLst/>
          </a:prstGeom>
          <a:noFill/>
          <a:ln w="9525">
            <a:noFill/>
          </a:ln>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8429" y="2183671"/>
            <a:ext cx="1519760" cy="18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8915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2">
            <a:extLst>
              <a:ext uri="{FF2B5EF4-FFF2-40B4-BE49-F238E27FC236}">
                <a16:creationId xmlns:a16="http://schemas.microsoft.com/office/drawing/2014/main" xmlns="" id="{2176E562-305D-40B2-9A81-8EF92101EFDB}"/>
              </a:ext>
            </a:extLst>
          </p:cNvPr>
          <p:cNvSpPr txBox="1">
            <a:spLocks noChangeArrowheads="1"/>
          </p:cNvSpPr>
          <p:nvPr/>
        </p:nvSpPr>
        <p:spPr bwMode="auto">
          <a:xfrm>
            <a:off x="769938" y="133005"/>
            <a:ext cx="7929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alt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 ĐIỀU CẦN LƯU Ý</a:t>
            </a:r>
            <a:endPar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BFAAF212-7B02-4992-A99C-8EBFED6E13E9}"/>
              </a:ext>
            </a:extLst>
          </p:cNvPr>
          <p:cNvSpPr txBox="1">
            <a:spLocks noChangeArrowheads="1"/>
          </p:cNvSpPr>
          <p:nvPr/>
        </p:nvSpPr>
        <p:spPr bwMode="auto">
          <a:xfrm>
            <a:off x="304800" y="1098551"/>
            <a:ext cx="754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r>
              <a:rPr lang="en-US" altLang="en-US" sz="2800" b="1" dirty="0">
                <a:solidFill>
                  <a:srgbClr val="0000CC"/>
                </a:solidFill>
                <a:latin typeface="Times New Roman" panose="02020603050405020304" pitchFamily="18" charset="0"/>
                <a:cs typeface="Times New Roman" panose="02020603050405020304" pitchFamily="18" charset="0"/>
              </a:rPr>
              <a:t>1. </a:t>
            </a:r>
            <a:r>
              <a:rPr lang="en-US" altLang="en-US" sz="2800" b="1" dirty="0" err="1">
                <a:solidFill>
                  <a:srgbClr val="0000CC"/>
                </a:solidFill>
                <a:latin typeface="Times New Roman" panose="02020603050405020304" pitchFamily="18" charset="0"/>
                <a:cs typeface="Times New Roman" panose="02020603050405020304" pitchFamily="18" charset="0"/>
              </a:rPr>
              <a:t>Chuẩn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bị</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đầy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đủ</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dùng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học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vở</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ghi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bài</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04DF3713-83F3-4DA2-AA28-02688269AEF6}"/>
              </a:ext>
            </a:extLst>
          </p:cNvPr>
          <p:cNvSpPr txBox="1">
            <a:spLocks noChangeArrowheads="1"/>
          </p:cNvSpPr>
          <p:nvPr/>
        </p:nvSpPr>
        <p:spPr bwMode="auto">
          <a:xfrm>
            <a:off x="304800" y="1935560"/>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r>
              <a:rPr lang="en-US" altLang="en-US" sz="2800" b="1">
                <a:solidFill>
                  <a:srgbClr val="0000CC"/>
                </a:solidFill>
                <a:latin typeface="Times New Roman" panose="02020603050405020304" pitchFamily="18" charset="0"/>
                <a:cs typeface="Times New Roman" panose="02020603050405020304" pitchFamily="18" charset="0"/>
              </a:rPr>
              <a:t>2. Nhấn nút “Tạm dừng” khi phải trả lời câu hỏi .</a:t>
            </a:r>
          </a:p>
        </p:txBody>
      </p:sp>
      <p:sp>
        <p:nvSpPr>
          <p:cNvPr id="19" name="TextBox 18">
            <a:extLst>
              <a:ext uri="{FF2B5EF4-FFF2-40B4-BE49-F238E27FC236}">
                <a16:creationId xmlns:a16="http://schemas.microsoft.com/office/drawing/2014/main" xmlns="" id="{5EEA4318-D6A6-41C6-A533-FCF96F8E1D19}"/>
              </a:ext>
            </a:extLst>
          </p:cNvPr>
          <p:cNvSpPr txBox="1">
            <a:spLocks noChangeArrowheads="1"/>
          </p:cNvSpPr>
          <p:nvPr/>
        </p:nvSpPr>
        <p:spPr bwMode="auto">
          <a:xfrm>
            <a:off x="304800" y="2813051"/>
            <a:ext cx="800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r>
              <a:rPr lang="en-US" altLang="en-US" sz="2800" b="1">
                <a:solidFill>
                  <a:srgbClr val="0000CC"/>
                </a:solidFill>
                <a:latin typeface="Times New Roman" panose="02020603050405020304" pitchFamily="18" charset="0"/>
                <a:cs typeface="Times New Roman" panose="02020603050405020304" pitchFamily="18" charset="0"/>
              </a:rPr>
              <a:t>3. Nhấn nút “Tiếp tục” khi đã tìm được câu trả lời .</a:t>
            </a:r>
          </a:p>
        </p:txBody>
      </p:sp>
      <p:sp>
        <p:nvSpPr>
          <p:cNvPr id="20" name="TextBox 19">
            <a:extLst>
              <a:ext uri="{FF2B5EF4-FFF2-40B4-BE49-F238E27FC236}">
                <a16:creationId xmlns:a16="http://schemas.microsoft.com/office/drawing/2014/main" xmlns="" id="{0BBBBF53-0725-429F-8261-BD12BF610F79}"/>
              </a:ext>
            </a:extLst>
          </p:cNvPr>
          <p:cNvSpPr txBox="1">
            <a:spLocks noChangeArrowheads="1"/>
          </p:cNvSpPr>
          <p:nvPr/>
        </p:nvSpPr>
        <p:spPr bwMode="auto">
          <a:xfrm>
            <a:off x="376240" y="3670302"/>
            <a:ext cx="74723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r>
              <a:rPr lang="en-US" altLang="en-US" sz="2800" b="1" dirty="0">
                <a:solidFill>
                  <a:srgbClr val="0000CC"/>
                </a:solidFill>
                <a:latin typeface="Times New Roman" panose="02020603050405020304" pitchFamily="18" charset="0"/>
                <a:cs typeface="Times New Roman" panose="02020603050405020304" pitchFamily="18" charset="0"/>
              </a:rPr>
              <a:t>4. </a:t>
            </a:r>
            <a:r>
              <a:rPr lang="en-US" altLang="en-US" sz="2800" b="1" dirty="0" err="1">
                <a:solidFill>
                  <a:srgbClr val="0000CC"/>
                </a:solidFill>
                <a:latin typeface="Times New Roman" panose="02020603050405020304" pitchFamily="18" charset="0"/>
                <a:cs typeface="Times New Roman" panose="02020603050405020304" pitchFamily="18" charset="0"/>
              </a:rPr>
              <a:t>Học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nghiêm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túc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đầy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đủ</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bài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theo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cầu</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520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9672" y="4609"/>
            <a:ext cx="614044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smtClean="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rPr>
              <a:t>CỦNG CỐ</a:t>
            </a:r>
            <a:endParaRPr lang="en-US" sz="3600" b="1" cap="none" spc="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pic>
        <p:nvPicPr>
          <p:cNvPr id="2052" name="Picture 4" descr="C:\Users\MTC\Downloads\717baf190944c01a99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117"/>
          <a:stretch/>
        </p:blipFill>
        <p:spPr bwMode="auto">
          <a:xfrm>
            <a:off x="1148317" y="2866370"/>
            <a:ext cx="3026330" cy="16404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TC\Downloads\736a3b169d4b54150d5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802" r="3378" b="7928"/>
          <a:stretch/>
        </p:blipFill>
        <p:spPr bwMode="auto">
          <a:xfrm>
            <a:off x="4859895" y="940136"/>
            <a:ext cx="3026330" cy="164048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MTC\Downloads\65479631306cf932a07d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3192"/>
          <a:stretch/>
        </p:blipFill>
        <p:spPr bwMode="auto">
          <a:xfrm rot="16200000">
            <a:off x="1841241" y="247213"/>
            <a:ext cx="1640484" cy="30263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MTC\Downloads\c46f641ac2470b195256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670"/>
          <a:stretch/>
        </p:blipFill>
        <p:spPr bwMode="auto">
          <a:xfrm rot="16200000">
            <a:off x="5574765" y="2151500"/>
            <a:ext cx="1640485" cy="3070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2517" y="1298712"/>
            <a:ext cx="685800"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a:t>
            </a:r>
            <a:endParaRPr lang="en-US" sz="4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8101567" y="1298712"/>
            <a:ext cx="685800"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p>
        </p:txBody>
      </p:sp>
      <p:sp>
        <p:nvSpPr>
          <p:cNvPr id="12" name="TextBox 11"/>
          <p:cNvSpPr txBox="1"/>
          <p:nvPr/>
        </p:nvSpPr>
        <p:spPr>
          <a:xfrm>
            <a:off x="448784" y="3026788"/>
            <a:ext cx="685800"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endParaRPr lang="en-US" sz="4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3" name="Picture 5" descr="Chuyện chưa kể về những biểu tượng cảm xúc quen thuộc | Báo Dân trí"/>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548" y="1997510"/>
            <a:ext cx="801036" cy="6675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Kết quả hình ảnh cho biểu tượng cảm ơn | Smiley, Emoticon, Smiley emoj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9943" y="3318965"/>
            <a:ext cx="989048" cy="8314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huyện chưa kể về những biểu tượng cảm xúc quen thuộc | Báo Dân trí"/>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6331" y="1997510"/>
            <a:ext cx="801036" cy="6675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huyện chưa kể về những biểu tượng cảm xúc quen thuộc | Báo Dân trí"/>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080" y="3782170"/>
            <a:ext cx="801036" cy="667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9544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nodeType="withEffect">
                                  <p:stCondLst>
                                    <p:cond delay="0"/>
                                  </p:stCondLst>
                                  <p:childTnLst>
                                    <p:set>
                                      <p:cBhvr>
                                        <p:cTn id="29" dur="1" fill="hold">
                                          <p:stCondLst>
                                            <p:cond delay="0"/>
                                          </p:stCondLst>
                                        </p:cTn>
                                        <p:tgtEl>
                                          <p:spTgt spid="2056"/>
                                        </p:tgtEl>
                                        <p:attrNameLst>
                                          <p:attrName>style.visibility</p:attrName>
                                        </p:attrNameLst>
                                      </p:cBhvr>
                                      <p:to>
                                        <p:strVal val="visible"/>
                                      </p:to>
                                    </p:set>
                                    <p:animEffect transition="in" filter="randombar(horizontal)">
                                      <p:cBhvr>
                                        <p:cTn id="3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E8A2E27-12A6-4C30-A9A0-CB901BB8D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23512" cy="5143500"/>
          </a:xfrm>
          <a:prstGeom prst="rect">
            <a:avLst/>
          </a:prstGeom>
        </p:spPr>
      </p:pic>
      <p:sp>
        <p:nvSpPr>
          <p:cNvPr id="2" name="Title 1"/>
          <p:cNvSpPr>
            <a:spLocks noGrp="1"/>
          </p:cNvSpPr>
          <p:nvPr>
            <p:ph type="title"/>
          </p:nvPr>
        </p:nvSpPr>
        <p:spPr>
          <a:xfrm>
            <a:off x="2784874" y="111513"/>
            <a:ext cx="3955577" cy="749299"/>
          </a:xfrm>
          <a:solidFill>
            <a:srgbClr val="FFFF99"/>
          </a:solidFill>
          <a:ln/>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a:noAutofit/>
          </a:bodyPr>
          <a:lstStyle/>
          <a:p>
            <a:pPr algn="ctr"/>
            <a:r>
              <a:rPr lang="en-US" sz="2800" b="1" dirty="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EM CẦN GHI NHỚ</a:t>
            </a:r>
            <a:endParaRPr lang="en-US" sz="2800" dirty="0">
              <a:solidFill>
                <a:srgbClr val="C00000"/>
              </a:solidFill>
            </a:endParaRPr>
          </a:p>
        </p:txBody>
      </p:sp>
      <p:sp>
        <p:nvSpPr>
          <p:cNvPr id="3" name="Content Placeholder 2"/>
          <p:cNvSpPr>
            <a:spLocks noGrp="1"/>
          </p:cNvSpPr>
          <p:nvPr>
            <p:ph idx="1"/>
          </p:nvPr>
        </p:nvSpPr>
        <p:spPr>
          <a:xfrm>
            <a:off x="500658" y="1106042"/>
            <a:ext cx="8417532" cy="3598224"/>
          </a:xfrm>
        </p:spPr>
        <p:txBody>
          <a:bodyPr>
            <a:noAutofit/>
          </a:bodyPr>
          <a:lstStyle/>
          <a:p>
            <a:pPr algn="just">
              <a:lnSpc>
                <a:spcPct val="100000"/>
              </a:lnSpc>
              <a:buFont typeface="Arial" charset="0"/>
              <a:buChar char="•"/>
            </a:pPr>
            <a:r>
              <a:rPr lang="en-US" sz="2400" b="1" smtClean="0">
                <a:solidFill>
                  <a:srgbClr val="FF0000"/>
                </a:solidFill>
                <a:latin typeface="Times New Roman" panose="02020603050405020304" pitchFamily="18" charset="0"/>
                <a:cs typeface="Times New Roman" panose="02020603050405020304" pitchFamily="18" charset="0"/>
              </a:rPr>
              <a:t>Cách </a:t>
            </a:r>
            <a:r>
              <a:rPr lang="en-US" sz="2400" b="1" dirty="0" err="1" smtClean="0">
                <a:solidFill>
                  <a:srgbClr val="FF0000"/>
                </a:solidFill>
                <a:latin typeface="Times New Roman" panose="02020603050405020304" pitchFamily="18" charset="0"/>
                <a:cs typeface="Times New Roman" panose="02020603050405020304" pitchFamily="18" charset="0"/>
              </a:rPr>
              <a:t>gõ</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phím</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ở </a:t>
            </a:r>
            <a:r>
              <a:rPr lang="vi-VN" sz="2400" b="1" smtClean="0">
                <a:solidFill>
                  <a:srgbClr val="FF0000"/>
                </a:solidFill>
                <a:latin typeface="Times New Roman" panose="02020603050405020304" pitchFamily="18" charset="0"/>
                <a:cs typeface="Times New Roman" panose="02020603050405020304" pitchFamily="18" charset="0"/>
              </a:rPr>
              <a:t>hàng </a:t>
            </a:r>
            <a:r>
              <a:rPr lang="en-US" sz="2400" b="1" smtClean="0">
                <a:solidFill>
                  <a:srgbClr val="FF0000"/>
                </a:solidFill>
                <a:latin typeface="Times New Roman" panose="02020603050405020304" pitchFamily="18" charset="0"/>
                <a:cs typeface="Times New Roman" panose="02020603050405020304" pitchFamily="18" charset="0"/>
              </a:rPr>
              <a:t>dưới</a:t>
            </a:r>
            <a:r>
              <a:rPr lang="vi-VN" sz="2400" b="1" smtClean="0">
                <a:solidFill>
                  <a:srgbClr val="FF0000"/>
                </a:solidFill>
                <a:latin typeface="Times New Roman" panose="02020603050405020304" pitchFamily="18" charset="0"/>
                <a:cs typeface="Times New Roman" panose="02020603050405020304" pitchFamily="18" charset="0"/>
              </a:rPr>
              <a:t>: </a:t>
            </a:r>
            <a:r>
              <a:rPr lang="vi-VN" sz="2400" b="1" i="1" smtClean="0">
                <a:solidFill>
                  <a:srgbClr val="0000FF"/>
                </a:solidFill>
                <a:latin typeface="Times New Roman" panose="02020603050405020304" pitchFamily="18" charset="0"/>
                <a:ea typeface="Calibri" panose="020F0502020204030204" pitchFamily="34" charset="0"/>
              </a:rPr>
              <a:t>Đ</a:t>
            </a:r>
            <a:r>
              <a:rPr lang="en-US" sz="2400" b="1" i="1">
                <a:solidFill>
                  <a:srgbClr val="0000FF"/>
                </a:solidFill>
                <a:latin typeface="Times New Roman" panose="02020603050405020304" pitchFamily="18" charset="0"/>
                <a:ea typeface="Calibri" panose="020F0502020204030204" pitchFamily="34" charset="0"/>
              </a:rPr>
              <a:t>ặt tay lên hàng phím cơ sở, đưa từng ngón tay xuống để gõ phím ở hàng dưới theo quy tắc ngón tay được tô màu nào thì gõ phím được tô màu tương ứng. Sau khi gõ xong 1 phím lại đưa ngón tay trở về phím xuất phát tương ứng ở hàng cơ sở</a:t>
            </a:r>
            <a:r>
              <a:rPr lang="en-US" sz="2400" b="1" i="1">
                <a:solidFill>
                  <a:srgbClr val="0000FF"/>
                </a:solidFill>
                <a:latin typeface="Times New Roman" panose="02020603050405020304" pitchFamily="18" charset="0"/>
                <a:ea typeface="Calibri" panose="020F0502020204030204" pitchFamily="34" charset="0"/>
              </a:rPr>
              <a:t>. </a:t>
            </a:r>
            <a:endParaRPr lang="en-US" sz="2400" b="1" i="1" smtClean="0">
              <a:solidFill>
                <a:srgbClr val="0000FF"/>
              </a:solidFill>
              <a:latin typeface="Times New Roman" panose="02020603050405020304" pitchFamily="18" charset="0"/>
              <a:ea typeface="Calibri" panose="020F0502020204030204" pitchFamily="34" charset="0"/>
            </a:endParaRPr>
          </a:p>
          <a:p>
            <a:pPr algn="just">
              <a:lnSpc>
                <a:spcPct val="100000"/>
              </a:lnSpc>
              <a:buClr>
                <a:srgbClr val="FF0000"/>
              </a:buClr>
              <a:buFont typeface="Arial" charset="0"/>
              <a:buChar char="•"/>
            </a:pPr>
            <a:r>
              <a:rPr lang="en-US" sz="2400" b="1" i="1" smtClean="0">
                <a:solidFill>
                  <a:srgbClr val="0000FF"/>
                </a:solidFill>
                <a:latin typeface="Times New Roman" panose="02020603050405020304" pitchFamily="18" charset="0"/>
                <a:ea typeface="Calibri" panose="020F0502020204030204" pitchFamily="34" charset="0"/>
              </a:rPr>
              <a:t>Luôn gõ bàn phím bằng 10 ngón tay đúng cách.</a:t>
            </a:r>
          </a:p>
          <a:p>
            <a:pPr algn="just">
              <a:lnSpc>
                <a:spcPct val="100000"/>
              </a:lnSpc>
              <a:buClr>
                <a:srgbClr val="FF0000"/>
              </a:buClr>
            </a:pPr>
            <a:r>
              <a:rPr lang="en-US" sz="2400" b="1" i="1" smtClean="0">
                <a:solidFill>
                  <a:srgbClr val="0000FF"/>
                </a:solidFill>
                <a:latin typeface="Times New Roman" panose="02020603050405020304" pitchFamily="18" charset="0"/>
                <a:ea typeface="Calibri" panose="020F0502020204030204" pitchFamily="34" charset="0"/>
              </a:rPr>
              <a:t>Gõ bàn phím bằng 10 ngón tay sẽ giúp em gõ nhanh và chính xác hơn.</a:t>
            </a:r>
            <a:endParaRPr lang="en-US" sz="2400" b="1" i="1">
              <a:solidFill>
                <a:srgbClr val="0000FF"/>
              </a:solidFill>
              <a:latin typeface="Times New Roman" panose="02020603050405020304" pitchFamily="18" charset="0"/>
              <a:ea typeface="Calibri" panose="020F0502020204030204" pitchFamily="34" charset="0"/>
            </a:endParaRPr>
          </a:p>
          <a:p>
            <a:pPr marL="0" indent="0" algn="just">
              <a:lnSpc>
                <a:spcPct val="130000"/>
              </a:lnSpc>
              <a:buNone/>
            </a:pPr>
            <a:endParaRPr lang="en-US" sz="2800" dirty="0">
              <a:solidFill>
                <a:srgbClr val="000066"/>
              </a:solidFill>
              <a:latin typeface="Times New Roman" panose="02020603050405020304" pitchFamily="18" charset="0"/>
              <a:cs typeface="Times New Roman" panose="02020603050405020304" pitchFamily="18" charset="0"/>
            </a:endParaRPr>
          </a:p>
          <a:p>
            <a:pPr marL="0" indent="0" algn="just">
              <a:lnSpc>
                <a:spcPct val="130000"/>
              </a:lnSpc>
              <a:buNone/>
            </a:pPr>
            <a:r>
              <a:rPr lang="en-US" sz="2800" dirty="0">
                <a:solidFill>
                  <a:srgbClr val="000066"/>
                </a:solidFill>
                <a:latin typeface="Times New Roman" panose="02020603050405020304" pitchFamily="18" charset="0"/>
                <a:cs typeface="Times New Roman" panose="02020603050405020304" pitchFamily="18" charset="0"/>
              </a:rPr>
              <a:t> </a:t>
            </a:r>
          </a:p>
          <a:p>
            <a:pPr algn="just">
              <a:lnSpc>
                <a:spcPct val="130000"/>
              </a:lnSpc>
              <a:buFont typeface="Wingdings" panose="05000000000000000000" pitchFamily="2" charset="2"/>
              <a:buChar char="v"/>
            </a:pPr>
            <a:endParaRPr lang="en-US" sz="2800" b="0"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342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12192000" cy="6858000"/>
          </a:xfrm>
        </p:grpSpPr>
        <p:pic>
          <p:nvPicPr>
            <p:cNvPr id="12" name="b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
            <p:cNvPicPr>
              <a:picLocks noChangeAspect="1"/>
            </p:cNvPicPr>
            <p:nvPr/>
          </p:nvPicPr>
          <p:blipFill rotWithShape="1">
            <a:blip r:embed="rId3">
              <a:extLst>
                <a:ext uri="{28A0092B-C50C-407E-A947-70E740481C1C}">
                  <a14:useLocalDpi xmlns:a14="http://schemas.microsoft.com/office/drawing/2010/main" val="0"/>
                </a:ext>
              </a:extLst>
            </a:blip>
            <a:srcRect l="8541" t="35741" r="76042" b="33519"/>
            <a:stretch/>
          </p:blipFill>
          <p:spPr>
            <a:xfrm>
              <a:off x="1041400" y="2451100"/>
              <a:ext cx="1879600" cy="2108200"/>
            </a:xfrm>
            <a:prstGeom prst="rect">
              <a:avLst/>
            </a:prstGeom>
          </p:spPr>
        </p:pic>
        <p:pic>
          <p:nvPicPr>
            <p:cNvPr id="14" name="2"/>
            <p:cNvPicPr>
              <a:picLocks noChangeAspect="1"/>
            </p:cNvPicPr>
            <p:nvPr/>
          </p:nvPicPr>
          <p:blipFill rotWithShape="1">
            <a:blip r:embed="rId4">
              <a:extLst>
                <a:ext uri="{28A0092B-C50C-407E-A947-70E740481C1C}">
                  <a14:useLocalDpi xmlns:a14="http://schemas.microsoft.com/office/drawing/2010/main" val="0"/>
                </a:ext>
              </a:extLst>
            </a:blip>
            <a:srcRect l="19479" t="9259" r="56875" b="50556"/>
            <a:stretch/>
          </p:blipFill>
          <p:spPr>
            <a:xfrm>
              <a:off x="2374900" y="635000"/>
              <a:ext cx="2882900" cy="2755900"/>
            </a:xfrm>
            <a:prstGeom prst="rect">
              <a:avLst/>
            </a:prstGeom>
          </p:spPr>
        </p:pic>
        <p:pic>
          <p:nvPicPr>
            <p:cNvPr id="15" name="3"/>
            <p:cNvPicPr>
              <a:picLocks noChangeAspect="1"/>
            </p:cNvPicPr>
            <p:nvPr/>
          </p:nvPicPr>
          <p:blipFill rotWithShape="1">
            <a:blip r:embed="rId5">
              <a:extLst>
                <a:ext uri="{28A0092B-C50C-407E-A947-70E740481C1C}">
                  <a14:useLocalDpi xmlns:a14="http://schemas.microsoft.com/office/drawing/2010/main" val="0"/>
                </a:ext>
              </a:extLst>
            </a:blip>
            <a:srcRect l="37500" t="7407" r="44479" b="52037"/>
            <a:stretch/>
          </p:blipFill>
          <p:spPr>
            <a:xfrm>
              <a:off x="4572000" y="508000"/>
              <a:ext cx="2197100" cy="2781300"/>
            </a:xfrm>
            <a:prstGeom prst="rect">
              <a:avLst/>
            </a:prstGeom>
          </p:spPr>
        </p:pic>
        <p:pic>
          <p:nvPicPr>
            <p:cNvPr id="16" name="4"/>
            <p:cNvPicPr>
              <a:picLocks noChangeAspect="1"/>
            </p:cNvPicPr>
            <p:nvPr/>
          </p:nvPicPr>
          <p:blipFill rotWithShape="1">
            <a:blip r:embed="rId6">
              <a:extLst>
                <a:ext uri="{28A0092B-C50C-407E-A947-70E740481C1C}">
                  <a14:useLocalDpi xmlns:a14="http://schemas.microsoft.com/office/drawing/2010/main" val="0"/>
                </a:ext>
              </a:extLst>
            </a:blip>
            <a:srcRect l="52396" t="15926" r="33646" b="54630"/>
            <a:stretch/>
          </p:blipFill>
          <p:spPr>
            <a:xfrm>
              <a:off x="6388100" y="1092200"/>
              <a:ext cx="1701800" cy="2019300"/>
            </a:xfrm>
            <a:prstGeom prst="rect">
              <a:avLst/>
            </a:prstGeom>
          </p:spPr>
        </p:pic>
        <p:pic>
          <p:nvPicPr>
            <p:cNvPr id="17" name="6"/>
            <p:cNvPicPr>
              <a:picLocks noChangeAspect="1"/>
            </p:cNvPicPr>
            <p:nvPr/>
          </p:nvPicPr>
          <p:blipFill rotWithShape="1">
            <a:blip r:embed="rId7">
              <a:extLst>
                <a:ext uri="{28A0092B-C50C-407E-A947-70E740481C1C}">
                  <a14:useLocalDpi xmlns:a14="http://schemas.microsoft.com/office/drawing/2010/main" val="0"/>
                </a:ext>
              </a:extLst>
            </a:blip>
            <a:srcRect l="78333" t="27408" r="7708" b="42222"/>
            <a:stretch/>
          </p:blipFill>
          <p:spPr>
            <a:xfrm>
              <a:off x="9550400" y="1879600"/>
              <a:ext cx="1701800" cy="2082800"/>
            </a:xfrm>
            <a:prstGeom prst="rect">
              <a:avLst/>
            </a:prstGeom>
          </p:spPr>
        </p:pic>
        <p:pic>
          <p:nvPicPr>
            <p:cNvPr id="18" name="5"/>
            <p:cNvPicPr>
              <a:picLocks noChangeAspect="1"/>
            </p:cNvPicPr>
            <p:nvPr/>
          </p:nvPicPr>
          <p:blipFill rotWithShape="1">
            <a:blip r:embed="rId8">
              <a:extLst>
                <a:ext uri="{28A0092B-C50C-407E-A947-70E740481C1C}">
                  <a14:useLocalDpi xmlns:a14="http://schemas.microsoft.com/office/drawing/2010/main" val="0"/>
                </a:ext>
              </a:extLst>
            </a:blip>
            <a:srcRect l="63750" t="14444" r="19688" b="50000"/>
            <a:stretch/>
          </p:blipFill>
          <p:spPr>
            <a:xfrm>
              <a:off x="7772400" y="990600"/>
              <a:ext cx="2019300" cy="2438400"/>
            </a:xfrm>
            <a:prstGeom prst="rect">
              <a:avLst/>
            </a:prstGeom>
          </p:spPr>
        </p:pic>
      </p:grpSp>
      <p:sp>
        <p:nvSpPr>
          <p:cNvPr id="19" name="Rectangle 18"/>
          <p:cNvSpPr/>
          <p:nvPr/>
        </p:nvSpPr>
        <p:spPr>
          <a:xfrm>
            <a:off x="1835310" y="2333220"/>
            <a:ext cx="5937844" cy="1754326"/>
          </a:xfrm>
          <a:prstGeom prst="rect">
            <a:avLst/>
          </a:prstGeom>
          <a:noFill/>
        </p:spPr>
        <p:txBody>
          <a:bodyPr wrap="none" lIns="91440" tIns="45720" rIns="91440" bIns="45720">
            <a:spAutoFit/>
          </a:bodyPr>
          <a:lstStyle/>
          <a:p>
            <a:pPr algn="ct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Cảm</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ơn</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các em</a:t>
            </a:r>
          </a:p>
          <a:p>
            <a:pPr algn="ctr"/>
            <a:r>
              <a:rPr lang="en-US" sz="54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đã theo dõi bài học</a:t>
            </a: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008308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108" y="1454172"/>
            <a:ext cx="7795788" cy="1446550"/>
          </a:xfrm>
          <a:prstGeom prst="rect">
            <a:avLst/>
          </a:prstGeom>
          <a:noFill/>
        </p:spPr>
        <p:txBody>
          <a:bodyPr wrap="none" lIns="91440" tIns="45720" rIns="91440" bIns="45720">
            <a:spAutoFit/>
          </a:bodyPr>
          <a:lstStyle/>
          <a:p>
            <a:pPr algn="ctr"/>
            <a:r>
              <a:rPr lang="en-US" sz="4400" b="1" cap="none" spc="0" smtClean="0">
                <a:ln w="1905"/>
                <a:solidFill>
                  <a:srgbClr val="FF0000"/>
                </a:solidFill>
                <a:effectLst>
                  <a:innerShdw blurRad="69850" dist="43180" dir="5400000">
                    <a:srgbClr val="000000">
                      <a:alpha val="65000"/>
                    </a:srgbClr>
                  </a:innerShdw>
                </a:effectLst>
              </a:rPr>
              <a:t>BÀI 5: TẬP GÕ BÀN PHÍM </a:t>
            </a:r>
            <a:r>
              <a:rPr lang="en-US" sz="4400" b="1" i="1" cap="none" spc="0" smtClean="0">
                <a:ln w="1905"/>
                <a:solidFill>
                  <a:srgbClr val="FF0000"/>
                </a:solidFill>
                <a:effectLst>
                  <a:innerShdw blurRad="69850" dist="43180" dir="5400000">
                    <a:srgbClr val="000000">
                      <a:alpha val="65000"/>
                    </a:srgbClr>
                  </a:innerShdw>
                </a:effectLst>
              </a:rPr>
              <a:t>(Tiết 1)</a:t>
            </a:r>
            <a:endParaRPr lang="en-US" sz="4400" b="1" i="1" cap="none" spc="0" smtClean="0">
              <a:ln w="1905"/>
              <a:solidFill>
                <a:srgbClr val="FF0000"/>
              </a:solidFill>
              <a:effectLst>
                <a:innerShdw blurRad="69850" dist="43180" dir="5400000">
                  <a:srgbClr val="000000">
                    <a:alpha val="65000"/>
                  </a:srgbClr>
                </a:innerShdw>
              </a:effectLst>
            </a:endParaRPr>
          </a:p>
          <a:p>
            <a:pPr algn="ctr"/>
            <a:r>
              <a:rPr lang="en-US" sz="4400" b="1" i="1" smtClean="0">
                <a:ln w="1905"/>
                <a:effectLst>
                  <a:innerShdw blurRad="69850" dist="43180" dir="5400000">
                    <a:srgbClr val="000000">
                      <a:alpha val="65000"/>
                    </a:srgbClr>
                  </a:innerShdw>
                </a:effectLst>
              </a:rPr>
              <a:t>(SGK Trang </a:t>
            </a:r>
            <a:r>
              <a:rPr lang="en-US" sz="4400" b="1" i="1" smtClean="0">
                <a:ln w="1905"/>
                <a:effectLst>
                  <a:innerShdw blurRad="69850" dist="43180" dir="5400000">
                    <a:srgbClr val="000000">
                      <a:alpha val="65000"/>
                    </a:srgbClr>
                  </a:innerShdw>
                </a:effectLst>
              </a:rPr>
              <a:t>23)</a:t>
            </a:r>
            <a:endParaRPr lang="en-US" sz="4400" b="1" i="1" cap="none" spc="0">
              <a:ln w="1905"/>
              <a:effectLst>
                <a:innerShdw blurRad="69850" dist="43180" dir="5400000">
                  <a:srgbClr val="000000">
                    <a:alpha val="65000"/>
                  </a:srgbClr>
                </a:innerShdw>
              </a:effectLst>
            </a:endParaRPr>
          </a:p>
        </p:txBody>
      </p:sp>
      <p:pic>
        <p:nvPicPr>
          <p:cNvPr id="3" name="图片 10244" descr="23"/>
          <p:cNvPicPr>
            <a:picLocks noChangeAspect="1"/>
          </p:cNvPicPr>
          <p:nvPr/>
        </p:nvPicPr>
        <p:blipFill>
          <a:blip r:embed="rId2"/>
          <a:stretch>
            <a:fillRect/>
          </a:stretch>
        </p:blipFill>
        <p:spPr>
          <a:xfrm>
            <a:off x="6222589" y="2488471"/>
            <a:ext cx="2851978" cy="2655029"/>
          </a:xfrm>
          <a:prstGeom prst="rect">
            <a:avLst/>
          </a:prstGeom>
          <a:noFill/>
          <a:ln w="9525">
            <a:noFill/>
          </a:ln>
        </p:spPr>
      </p:pic>
    </p:spTree>
    <p:extLst>
      <p:ext uri="{BB962C8B-B14F-4D97-AF65-F5344CB8AC3E}">
        <p14:creationId xmlns:p14="http://schemas.microsoft.com/office/powerpoint/2010/main" val="5106693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579771" y="1608713"/>
            <a:ext cx="4178300" cy="596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6" name="圆角矩形 29"/>
          <p:cNvSpPr/>
          <p:nvPr/>
        </p:nvSpPr>
        <p:spPr>
          <a:xfrm>
            <a:off x="810498" y="2315502"/>
            <a:ext cx="8014525" cy="596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7" name="圆角矩形 30"/>
          <p:cNvSpPr/>
          <p:nvPr/>
        </p:nvSpPr>
        <p:spPr>
          <a:xfrm>
            <a:off x="810499" y="3022290"/>
            <a:ext cx="8014524" cy="109250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9" name="组合 6"/>
          <p:cNvGrpSpPr/>
          <p:nvPr/>
        </p:nvGrpSpPr>
        <p:grpSpPr>
          <a:xfrm>
            <a:off x="662786" y="1641826"/>
            <a:ext cx="530674" cy="530674"/>
            <a:chOff x="1330341" y="1191167"/>
            <a:chExt cx="530674" cy="530674"/>
          </a:xfrm>
        </p:grpSpPr>
        <p:sp>
          <p:nvSpPr>
            <p:cNvPr id="10" name="椭圆 4"/>
            <p:cNvSpPr/>
            <p:nvPr/>
          </p:nvSpPr>
          <p:spPr>
            <a:xfrm>
              <a:off x="1330341" y="1191167"/>
              <a:ext cx="530674" cy="5306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等线"/>
                <a:ea typeface="微软雅黑"/>
                <a:cs typeface="+mn-cs"/>
              </a:endParaRPr>
            </a:p>
          </p:txBody>
        </p:sp>
        <p:sp>
          <p:nvSpPr>
            <p:cNvPr id="11" name="文本框 5"/>
            <p:cNvSpPr txBox="1"/>
            <p:nvPr/>
          </p:nvSpPr>
          <p:spPr>
            <a:xfrm>
              <a:off x="1406541" y="1210867"/>
              <a:ext cx="184731"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等线"/>
                <a:ea typeface="微软雅黑"/>
                <a:cs typeface="+mn-cs"/>
              </a:endParaRPr>
            </a:p>
          </p:txBody>
        </p:sp>
      </p:grpSp>
      <p:grpSp>
        <p:nvGrpSpPr>
          <p:cNvPr id="12" name="组合 7"/>
          <p:cNvGrpSpPr/>
          <p:nvPr/>
        </p:nvGrpSpPr>
        <p:grpSpPr>
          <a:xfrm>
            <a:off x="1041146" y="2330892"/>
            <a:ext cx="530674" cy="530674"/>
            <a:chOff x="1330341" y="1880233"/>
            <a:chExt cx="530674" cy="530674"/>
          </a:xfrm>
        </p:grpSpPr>
        <p:sp>
          <p:nvSpPr>
            <p:cNvPr id="13" name="椭圆 33"/>
            <p:cNvSpPr/>
            <p:nvPr/>
          </p:nvSpPr>
          <p:spPr>
            <a:xfrm>
              <a:off x="1330341" y="1880233"/>
              <a:ext cx="530674" cy="5306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4" name="文本框 37"/>
            <p:cNvSpPr txBox="1"/>
            <p:nvPr/>
          </p:nvSpPr>
          <p:spPr>
            <a:xfrm>
              <a:off x="1330341" y="1909161"/>
              <a:ext cx="52770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400" b="1" smtClean="0">
                  <a:solidFill>
                    <a:prstClr val="white"/>
                  </a:solidFill>
                  <a:latin typeface="等线"/>
                  <a:ea typeface="微软雅黑"/>
                </a:rPr>
                <a:t>01</a:t>
              </a:r>
              <a:endParaRPr kumimoji="0" lang="zh-CN" altLang="en-US" sz="2400" b="1" i="0" u="none" strike="noStrike" kern="1200" cap="none" spc="0" normalizeH="0" baseline="0" noProof="0">
                <a:ln>
                  <a:noFill/>
                </a:ln>
                <a:solidFill>
                  <a:prstClr val="white"/>
                </a:solidFill>
                <a:effectLst/>
                <a:uLnTx/>
                <a:uFillTx/>
                <a:latin typeface="等线"/>
                <a:ea typeface="微软雅黑"/>
                <a:cs typeface="+mn-cs"/>
              </a:endParaRPr>
            </a:p>
          </p:txBody>
        </p:sp>
      </p:grpSp>
      <p:grpSp>
        <p:nvGrpSpPr>
          <p:cNvPr id="15" name="组合 8"/>
          <p:cNvGrpSpPr/>
          <p:nvPr/>
        </p:nvGrpSpPr>
        <p:grpSpPr>
          <a:xfrm>
            <a:off x="1041146" y="3027720"/>
            <a:ext cx="530674" cy="530674"/>
            <a:chOff x="1330341" y="2577061"/>
            <a:chExt cx="530674" cy="530674"/>
          </a:xfrm>
        </p:grpSpPr>
        <p:sp>
          <p:nvSpPr>
            <p:cNvPr id="16" name="椭圆 34"/>
            <p:cNvSpPr/>
            <p:nvPr/>
          </p:nvSpPr>
          <p:spPr>
            <a:xfrm>
              <a:off x="1330341" y="2577061"/>
              <a:ext cx="530674" cy="53067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7" name="文本框 38"/>
            <p:cNvSpPr txBox="1"/>
            <p:nvPr/>
          </p:nvSpPr>
          <p:spPr>
            <a:xfrm>
              <a:off x="1330341" y="2608531"/>
              <a:ext cx="52770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400" b="1" smtClean="0">
                  <a:solidFill>
                    <a:prstClr val="white"/>
                  </a:solidFill>
                  <a:latin typeface="等线"/>
                  <a:ea typeface="微软雅黑"/>
                </a:rPr>
                <a:t>02</a:t>
              </a:r>
              <a:endParaRPr kumimoji="0" lang="zh-CN" altLang="en-US" sz="2400" b="1"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21" name="文本框 10"/>
          <p:cNvSpPr txBox="1"/>
          <p:nvPr/>
        </p:nvSpPr>
        <p:spPr>
          <a:xfrm>
            <a:off x="1294185" y="1694408"/>
            <a:ext cx="270939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smtClean="0">
                <a:ln>
                  <a:noFill/>
                </a:ln>
                <a:solidFill>
                  <a:prstClr val="black"/>
                </a:solidFill>
                <a:effectLst/>
                <a:uLnTx/>
                <a:uFillTx/>
                <a:latin typeface="Tahoma" pitchFamily="34" charset="0"/>
                <a:ea typeface="Tahoma" pitchFamily="34" charset="0"/>
                <a:cs typeface="Tahoma" pitchFamily="34" charset="0"/>
              </a:rPr>
              <a:t>Mục</a:t>
            </a:r>
            <a:r>
              <a:rPr kumimoji="0" lang="en-US" altLang="zh-CN" sz="2400" b="1" i="0" u="none" strike="noStrike" kern="1200" cap="none" spc="0" normalizeH="0" noProof="0" smtClean="0">
                <a:ln>
                  <a:noFill/>
                </a:ln>
                <a:solidFill>
                  <a:prstClr val="black"/>
                </a:solidFill>
                <a:effectLst/>
                <a:uLnTx/>
                <a:uFillTx/>
                <a:latin typeface="Tahoma" pitchFamily="34" charset="0"/>
                <a:ea typeface="Tahoma" pitchFamily="34" charset="0"/>
                <a:cs typeface="Tahoma" pitchFamily="34" charset="0"/>
              </a:rPr>
              <a:t> tiêu bài học</a:t>
            </a:r>
            <a:endParaRPr kumimoji="0" lang="zh-CN" altLang="en-US" sz="2400" b="1" i="0" u="none" strike="noStrike" kern="1200" cap="none" spc="0" normalizeH="0" baseline="0" noProof="0">
              <a:ln>
                <a:noFill/>
              </a:ln>
              <a:solidFill>
                <a:prstClr val="black"/>
              </a:solidFill>
              <a:effectLst/>
              <a:uLnTx/>
              <a:uFillTx/>
              <a:latin typeface="Tahoma" pitchFamily="34" charset="0"/>
              <a:ea typeface="微软雅黑"/>
              <a:cs typeface="Tahoma" pitchFamily="34" charset="0"/>
            </a:endParaRPr>
          </a:p>
        </p:txBody>
      </p:sp>
      <p:sp>
        <p:nvSpPr>
          <p:cNvPr id="22" name="文本框 45"/>
          <p:cNvSpPr txBox="1"/>
          <p:nvPr/>
        </p:nvSpPr>
        <p:spPr>
          <a:xfrm>
            <a:off x="1619995" y="2408814"/>
            <a:ext cx="5448928" cy="400110"/>
          </a:xfrm>
          <a:prstGeom prst="rect">
            <a:avLst/>
          </a:prstGeom>
          <a:noFill/>
        </p:spPr>
        <p:txBody>
          <a:bodyPr wrap="none" rtlCol="0">
            <a:spAutoFit/>
          </a:bodyPr>
          <a:lstStyle/>
          <a:p>
            <a:pPr>
              <a:defRPr/>
            </a:pPr>
            <a:r>
              <a:rPr lang="vi-VN" altLang="zh-CN" sz="2000" b="1">
                <a:solidFill>
                  <a:prstClr val="black"/>
                </a:solidFill>
                <a:latin typeface="Tahoma" pitchFamily="34" charset="0"/>
                <a:cs typeface="Tahoma" pitchFamily="34" charset="0"/>
              </a:rPr>
              <a:t>Biết cách gõ bàn phím bằng 10 ngón tay</a:t>
            </a:r>
            <a:r>
              <a:rPr lang="en-US" altLang="zh-CN" sz="2000" b="1">
                <a:solidFill>
                  <a:prstClr val="black"/>
                </a:solidFill>
                <a:latin typeface="Tahoma" pitchFamily="34" charset="0"/>
                <a:cs typeface="Tahoma" pitchFamily="34" charset="0"/>
              </a:rPr>
              <a:t>;</a:t>
            </a:r>
            <a:endParaRPr lang="zh-CN" altLang="en-US" sz="2000" b="1" dirty="0">
              <a:solidFill>
                <a:prstClr val="black"/>
              </a:solidFill>
              <a:latin typeface="Tahoma" pitchFamily="34" charset="0"/>
              <a:cs typeface="Tahoma" pitchFamily="34" charset="0"/>
            </a:endParaRPr>
          </a:p>
        </p:txBody>
      </p:sp>
      <p:sp>
        <p:nvSpPr>
          <p:cNvPr id="23" name="文本框 46"/>
          <p:cNvSpPr txBox="1"/>
          <p:nvPr/>
        </p:nvSpPr>
        <p:spPr>
          <a:xfrm>
            <a:off x="1619995" y="3115603"/>
            <a:ext cx="7016005" cy="707886"/>
          </a:xfrm>
          <a:prstGeom prst="rect">
            <a:avLst/>
          </a:prstGeom>
          <a:noFill/>
        </p:spPr>
        <p:txBody>
          <a:bodyPr wrap="square" rtlCol="0">
            <a:spAutoFit/>
          </a:bodyPr>
          <a:lstStyle/>
          <a:p>
            <a:pPr>
              <a:defRPr/>
            </a:pPr>
            <a:r>
              <a:rPr lang="vi-VN" altLang="zh-CN" sz="2000" b="1">
                <a:solidFill>
                  <a:prstClr val="black"/>
                </a:solidFill>
                <a:latin typeface="Tahoma" pitchFamily="34" charset="0"/>
                <a:cs typeface="Tahoma" pitchFamily="34" charset="0"/>
              </a:rPr>
              <a:t>Tự tập luyện gõ bàn phím bằng 10 ngón tay với phần mềm Kiran’s</a:t>
            </a:r>
            <a:r>
              <a:rPr lang="en-US" altLang="zh-CN" sz="2000" b="1">
                <a:solidFill>
                  <a:prstClr val="black"/>
                </a:solidFill>
                <a:latin typeface="Tahoma" pitchFamily="34" charset="0"/>
                <a:cs typeface="Tahoma" pitchFamily="34" charset="0"/>
              </a:rPr>
              <a:t>.</a:t>
            </a:r>
            <a:endParaRPr lang="zh-CN" altLang="en-US" sz="2000" b="1" dirty="0">
              <a:solidFill>
                <a:prstClr val="black"/>
              </a:solidFill>
              <a:latin typeface="Tahoma" pitchFamily="34" charset="0"/>
              <a:cs typeface="Tahoma" pitchFamily="34" charset="0"/>
            </a:endParaRPr>
          </a:p>
        </p:txBody>
      </p:sp>
      <p:pic>
        <p:nvPicPr>
          <p:cNvPr id="25" name="图片 1"/>
          <p:cNvPicPr>
            <a:picLocks noChangeAspect="1"/>
          </p:cNvPicPr>
          <p:nvPr/>
        </p:nvPicPr>
        <p:blipFill>
          <a:blip r:embed="rId2"/>
          <a:stretch>
            <a:fillRect/>
          </a:stretch>
        </p:blipFill>
        <p:spPr>
          <a:xfrm>
            <a:off x="1467146" y="-108170"/>
            <a:ext cx="6256664" cy="1425334"/>
          </a:xfrm>
          <a:prstGeom prst="rect">
            <a:avLst/>
          </a:prstGeom>
        </p:spPr>
      </p:pic>
    </p:spTree>
    <p:extLst>
      <p:ext uri="{BB962C8B-B14F-4D97-AF65-F5344CB8AC3E}">
        <p14:creationId xmlns:p14="http://schemas.microsoft.com/office/powerpoint/2010/main" val="445694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1254" y="0"/>
            <a:ext cx="547297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1: ÔN BÀI</a:t>
            </a:r>
            <a:endParaRPr lang="en-US" sz="3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
        <p:nvSpPr>
          <p:cNvPr id="4" name="TextBox 3"/>
          <p:cNvSpPr txBox="1"/>
          <p:nvPr/>
        </p:nvSpPr>
        <p:spPr>
          <a:xfrm>
            <a:off x="-177800" y="847586"/>
            <a:ext cx="9499600"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Nhắc lại cách đặt tay lên bàn phím và cách gõ hàng phím cơ sở.</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49301" y="1474351"/>
            <a:ext cx="7797800" cy="3389749"/>
          </a:xfrm>
          <a:prstGeom prst="rect">
            <a:avLst/>
          </a:prstGeom>
        </p:spPr>
      </p:pic>
    </p:spTree>
    <p:custDataLst>
      <p:tags r:id="rId1"/>
    </p:custDataLst>
    <p:extLst>
      <p:ext uri="{BB962C8B-B14F-4D97-AF65-F5344CB8AC3E}">
        <p14:creationId xmlns:p14="http://schemas.microsoft.com/office/powerpoint/2010/main" val="40513336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244" descr="23"/>
          <p:cNvPicPr>
            <a:picLocks noChangeAspect="1"/>
          </p:cNvPicPr>
          <p:nvPr/>
        </p:nvPicPr>
        <p:blipFill>
          <a:blip r:embed="rId4"/>
          <a:stretch>
            <a:fillRect/>
          </a:stretch>
        </p:blipFill>
        <p:spPr>
          <a:xfrm>
            <a:off x="6222589" y="2488471"/>
            <a:ext cx="2851978" cy="2655029"/>
          </a:xfrm>
          <a:prstGeom prst="rect">
            <a:avLst/>
          </a:prstGeom>
          <a:noFill/>
          <a:ln w="9525">
            <a:noFill/>
          </a:ln>
        </p:spPr>
      </p:pic>
      <p:sp>
        <p:nvSpPr>
          <p:cNvPr id="3" name="Rectangle 2"/>
          <p:cNvSpPr/>
          <p:nvPr/>
        </p:nvSpPr>
        <p:spPr>
          <a:xfrm>
            <a:off x="679788" y="1280957"/>
            <a:ext cx="7526419" cy="584775"/>
          </a:xfrm>
          <a:prstGeom prst="rect">
            <a:avLst/>
          </a:prstGeom>
        </p:spPr>
        <p:txBody>
          <a:bodyPr wrap="none">
            <a:spAutoFit/>
          </a:bodyPr>
          <a:lstStyle/>
          <a:p>
            <a:pPr algn="ctr"/>
            <a:r>
              <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HOẠT ĐỘNG </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2: </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CÁCH GÕ BÀN PHÍM</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0924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6"/>
          <p:cNvSpPr txBox="1">
            <a:spLocks noChangeArrowheads="1"/>
          </p:cNvSpPr>
          <p:nvPr/>
        </p:nvSpPr>
        <p:spPr bwMode="auto">
          <a:xfrm>
            <a:off x="863600" y="-63153"/>
            <a:ext cx="8280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b="1" dirty="0" err="1" smtClean="0">
                <a:solidFill>
                  <a:schemeClr val="accent4">
                    <a:lumMod val="20000"/>
                    <a:lumOff val="80000"/>
                  </a:schemeClr>
                </a:solidFill>
                <a:latin typeface="Arial" pitchFamily="34" charset="0"/>
                <a:cs typeface="Arial" pitchFamily="34" charset="0"/>
              </a:rPr>
              <a:t>Quan</a:t>
            </a:r>
            <a:r>
              <a:rPr lang="en-US" altLang="en-US" sz="2600" b="1" dirty="0" smtClean="0">
                <a:solidFill>
                  <a:schemeClr val="accent4">
                    <a:lumMod val="20000"/>
                    <a:lumOff val="80000"/>
                  </a:schemeClr>
                </a:solidFill>
                <a:latin typeface="Arial" pitchFamily="34" charset="0"/>
                <a:cs typeface="Arial" pitchFamily="34" charset="0"/>
              </a:rPr>
              <a:t> </a:t>
            </a:r>
            <a:r>
              <a:rPr lang="en-US" altLang="en-US" sz="2600" b="1" err="1">
                <a:solidFill>
                  <a:schemeClr val="accent4">
                    <a:lumMod val="20000"/>
                    <a:lumOff val="80000"/>
                  </a:schemeClr>
                </a:solidFill>
                <a:latin typeface="Arial" pitchFamily="34" charset="0"/>
                <a:cs typeface="Arial" pitchFamily="34" charset="0"/>
              </a:rPr>
              <a:t>sát</a:t>
            </a:r>
            <a:r>
              <a:rPr lang="en-US" altLang="en-US" sz="2600" b="1">
                <a:solidFill>
                  <a:schemeClr val="accent4">
                    <a:lumMod val="20000"/>
                    <a:lumOff val="80000"/>
                  </a:schemeClr>
                </a:solidFill>
                <a:latin typeface="Arial" pitchFamily="34" charset="0"/>
                <a:cs typeface="Arial" pitchFamily="34" charset="0"/>
              </a:rPr>
              <a:t> </a:t>
            </a:r>
            <a:r>
              <a:rPr lang="en-US" altLang="en-US" sz="2600" b="1" smtClean="0">
                <a:solidFill>
                  <a:schemeClr val="accent4">
                    <a:lumMod val="20000"/>
                    <a:lumOff val="80000"/>
                  </a:schemeClr>
                </a:solidFill>
                <a:latin typeface="Arial" pitchFamily="34" charset="0"/>
                <a:cs typeface="Arial" pitchFamily="34" charset="0"/>
              </a:rPr>
              <a:t>hình, em hãy tìm ra quy tắc gõ bàn phím theo màu sắc? </a:t>
            </a:r>
            <a:endParaRPr lang="en-US" altLang="en-US" sz="2600" b="1" dirty="0">
              <a:solidFill>
                <a:schemeClr val="accent4">
                  <a:lumMod val="20000"/>
                  <a:lumOff val="80000"/>
                </a:schemeClr>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581" b="6100"/>
          <a:stretch/>
        </p:blipFill>
        <p:spPr bwMode="auto">
          <a:xfrm>
            <a:off x="1412875" y="913138"/>
            <a:ext cx="6191250" cy="360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4122111"/>
            <a:ext cx="91440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US" sz="2400" b="1" i="1" smtClean="0">
                <a:latin typeface="Arial" pitchFamily="34" charset="0"/>
                <a:cs typeface="Arial" pitchFamily="34" charset="0"/>
              </a:rPr>
              <a:t>    </a:t>
            </a:r>
            <a:r>
              <a:rPr lang="en-US" sz="2400" b="1" i="1" smtClean="0">
                <a:latin typeface="Arial" pitchFamily="34" charset="0"/>
                <a:cs typeface="Arial" pitchFamily="34" charset="0"/>
                <a:sym typeface="Wingdings" pitchFamily="2" charset="2"/>
              </a:rPr>
              <a:t></a:t>
            </a:r>
            <a:r>
              <a:rPr lang="en-US" sz="2400" b="1" i="1" smtClean="0">
                <a:latin typeface="Arial" pitchFamily="34" charset="0"/>
                <a:cs typeface="Arial" pitchFamily="34" charset="0"/>
              </a:rPr>
              <a:t> Các </a:t>
            </a:r>
            <a:r>
              <a:rPr lang="en-US" sz="2400" b="1" i="1">
                <a:latin typeface="Arial" pitchFamily="34" charset="0"/>
                <a:cs typeface="Arial" pitchFamily="34" charset="0"/>
              </a:rPr>
              <a:t>ngón tay được tô màu nào thì gõ các phím được </a:t>
            </a:r>
            <a:r>
              <a:rPr lang="en-US" sz="2400" b="1" i="1">
                <a:latin typeface="Arial" pitchFamily="34" charset="0"/>
                <a:cs typeface="Arial" pitchFamily="34" charset="0"/>
              </a:rPr>
              <a:t>tô </a:t>
            </a:r>
            <a:endParaRPr lang="en-US" sz="2400" b="1" i="1" smtClean="0">
              <a:latin typeface="Arial" pitchFamily="34" charset="0"/>
              <a:cs typeface="Arial" pitchFamily="34" charset="0"/>
            </a:endParaRPr>
          </a:p>
          <a:p>
            <a:pPr lvl="0"/>
            <a:r>
              <a:rPr lang="en-US" sz="2400" b="1" i="1">
                <a:latin typeface="Arial" pitchFamily="34" charset="0"/>
                <a:cs typeface="Arial" pitchFamily="34" charset="0"/>
              </a:rPr>
              <a:t> </a:t>
            </a:r>
            <a:r>
              <a:rPr lang="en-US" sz="2400" b="1" i="1" smtClean="0">
                <a:latin typeface="Arial" pitchFamily="34" charset="0"/>
                <a:cs typeface="Arial" pitchFamily="34" charset="0"/>
              </a:rPr>
              <a:t>    màu </a:t>
            </a:r>
            <a:r>
              <a:rPr lang="en-US" sz="2400" b="1" i="1">
                <a:latin typeface="Arial" pitchFamily="34" charset="0"/>
                <a:cs typeface="Arial" pitchFamily="34" charset="0"/>
              </a:rPr>
              <a:t>tương </a:t>
            </a:r>
            <a:r>
              <a:rPr lang="en-US" sz="2400" b="1" i="1">
                <a:latin typeface="Arial" pitchFamily="34" charset="0"/>
                <a:cs typeface="Arial" pitchFamily="34" charset="0"/>
              </a:rPr>
              <a:t>ứng</a:t>
            </a:r>
            <a:r>
              <a:rPr lang="en-US" sz="2400" b="1" i="1" smtClean="0">
                <a:latin typeface="Arial" pitchFamily="34" charset="0"/>
                <a:cs typeface="Arial" pitchFamily="34" charset="0"/>
              </a:rPr>
              <a:t>.</a:t>
            </a:r>
          </a:p>
          <a:p>
            <a:pPr lvl="0"/>
            <a:endParaRPr lang="en-US" sz="2400" b="1" i="1">
              <a:latin typeface="Arial" pitchFamily="34" charset="0"/>
              <a:cs typeface="Arial" pitchFamily="34" charset="0"/>
            </a:endParaRPr>
          </a:p>
        </p:txBody>
      </p:sp>
    </p:spTree>
    <p:extLst>
      <p:ext uri="{BB962C8B-B14F-4D97-AF65-F5344CB8AC3E}">
        <p14:creationId xmlns:p14="http://schemas.microsoft.com/office/powerpoint/2010/main" val="17570445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7889" y="63500"/>
            <a:ext cx="7540847" cy="523220"/>
          </a:xfrm>
          <a:prstGeom prst="rect">
            <a:avLst/>
          </a:prstGeom>
        </p:spPr>
        <p:txBody>
          <a:bodyPr wrap="none">
            <a:spAutoFit/>
          </a:bodyPr>
          <a:lstStyle/>
          <a:p>
            <a:pPr algn="ctr"/>
            <a:r>
              <a:rPr lang="en-US" sz="2800" b="1"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rPr>
              <a:t>Cách gõ hàng phím trên và hàng phím số</a:t>
            </a:r>
            <a:endParaRPr lang="en-US" sz="28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pic>
        <p:nvPicPr>
          <p:cNvPr id="4" name="Picture 3"/>
          <p:cNvPicPr>
            <a:picLocks noChangeAspect="1"/>
          </p:cNvPicPr>
          <p:nvPr/>
        </p:nvPicPr>
        <p:blipFill rotWithShape="1">
          <a:blip r:embed="rId4"/>
          <a:srcRect r="33333"/>
          <a:stretch/>
        </p:blipFill>
        <p:spPr>
          <a:xfrm>
            <a:off x="1695452" y="760630"/>
            <a:ext cx="5676897" cy="2352675"/>
          </a:xfrm>
          <a:prstGeom prst="rect">
            <a:avLst/>
          </a:prstGeom>
        </p:spPr>
      </p:pic>
      <p:sp>
        <p:nvSpPr>
          <p:cNvPr id="5" name="Rectangle 4"/>
          <p:cNvSpPr/>
          <p:nvPr/>
        </p:nvSpPr>
        <p:spPr>
          <a:xfrm>
            <a:off x="152401" y="3220483"/>
            <a:ext cx="8801100" cy="17912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Aft>
                <a:spcPts val="1000"/>
              </a:spcAft>
            </a:pPr>
            <a:r>
              <a:rPr lang="vi-VN" sz="2400" b="1" i="1" smtClean="0">
                <a:latin typeface="Times New Roman" panose="02020603050405020304" pitchFamily="18" charset="0"/>
                <a:ea typeface="Calibri" panose="020F0502020204030204" pitchFamily="34" charset="0"/>
              </a:rPr>
              <a:t>Đ</a:t>
            </a:r>
            <a:r>
              <a:rPr lang="en-US" sz="2400" b="1" i="1" dirty="0" err="1">
                <a:latin typeface="Times New Roman" panose="02020603050405020304" pitchFamily="18" charset="0"/>
                <a:ea typeface="Calibri" panose="020F0502020204030204" pitchFamily="34" charset="0"/>
              </a:rPr>
              <a:t>ặt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tay</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lên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hàng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phím</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cơ</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sở</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vươn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từng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ngón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tay</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lên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để</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gõ</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phím</a:t>
            </a:r>
            <a:r>
              <a:rPr lang="en-US" sz="2400" b="1" i="1" dirty="0">
                <a:latin typeface="Times New Roman" panose="02020603050405020304" pitchFamily="18" charset="0"/>
                <a:ea typeface="Calibri" panose="020F0502020204030204" pitchFamily="34" charset="0"/>
              </a:rPr>
              <a:t> ở </a:t>
            </a:r>
            <a:r>
              <a:rPr lang="en-US" sz="2400" b="1" i="1" dirty="0" err="1">
                <a:latin typeface="Times New Roman" panose="02020603050405020304" pitchFamily="18" charset="0"/>
                <a:ea typeface="Calibri" panose="020F0502020204030204" pitchFamily="34" charset="0"/>
              </a:rPr>
              <a:t>hàng</a:t>
            </a:r>
            <a:r>
              <a:rPr lang="en-US" sz="2400" b="1" i="1" dirty="0">
                <a:latin typeface="Times New Roman" panose="02020603050405020304" pitchFamily="18" charset="0"/>
                <a:ea typeface="Calibri" panose="020F0502020204030204" pitchFamily="34" charset="0"/>
              </a:rPr>
              <a:t> </a:t>
            </a:r>
            <a:r>
              <a:rPr lang="en-US" sz="2400" b="1" i="1" err="1">
                <a:latin typeface="Times New Roman" panose="02020603050405020304" pitchFamily="18" charset="0"/>
                <a:ea typeface="Calibri" panose="020F0502020204030204" pitchFamily="34" charset="0"/>
              </a:rPr>
              <a:t>trên</a:t>
            </a:r>
            <a:r>
              <a:rPr lang="en-US" sz="2400" b="1" i="1">
                <a:latin typeface="Times New Roman" panose="02020603050405020304" pitchFamily="18" charset="0"/>
                <a:ea typeface="Calibri" panose="020F0502020204030204" pitchFamily="34" charset="0"/>
              </a:rPr>
              <a:t> </a:t>
            </a:r>
            <a:r>
              <a:rPr lang="en-US" sz="2400" b="1" i="1" smtClean="0">
                <a:latin typeface="Times New Roman" panose="02020603050405020304" pitchFamily="18" charset="0"/>
                <a:ea typeface="Calibri" panose="020F0502020204030204" pitchFamily="34" charset="0"/>
              </a:rPr>
              <a:t>hoặc hàng số </a:t>
            </a:r>
            <a:r>
              <a:rPr lang="en-US" sz="2400" b="1" i="1" smtClean="0">
                <a:latin typeface="Times New Roman" panose="02020603050405020304" pitchFamily="18" charset="0"/>
                <a:ea typeface="Calibri" panose="020F0502020204030204" pitchFamily="34" charset="0"/>
              </a:rPr>
              <a:t>theo </a:t>
            </a:r>
            <a:r>
              <a:rPr lang="en-US" sz="2400" b="1" i="1" dirty="0" err="1">
                <a:latin typeface="Times New Roman" panose="02020603050405020304" pitchFamily="18" charset="0"/>
                <a:ea typeface="Calibri" panose="020F0502020204030204" pitchFamily="34" charset="0"/>
              </a:rPr>
              <a:t>quy</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tắc</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ngón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tay</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được</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tô</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màu</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nào</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thì</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gõ</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phím</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được</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tô</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màu</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tương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ứng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Sau</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khi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gõ</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xong</a:t>
            </a:r>
            <a:r>
              <a:rPr lang="en-US" sz="2400" b="1" i="1" dirty="0">
                <a:latin typeface="Times New Roman" panose="02020603050405020304" pitchFamily="18" charset="0"/>
                <a:ea typeface="Calibri" panose="020F0502020204030204" pitchFamily="34" charset="0"/>
              </a:rPr>
              <a:t> 1 </a:t>
            </a:r>
            <a:r>
              <a:rPr lang="en-US" sz="2400" b="1" i="1" dirty="0" err="1">
                <a:latin typeface="Times New Roman" panose="02020603050405020304" pitchFamily="18" charset="0"/>
                <a:ea typeface="Calibri" panose="020F0502020204030204" pitchFamily="34" charset="0"/>
              </a:rPr>
              <a:t>phím</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lại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đưa</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ngón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tay</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trở</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về</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phím</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xuất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phát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tương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ứng</a:t>
            </a:r>
            <a:r>
              <a:rPr lang="en-US" sz="2400" b="1" i="1" dirty="0">
                <a:latin typeface="Times New Roman" panose="02020603050405020304" pitchFamily="18" charset="0"/>
                <a:ea typeface="Calibri" panose="020F0502020204030204" pitchFamily="34" charset="0"/>
              </a:rPr>
              <a:t> ở </a:t>
            </a:r>
            <a:r>
              <a:rPr lang="en-US" sz="2400" b="1" i="1" dirty="0" err="1">
                <a:latin typeface="Times New Roman" panose="02020603050405020304" pitchFamily="18" charset="0"/>
                <a:ea typeface="Calibri" panose="020F0502020204030204" pitchFamily="34" charset="0"/>
              </a:rPr>
              <a:t>hàng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cơ</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sở</a:t>
            </a:r>
            <a:r>
              <a:rPr lang="en-US" sz="2400" b="1" i="1" dirty="0">
                <a:latin typeface="Times New Roman" panose="02020603050405020304" pitchFamily="18" charset="0"/>
                <a:ea typeface="Calibri" panose="020F0502020204030204" pitchFamily="34" charset="0"/>
              </a:rPr>
              <a:t>. </a:t>
            </a:r>
          </a:p>
        </p:txBody>
      </p:sp>
    </p:spTree>
    <p:custDataLst>
      <p:tags r:id="rId1"/>
    </p:custDataLst>
    <p:extLst>
      <p:ext uri="{BB962C8B-B14F-4D97-AF65-F5344CB8AC3E}">
        <p14:creationId xmlns:p14="http://schemas.microsoft.com/office/powerpoint/2010/main" val="30887309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48913" y="4609"/>
            <a:ext cx="6140446"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smtClean="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rPr>
              <a:t>LƯU Ý</a:t>
            </a:r>
            <a:endParaRPr lang="en-US" sz="4000" b="1" cap="none" spc="0">
              <a:ln w="11430"/>
              <a:solidFill>
                <a:srgbClr val="FF0000"/>
              </a:solidFill>
              <a:effectLst>
                <a:outerShdw blurRad="50800" dist="39000" dir="5460000" algn="tl">
                  <a:srgbClr val="000000">
                    <a:alpha val="38000"/>
                  </a:srgbClr>
                </a:outerShdw>
              </a:effectLst>
              <a:latin typeface="Tahoma" pitchFamily="34" charset="0"/>
              <a:ea typeface="Tahoma" pitchFamily="34" charset="0"/>
              <a:cs typeface="Tahoma" pitchFamily="34" charset="0"/>
            </a:endParaRPr>
          </a:p>
        </p:txBody>
      </p:sp>
      <p:sp>
        <p:nvSpPr>
          <p:cNvPr id="11" name="Rectangle 10"/>
          <p:cNvSpPr/>
          <p:nvPr/>
        </p:nvSpPr>
        <p:spPr>
          <a:xfrm>
            <a:off x="316834" y="897169"/>
            <a:ext cx="8326160" cy="892552"/>
          </a:xfrm>
          <a:prstGeom prst="rect">
            <a:avLst/>
          </a:prstGeom>
        </p:spPr>
        <p:txBody>
          <a:bodyPr wrap="square">
            <a:spAutoFit/>
          </a:bodyPr>
          <a:lstStyle/>
          <a:p>
            <a:pPr algn="ctr"/>
            <a:r>
              <a:rPr lang="en-US" sz="2600" b="1" smtClean="0">
                <a:latin typeface="Tahoma" pitchFamily="34" charset="0"/>
                <a:ea typeface="Tahoma" pitchFamily="34" charset="0"/>
                <a:cs typeface="Tahoma" pitchFamily="34" charset="0"/>
              </a:rPr>
              <a:t>Khi gõ hàng phím trên và hàng phím số, ngón tay trỏ sẽ vươn lên để gõ các phím nào?</a:t>
            </a:r>
            <a:endParaRPr lang="en-US" sz="2600" b="1">
              <a:latin typeface="Tahoma" pitchFamily="34" charset="0"/>
              <a:ea typeface="Tahoma" pitchFamily="34" charset="0"/>
              <a:cs typeface="Tahoma" pitchFamily="34" charset="0"/>
            </a:endParaRPr>
          </a:p>
        </p:txBody>
      </p:sp>
      <p:sp>
        <p:nvSpPr>
          <p:cNvPr id="2" name="TextBox 1"/>
          <p:cNvSpPr txBox="1"/>
          <p:nvPr/>
        </p:nvSpPr>
        <p:spPr>
          <a:xfrm>
            <a:off x="316834" y="2363810"/>
            <a:ext cx="1270583"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Ngón trỏ trái</a:t>
            </a:r>
            <a:endParaRPr lang="en-US" sz="2800" b="1">
              <a:solidFill>
                <a:srgbClr val="0000FF"/>
              </a:solidFill>
              <a:latin typeface="Times New Roman" pitchFamily="18" charset="0"/>
              <a:cs typeface="Times New Roman" pitchFamily="18" charset="0"/>
            </a:endParaRPr>
          </a:p>
        </p:txBody>
      </p:sp>
      <p:cxnSp>
        <p:nvCxnSpPr>
          <p:cNvPr id="4" name="Straight Arrow Connector 3"/>
          <p:cNvCxnSpPr/>
          <p:nvPr/>
        </p:nvCxnSpPr>
        <p:spPr>
          <a:xfrm flipV="1">
            <a:off x="1593253" y="2774844"/>
            <a:ext cx="787400" cy="3261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18836" y="2297791"/>
            <a:ext cx="145466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R và T</a:t>
            </a:r>
            <a:endParaRPr lang="en-US" sz="2800" b="1">
              <a:solidFill>
                <a:srgbClr val="0000FF"/>
              </a:solidFill>
              <a:latin typeface="Times New Roman" pitchFamily="18" charset="0"/>
              <a:cs typeface="Times New Roman" pitchFamily="18" charset="0"/>
            </a:endParaRPr>
          </a:p>
        </p:txBody>
      </p:sp>
      <p:sp>
        <p:nvSpPr>
          <p:cNvPr id="8" name="TextBox 7"/>
          <p:cNvSpPr txBox="1"/>
          <p:nvPr/>
        </p:nvSpPr>
        <p:spPr>
          <a:xfrm>
            <a:off x="2418836" y="3197496"/>
            <a:ext cx="145466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4 và 5</a:t>
            </a:r>
            <a:endParaRPr lang="en-US" sz="2800" b="1">
              <a:solidFill>
                <a:srgbClr val="0000FF"/>
              </a:solidFill>
              <a:latin typeface="Times New Roman" pitchFamily="18" charset="0"/>
              <a:cs typeface="Times New Roman" pitchFamily="18" charset="0"/>
            </a:endParaRPr>
          </a:p>
        </p:txBody>
      </p:sp>
      <p:cxnSp>
        <p:nvCxnSpPr>
          <p:cNvPr id="9" name="Straight Arrow Connector 8"/>
          <p:cNvCxnSpPr/>
          <p:nvPr/>
        </p:nvCxnSpPr>
        <p:spPr>
          <a:xfrm>
            <a:off x="1593253" y="3150347"/>
            <a:ext cx="825583" cy="1600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19136" y="2363810"/>
            <a:ext cx="1270583"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Ngón trỏ phải</a:t>
            </a:r>
            <a:endParaRPr lang="en-US" sz="2800" b="1">
              <a:solidFill>
                <a:srgbClr val="0000FF"/>
              </a:solidFill>
              <a:latin typeface="Times New Roman" pitchFamily="18" charset="0"/>
              <a:cs typeface="Times New Roman" pitchFamily="18" charset="0"/>
            </a:endParaRPr>
          </a:p>
        </p:txBody>
      </p:sp>
      <p:cxnSp>
        <p:nvCxnSpPr>
          <p:cNvPr id="28" name="Straight Arrow Connector 27"/>
          <p:cNvCxnSpPr/>
          <p:nvPr/>
        </p:nvCxnSpPr>
        <p:spPr>
          <a:xfrm flipV="1">
            <a:off x="6095555" y="2774844"/>
            <a:ext cx="787400" cy="3261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921138" y="2297791"/>
            <a:ext cx="145466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Y và U</a:t>
            </a:r>
            <a:endParaRPr lang="en-US" sz="2800" b="1">
              <a:solidFill>
                <a:srgbClr val="0000FF"/>
              </a:solidFill>
              <a:latin typeface="Times New Roman" pitchFamily="18" charset="0"/>
              <a:cs typeface="Times New Roman" pitchFamily="18" charset="0"/>
            </a:endParaRPr>
          </a:p>
        </p:txBody>
      </p:sp>
      <p:sp>
        <p:nvSpPr>
          <p:cNvPr id="30" name="TextBox 29"/>
          <p:cNvSpPr txBox="1"/>
          <p:nvPr/>
        </p:nvSpPr>
        <p:spPr>
          <a:xfrm>
            <a:off x="6921138" y="3197496"/>
            <a:ext cx="145466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0000FF"/>
                </a:solidFill>
                <a:latin typeface="Times New Roman" pitchFamily="18" charset="0"/>
                <a:cs typeface="Times New Roman" pitchFamily="18" charset="0"/>
              </a:rPr>
              <a:t>6 và 7</a:t>
            </a:r>
            <a:endParaRPr lang="en-US" sz="2800" b="1">
              <a:solidFill>
                <a:srgbClr val="0000FF"/>
              </a:solidFill>
              <a:latin typeface="Times New Roman" pitchFamily="18" charset="0"/>
              <a:cs typeface="Times New Roman" pitchFamily="18" charset="0"/>
            </a:endParaRPr>
          </a:p>
        </p:txBody>
      </p:sp>
      <p:cxnSp>
        <p:nvCxnSpPr>
          <p:cNvPr id="31" name="Straight Arrow Connector 30"/>
          <p:cNvCxnSpPr/>
          <p:nvPr/>
        </p:nvCxnSpPr>
        <p:spPr>
          <a:xfrm>
            <a:off x="6095555" y="3150347"/>
            <a:ext cx="825583" cy="1600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2097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randombar(horizont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7" grpId="0" animBg="1"/>
      <p:bldP spid="8" grpId="0" animBg="1"/>
      <p:bldP spid="27" grpId="0" animBg="1"/>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2e05dfe2325ff3577328e69972cf5e94153c4fa"/>
  <p:tag name="ISPRING_PRESENTATION_TITLE" val="5899150c12e6b"/>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8&quot;/&gt;&lt;/object&gt;&lt;object type=&quot;3&quot; unique_id=&quot;10006&quot;&gt;&lt;property id=&quot;20148&quot; value=&quot;5&quot;/&gt;&lt;property id=&quot;20300&quot; value=&quot;Slide 2&quot;/&gt;&lt;property id=&quot;20307&quot; value=&quot;321&quot;/&gt;&lt;/object&gt;&lt;object type=&quot;3&quot; unique_id=&quot;10007&quot;&gt;&lt;property id=&quot;20148&quot; value=&quot;5&quot;/&gt;&lt;property id=&quot;20300&quot; value=&quot;Slide 3&quot;/&gt;&lt;property id=&quot;20307&quot; value=&quot;261&quot;/&gt;&lt;/object&gt;&lt;object type=&quot;3&quot; unique_id=&quot;10008&quot;&gt;&lt;property id=&quot;20148&quot; value=&quot;5&quot;/&gt;&lt;property id=&quot;20300&quot; value=&quot;Slide 4&quot;/&gt;&lt;property id=&quot;20307&quot; value=&quot;286&quot;/&gt;&lt;/object&gt;&lt;object type=&quot;3&quot; unique_id=&quot;10009&quot;&gt;&lt;property id=&quot;20148&quot; value=&quot;5&quot;/&gt;&lt;property id=&quot;20300&quot; value=&quot;Slide 5&quot;/&gt;&lt;property id=&quot;20307&quot; value=&quot;287&quot;/&gt;&lt;/object&gt;&lt;object type=&quot;3&quot; unique_id=&quot;10010&quot;&gt;&lt;property id=&quot;20148&quot; value=&quot;5&quot;/&gt;&lt;property id=&quot;20300&quot; value=&quot;Slide 6&quot;/&gt;&lt;property id=&quot;20307&quot; value=&quot;320&quot;/&gt;&lt;/object&gt;&lt;object type=&quot;3&quot; unique_id=&quot;10011&quot;&gt;&lt;property id=&quot;20148&quot; value=&quot;5&quot;/&gt;&lt;property id=&quot;20300&quot; value=&quot;Slide 7&quot;/&gt;&lt;property id=&quot;20307&quot; value=&quot;312&quot;/&gt;&lt;/object&gt;&lt;object type=&quot;3&quot; unique_id=&quot;10014&quot;&gt;&lt;property id=&quot;20148&quot; value=&quot;5&quot;/&gt;&lt;property id=&quot;20300&quot; value=&quot;Slide 11&quot;/&gt;&lt;property id=&quot;20307&quot; value=&quot;285&quot;/&gt;&lt;/object&gt;&lt;object type=&quot;3&quot; unique_id=&quot;10187&quot;&gt;&lt;property id=&quot;20148&quot; value=&quot;5&quot;/&gt;&lt;property id=&quot;20300&quot; value=&quot;Slide 8&quot;/&gt;&lt;property id=&quot;20307&quot; value=&quot;322&quot;/&gt;&lt;/object&gt;&lt;object type=&quot;3&quot; unique_id=&quot;10188&quot;&gt;&lt;property id=&quot;20148&quot; value=&quot;5&quot;/&gt;&lt;property id=&quot;20300&quot; value=&quot;Slide 9&quot;/&gt;&lt;property id=&quot;20307&quot; value=&quot;323&quot;/&gt;&lt;/object&gt;&lt;object type=&quot;3&quot; unique_id=&quot;10189&quot;&gt;&lt;property id=&quot;20148&quot; value=&quot;5&quot;/&gt;&lt;property id=&quot;20300&quot; value=&quot;Slide 10&quot;/&gt;&lt;property id=&quot;20307&quot; value=&quot;32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2731</TotalTime>
  <Words>798</Words>
  <Application>Microsoft Office PowerPoint</Application>
  <PresentationFormat>On-screen Show (16:9)</PresentationFormat>
  <Paragraphs>104</Paragraphs>
  <Slides>22</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Arial</vt:lpstr>
      <vt:lpstr>微软雅黑</vt:lpstr>
      <vt:lpstr>Calibri Light</vt:lpstr>
      <vt:lpstr>Wingdings</vt:lpstr>
      <vt:lpstr>等线</vt:lpstr>
      <vt:lpstr>宋体</vt:lpstr>
      <vt:lpstr>Tahoma</vt:lpstr>
      <vt:lpstr>Calibri</vt:lpstr>
      <vt:lpstr>Times New Roman</vt:lpstr>
      <vt:lpstr>等线 Light</vt:lpstr>
      <vt:lpstr>Office 主题​​</vt:lpstr>
      <vt:lpstr>1_Office 主题​​</vt:lpstr>
      <vt:lpstr>2_Office 主题​​</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CẦN 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CẦN GHI NHỚ</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5899150c12e6b</dc:title>
  <dc:creator>MDG</dc:creator>
  <cp:lastModifiedBy>MTC</cp:lastModifiedBy>
  <cp:revision>483</cp:revision>
  <cp:lastPrinted>2018-11-06T23:08:08Z</cp:lastPrinted>
  <dcterms:created xsi:type="dcterms:W3CDTF">2015-12-15T14:14:23Z</dcterms:created>
  <dcterms:modified xsi:type="dcterms:W3CDTF">2021-09-28T16:52:13Z</dcterms:modified>
</cp:coreProperties>
</file>