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30"/>
  </p:notesMasterIdLst>
  <p:sldIdLst>
    <p:sldId id="280" r:id="rId5"/>
    <p:sldId id="284" r:id="rId6"/>
    <p:sldId id="258" r:id="rId7"/>
    <p:sldId id="281" r:id="rId8"/>
    <p:sldId id="282" r:id="rId9"/>
    <p:sldId id="289" r:id="rId10"/>
    <p:sldId id="270" r:id="rId11"/>
    <p:sldId id="271" r:id="rId12"/>
    <p:sldId id="260" r:id="rId13"/>
    <p:sldId id="286" r:id="rId14"/>
    <p:sldId id="262" r:id="rId15"/>
    <p:sldId id="263" r:id="rId16"/>
    <p:sldId id="264" r:id="rId17"/>
    <p:sldId id="265" r:id="rId18"/>
    <p:sldId id="266" r:id="rId19"/>
    <p:sldId id="267" r:id="rId20"/>
    <p:sldId id="288" r:id="rId21"/>
    <p:sldId id="272" r:id="rId22"/>
    <p:sldId id="273" r:id="rId23"/>
    <p:sldId id="274" r:id="rId24"/>
    <p:sldId id="275" r:id="rId25"/>
    <p:sldId id="276" r:id="rId26"/>
    <p:sldId id="277" r:id="rId27"/>
    <p:sldId id="268" r:id="rId28"/>
    <p:sldId id="278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Q0ZuzA01TfE+8DcWoKW4usaY3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094831-EEE5-4673-BFF2-2557D801A2AA}">
  <a:tblStyle styleId="{6F094831-EEE5-4673-BFF2-2557D801A2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12"/>
    <p:restoredTop sz="50000"/>
  </p:normalViewPr>
  <p:slideViewPr>
    <p:cSldViewPr snapToGrid="0">
      <p:cViewPr varScale="1">
        <p:scale>
          <a:sx n="58" d="100"/>
          <a:sy n="58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48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65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C75A-B1E7-AF4F-B8E5-B1C680373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88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72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120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18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93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12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10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57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07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512885-F119-4AC9-A595-62A0D896119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844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ED2024F-3A14-441A-86D1-B0D7D53F037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97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0DE1330-58A9-46A6-9EAB-5029D5D40FBC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13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C222CEA-D509-43AC-8C19-CF60C2FB5D11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800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811CD2A-041F-4DB6-84D4-29166216BE5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4538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90B5BE6-3602-40B3-AD8A-BEA809459DC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131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F4EB08A-5D52-43B3-99AD-4AEFC6B2AB1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74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20FB96-4FE9-4278-B9D0-2103F3B321F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263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B730AFA-69F2-4C54-97A9-5BFBB043B48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4675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C075404-4EE6-4572-978E-702864765B1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327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65D0F43-11BE-49FE-920D-39DA89D21A0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949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F990443-97A8-49BA-96BF-374B313368BE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9155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512885-F119-4AC9-A595-62A0D896119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867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1798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ED2024F-3A14-441A-86D1-B0D7D53F037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188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0DE1330-58A9-46A6-9EAB-5029D5D40FBC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714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C222CEA-D509-43AC-8C19-CF60C2FB5D11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2613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811CD2A-041F-4DB6-84D4-29166216BE5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559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90B5BE6-3602-40B3-AD8A-BEA809459DC0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7077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F4EB08A-5D52-43B3-99AD-4AEFC6B2AB1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5954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20FB96-4FE9-4278-B9D0-2103F3B321F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653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B730AFA-69F2-4C54-97A9-5BFBB043B48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018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C075404-4EE6-4572-978E-702864765B19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3003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65D0F43-11BE-49FE-920D-39DA89D21A03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9788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1F990443-97A8-49BA-96BF-374B313368BE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9864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7512885-F119-4AC9-A595-62A0D896119A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1336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8BA7A37-D19D-4CD8-AB1C-9BB234AFC156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507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DAC6092-3E20-4FA1-AA1E-5701DB6614B3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EBA158E1-8962-47DA-BBE4-8A56CCC5D7CD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51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448B235-80CA-4C7E-8D13-B17AEDD4FCEE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53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5F2FC97C-E543-4517-83A1-42DACC8C93CA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0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3ADF33C-579B-4F94-9AF7-D4C16D71D5C6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92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DFCAA02-91A4-4623-89F0-E1D53000C782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086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DAA6853-0D37-4CD7-8130-EA6B1B1E7337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41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5CE6B72-F565-4587-99D4-46561373ACFF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967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D9A3681-7C01-43AA-B98E-4DD006CF6801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54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AEFF15F-301D-4706-88CD-696A1D1F6F9A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27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A21394A2-2618-41B3-A63D-F83B84FF64FC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69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97B283-8046-4A27-B096-F28C6D75CED4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10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A97B283-8046-4A27-B096-F28C6D75CED4}" type="slidenum">
              <a:rPr lang="en-US" altLang="en-US" kern="1200" smtClean="0">
                <a:latin typeface="Arial" panose="020B0604020202020204" pitchFamily="34" charset="0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52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7AE3251-49DF-4D1A-A1AA-646B80422FEC}" type="slidenum">
              <a:rPr lang="en-US" altLang="en-US" kern="1200" smtClean="0">
                <a:latin typeface=".VnTime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8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file://localhost/D:/rung%20chuog%20vang/rung%20chuong.mp3" TargetMode="External"/><Relationship Id="rId13" Type="http://schemas.openxmlformats.org/officeDocument/2006/relationships/image" Target="../media/image26.gif"/><Relationship Id="rId3" Type="http://schemas.openxmlformats.org/officeDocument/2006/relationships/video" Target="NULL" TargetMode="External"/><Relationship Id="rId7" Type="http://schemas.microsoft.com/office/2007/relationships/media" Target="file://localhost/D:/rung%20chuog%20vang/rung%20chuong.mp3" TargetMode="External"/><Relationship Id="rId12" Type="http://schemas.openxmlformats.org/officeDocument/2006/relationships/image" Target="../media/image25.png"/><Relationship Id="rId2" Type="http://schemas.openxmlformats.org/officeDocument/2006/relationships/audio" Target="file://localhost/D:/Rung%20Chuong%20Vang/8.%20Ket%20thuc%20cau%20hoi.wav" TargetMode="External"/><Relationship Id="rId1" Type="http://schemas.microsoft.com/office/2007/relationships/media" Target="file://localhost/D:/Rung%20Chuong%20Vang/8.%20Ket%20thuc%20cau%20hoi.wav" TargetMode="External"/><Relationship Id="rId6" Type="http://schemas.openxmlformats.org/officeDocument/2006/relationships/audio" Target="file://localhost/D:/Rung%20Chuong%20Vang/chaomung.wav" TargetMode="External"/><Relationship Id="rId11" Type="http://schemas.openxmlformats.org/officeDocument/2006/relationships/image" Target="../media/image24.png"/><Relationship Id="rId5" Type="http://schemas.microsoft.com/office/2007/relationships/media" Target="file://localhost/D:/Rung%20Chuong%20Vang/chaomung.wav" TargetMode="External"/><Relationship Id="rId10" Type="http://schemas.openxmlformats.org/officeDocument/2006/relationships/image" Target="../media/image23.png"/><Relationship Id="rId4" Type="http://schemas.microsoft.com/office/2007/relationships/media" Target="NULL" TargetMode="External"/><Relationship Id="rId9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../media/audio5.wav"/><Relationship Id="rId11" Type="http://schemas.openxmlformats.org/officeDocument/2006/relationships/image" Target="../media/image30.gif"/><Relationship Id="rId5" Type="http://schemas.openxmlformats.org/officeDocument/2006/relationships/audio" Target="../media/audio4.wav"/><Relationship Id="rId10" Type="http://schemas.openxmlformats.org/officeDocument/2006/relationships/image" Target="../media/image29.gif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30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7.png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20000" y="3208715"/>
            <a:ext cx="4479712" cy="27046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58408" y="172116"/>
            <a:ext cx="1630392" cy="1871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780402" y="5183154"/>
            <a:ext cx="5109241" cy="1392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72077" y="4523059"/>
            <a:ext cx="4035132" cy="2209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70311" y="5437245"/>
            <a:ext cx="1508892" cy="7751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3505" y="5692583"/>
            <a:ext cx="2023768" cy="10397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822931">
            <a:off x="104520" y="25319"/>
            <a:ext cx="1536352" cy="14633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50793" y="736589"/>
            <a:ext cx="1073964" cy="7423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370265" y="1960837"/>
            <a:ext cx="519377" cy="6064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7059" y="2998248"/>
            <a:ext cx="3526261" cy="38354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16000" y="464516"/>
            <a:ext cx="109728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3200" spc="-104" dirty="0">
                <a:solidFill>
                  <a:srgbClr val="CF1463"/>
                </a:solidFill>
                <a:latin typeface="UVF Haymaker" charset="0"/>
                <a:ea typeface="UVF Haymaker" charset="0"/>
                <a:cs typeface="UVF Haymaker" charset="0"/>
              </a:rPr>
              <a:t>PHÒNG GIÁO DỤC VÀ ĐÀO TẠO QUẬN LONG BIÊN</a:t>
            </a:r>
          </a:p>
          <a:p>
            <a:pPr algn="ctr">
              <a:lnSpc>
                <a:spcPts val="1292"/>
              </a:lnSpc>
            </a:pPr>
            <a:endParaRPr lang="en-US" sz="3200" spc="-104" dirty="0">
              <a:solidFill>
                <a:srgbClr val="CF1463"/>
              </a:solidFill>
              <a:latin typeface="UVF Haymaker" charset="0"/>
              <a:ea typeface="UVF Haymaker" charset="0"/>
              <a:cs typeface="UVF Haymaker" charset="0"/>
            </a:endParaRPr>
          </a:p>
          <a:p>
            <a:pPr algn="ctr">
              <a:lnSpc>
                <a:spcPts val="1292"/>
              </a:lnSpc>
            </a:pPr>
            <a:endParaRPr lang="en-US" sz="3200" spc="-104" dirty="0">
              <a:solidFill>
                <a:srgbClr val="CF1463"/>
              </a:solidFill>
              <a:latin typeface="UVF Haymaker" charset="0"/>
              <a:ea typeface="UVF Haymaker" charset="0"/>
              <a:cs typeface="UVF Haymaker" charset="0"/>
            </a:endParaRPr>
          </a:p>
          <a:p>
            <a:pPr algn="ctr">
              <a:lnSpc>
                <a:spcPts val="1292"/>
              </a:lnSpc>
            </a:pPr>
            <a:r>
              <a:rPr lang="en-US" sz="3200" spc="-104" dirty="0">
                <a:solidFill>
                  <a:srgbClr val="CF1463"/>
                </a:solidFill>
                <a:latin typeface="UVF Haymaker" charset="0"/>
                <a:ea typeface="UVF Haymaker" charset="0"/>
                <a:cs typeface="UVF Haymaker" charset="0"/>
              </a:rPr>
              <a:t>TRƯỜNG TIỂU HỌC NGÔ GIA TỰ</a:t>
            </a:r>
          </a:p>
          <a:p>
            <a:pPr algn="ctr">
              <a:lnSpc>
                <a:spcPts val="1292"/>
              </a:lnSpc>
            </a:pPr>
            <a:endParaRPr lang="en-US" sz="3200" spc="-104" dirty="0">
              <a:solidFill>
                <a:srgbClr val="CF1463"/>
              </a:solidFill>
              <a:latin typeface="UVF Haymaker" charset="0"/>
              <a:ea typeface="UVF Haymaker" charset="0"/>
              <a:cs typeface="UVF Haymaker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24757" y="2667628"/>
            <a:ext cx="656353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3467" b="1" spc="-135" dirty="0">
                <a:solidFill>
                  <a:srgbClr val="004AAD"/>
                </a:solidFill>
                <a:latin typeface="UVF Hera Big Black" charset="0"/>
                <a:ea typeface="UVF Hera Big Black" charset="0"/>
                <a:cs typeface="UVF Hera Big Black" charset="0"/>
              </a:rPr>
              <a:t>MÔN TOÁN - LỚP 4</a:t>
            </a:r>
          </a:p>
          <a:p>
            <a:pPr algn="ctr">
              <a:lnSpc>
                <a:spcPts val="1679"/>
              </a:lnSpc>
            </a:pPr>
            <a:endParaRPr lang="en-US" sz="3467" b="1" spc="-135" dirty="0">
              <a:solidFill>
                <a:srgbClr val="004AAD"/>
              </a:solidFill>
              <a:latin typeface="UVF Hera Big Black" charset="0"/>
              <a:ea typeface="UVF Hera Big Black" charset="0"/>
              <a:cs typeface="UVF Hera Big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80503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90937" y="1298712"/>
            <a:ext cx="846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  <a:latin typeface="Savoye LET Plain" charset="0"/>
                <a:ea typeface="Savoye LET Plain" charset="0"/>
                <a:cs typeface="Savoye LET Plain" charset="0"/>
              </a:rPr>
              <a:t>Luyện tập, thực hành</a:t>
            </a:r>
            <a:endParaRPr lang="en-US" sz="6000" b="1" dirty="0">
              <a:solidFill>
                <a:schemeClr val="bg1"/>
              </a:solidFill>
              <a:latin typeface="Savoye LET Plain" charset="0"/>
              <a:ea typeface="Savoye LET Plain" charset="0"/>
              <a:cs typeface="Savoye LET Pla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4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503582" y="119271"/>
            <a:ext cx="409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1. Viết theo mẫu:</a:t>
            </a:r>
            <a:endParaRPr/>
          </a:p>
        </p:txBody>
      </p:sp>
      <p:graphicFrame>
        <p:nvGraphicFramePr>
          <p:cNvPr id="169" name="Google Shape;169;p7"/>
          <p:cNvGraphicFramePr/>
          <p:nvPr/>
        </p:nvGraphicFramePr>
        <p:xfrm>
          <a:off x="123687" y="642491"/>
          <a:ext cx="11869500" cy="6104815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44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5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Đọc</a:t>
                      </a:r>
                      <a:r>
                        <a:rPr lang="en-US" sz="2400" dirty="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Viết số</a:t>
                      </a:r>
                      <a:endParaRPr/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nghìn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Lớp đơn vị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chục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Hàng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đơn vị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mươi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tư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nghìn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ba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trăm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mười</a:t>
                      </a:r>
                      <a:r>
                        <a:rPr lang="en-US" sz="2400" dirty="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hai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54 312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D303BA"/>
                        </a:solidFill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D303BA"/>
                          </a:solidFill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Bốn mươi lăm nghìn hai trăm mười ba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54 302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0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Chín trăm mười hai nghìn tám trăm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4704521" y="3694863"/>
            <a:ext cx="1152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45 213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1310730" y="36948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3455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9380330" y="3694862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8375373" y="369486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370416" y="3711163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123687" y="4364098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linh</a:t>
            </a:r>
            <a:r>
              <a:rPr lang="en-US" sz="2400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hai</a:t>
            </a:r>
            <a:endParaRPr dirty="0"/>
          </a:p>
        </p:txBody>
      </p:sp>
      <p:sp>
        <p:nvSpPr>
          <p:cNvPr id="177" name="Google Shape;177;p7"/>
          <p:cNvSpPr txBox="1"/>
          <p:nvPr/>
        </p:nvSpPr>
        <p:spPr>
          <a:xfrm>
            <a:off x="11310730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305774" y="44489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380330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8375373" y="4448914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7356059" y="4465215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123687" y="5155339"/>
            <a:ext cx="43555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 trăm năm mươi tư nghìn ba trăm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4598503" y="5300248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654 300</a:t>
            </a:r>
            <a:endParaRPr/>
          </a:p>
        </p:txBody>
      </p:sp>
      <p:sp>
        <p:nvSpPr>
          <p:cNvPr id="184" name="Google Shape;184;p7"/>
          <p:cNvSpPr txBox="1"/>
          <p:nvPr/>
        </p:nvSpPr>
        <p:spPr>
          <a:xfrm>
            <a:off x="4598503" y="6143252"/>
            <a:ext cx="14974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912 800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113107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10305774" y="6148269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9380330" y="6143251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8375373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7360477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6310794" y="6143250"/>
            <a:ext cx="4174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9</a:t>
            </a:r>
            <a:endParaRPr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/>
        </p:nvSpPr>
        <p:spPr>
          <a:xfrm>
            <a:off x="278297" y="357810"/>
            <a:ext cx="120064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2. 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a)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Đọc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cho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biết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ở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thuộc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</p:txBody>
      </p:sp>
      <p:grpSp>
        <p:nvGrpSpPr>
          <p:cNvPr id="196" name="Google Shape;196;p8"/>
          <p:cNvGrpSpPr/>
          <p:nvPr/>
        </p:nvGrpSpPr>
        <p:grpSpPr>
          <a:xfrm>
            <a:off x="2612512" y="1474576"/>
            <a:ext cx="6616794" cy="584777"/>
            <a:chOff x="395785" y="1433012"/>
            <a:chExt cx="6616794" cy="584777"/>
          </a:xfrm>
        </p:grpSpPr>
        <p:sp>
          <p:nvSpPr>
            <p:cNvPr id="197" name="Google Shape;197;p8"/>
            <p:cNvSpPr txBox="1"/>
            <p:nvPr/>
          </p:nvSpPr>
          <p:spPr>
            <a:xfrm>
              <a:off x="395785" y="1433012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46 307    ;</a:t>
              </a:r>
              <a:endParaRPr b="1" dirty="0"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2601383" y="1433014"/>
              <a:ext cx="210887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56 032     ;</a:t>
              </a:r>
              <a:endParaRPr b="1"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4806981" y="1433012"/>
              <a:ext cx="22055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123 517    </a:t>
              </a:r>
              <a:endParaRPr b="1" dirty="0"/>
            </a:p>
          </p:txBody>
        </p:sp>
      </p:grpSp>
      <p:sp>
        <p:nvSpPr>
          <p:cNvPr id="202" name="Google Shape;202;p8"/>
          <p:cNvSpPr/>
          <p:nvPr/>
        </p:nvSpPr>
        <p:spPr>
          <a:xfrm>
            <a:off x="1367050" y="2437464"/>
            <a:ext cx="9457898" cy="3248167"/>
          </a:xfrm>
          <a:prstGeom prst="flowChartAlternateProcess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46 307: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Bốn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linh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bảy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1228344" y="2437464"/>
            <a:ext cx="10549719" cy="3248167"/>
          </a:xfrm>
          <a:prstGeom prst="flowChartAlternateProcess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56 032: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sáu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chục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928255" y="2437464"/>
            <a:ext cx="10957061" cy="3248167"/>
          </a:xfrm>
          <a:prstGeom prst="flowChartAlternateProcess">
            <a:avLst/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123 517: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mươi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trăm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mười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bảy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3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chemeClr val="bg1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401127" y="917368"/>
            <a:ext cx="10435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b)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Ghi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7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trong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bảng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(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28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):</a:t>
            </a:r>
            <a:endParaRPr b="1" dirty="0"/>
          </a:p>
        </p:txBody>
      </p:sp>
      <p:graphicFrame>
        <p:nvGraphicFramePr>
          <p:cNvPr id="212" name="Google Shape;212;p9"/>
          <p:cNvGraphicFramePr/>
          <p:nvPr>
            <p:extLst>
              <p:ext uri="{D42A27DB-BD31-4B8C-83A1-F6EECF244321}">
                <p14:modId xmlns:p14="http://schemas.microsoft.com/office/powerpoint/2010/main" val="516552670"/>
              </p:ext>
            </p:extLst>
          </p:nvPr>
        </p:nvGraphicFramePr>
        <p:xfrm>
          <a:off x="401127" y="2037323"/>
          <a:ext cx="11445150" cy="2783350"/>
        </p:xfrm>
        <a:graphic>
          <a:graphicData uri="http://schemas.openxmlformats.org/drawingml/2006/table">
            <a:tbl>
              <a:tblPr firstRow="1" bandRow="1">
                <a:noFill/>
                <a:tableStyleId>{6F094831-EEE5-4673-BFF2-2557D801A2AA}</a:tableStyleId>
              </a:tblPr>
              <a:tblGrid>
                <a:gridCol w="19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Số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38 753</a:t>
                      </a:r>
                      <a:endParaRPr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67 021</a:t>
                      </a:r>
                      <a:endParaRPr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79 518</a:t>
                      </a:r>
                      <a:endParaRPr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302 671</a:t>
                      </a:r>
                      <a:endParaRPr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715 519</a:t>
                      </a:r>
                      <a:endParaRPr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Giá trị của chữ số 7</a:t>
                      </a:r>
                      <a:endParaRPr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Arima Madurai"/>
                          <a:ea typeface="Arima Madurai"/>
                          <a:cs typeface="Arima Madurai"/>
                          <a:sym typeface="Arima Madurai"/>
                        </a:rPr>
                        <a:t>700</a:t>
                      </a:r>
                      <a:endParaRPr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Arima Madurai"/>
                        <a:ea typeface="Arima Madurai"/>
                        <a:cs typeface="Arima Madurai"/>
                        <a:sym typeface="Arima Madura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3" name="Google Shape;213;p9"/>
          <p:cNvSpPr txBox="1"/>
          <p:nvPr/>
        </p:nvSpPr>
        <p:spPr>
          <a:xfrm>
            <a:off x="4435526" y="3684895"/>
            <a:ext cx="1241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7000</a:t>
            </a:r>
            <a:endParaRPr b="1" dirty="0"/>
          </a:p>
        </p:txBody>
      </p:sp>
      <p:sp>
        <p:nvSpPr>
          <p:cNvPr id="214" name="Google Shape;214;p9"/>
          <p:cNvSpPr txBox="1"/>
          <p:nvPr/>
        </p:nvSpPr>
        <p:spPr>
          <a:xfrm>
            <a:off x="6291619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 b="1"/>
          </a:p>
        </p:txBody>
      </p:sp>
      <p:sp>
        <p:nvSpPr>
          <p:cNvPr id="215" name="Google Shape;215;p9"/>
          <p:cNvSpPr txBox="1"/>
          <p:nvPr/>
        </p:nvSpPr>
        <p:spPr>
          <a:xfrm>
            <a:off x="8206070" y="3684895"/>
            <a:ext cx="15058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</a:t>
            </a:r>
            <a:endParaRPr b="1"/>
          </a:p>
        </p:txBody>
      </p:sp>
      <p:sp>
        <p:nvSpPr>
          <p:cNvPr id="216" name="Google Shape;216;p9"/>
          <p:cNvSpPr txBox="1"/>
          <p:nvPr/>
        </p:nvSpPr>
        <p:spPr>
          <a:xfrm>
            <a:off x="10026164" y="3684895"/>
            <a:ext cx="17647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700 000</a:t>
            </a:r>
            <a:endParaRPr b="1"/>
          </a:p>
        </p:txBody>
      </p:sp>
      <p:sp>
        <p:nvSpPr>
          <p:cNvPr id="217" name="Google Shape;217;p9"/>
          <p:cNvSpPr/>
          <p:nvPr/>
        </p:nvSpPr>
        <p:spPr>
          <a:xfrm>
            <a:off x="1182114" y="4820677"/>
            <a:ext cx="9654209" cy="1684565"/>
          </a:xfrm>
          <a:prstGeom prst="cloudCallout">
            <a:avLst>
              <a:gd name="adj1" fmla="val -51649"/>
              <a:gd name="adj2" fmla="val -70547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755372" y="463827"/>
            <a:ext cx="9607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3.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sau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thành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tổng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):</a:t>
            </a:r>
            <a:endParaRPr b="1" dirty="0"/>
          </a:p>
        </p:txBody>
      </p:sp>
      <p:sp>
        <p:nvSpPr>
          <p:cNvPr id="223" name="Google Shape;223;p10"/>
          <p:cNvSpPr txBox="1"/>
          <p:nvPr/>
        </p:nvSpPr>
        <p:spPr>
          <a:xfrm>
            <a:off x="2517022" y="1181220"/>
            <a:ext cx="77102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  ;  503 060  ;  83 760  ;  176 091.</a:t>
            </a:r>
            <a:endParaRPr b="1"/>
          </a:p>
        </p:txBody>
      </p:sp>
      <p:sp>
        <p:nvSpPr>
          <p:cNvPr id="224" name="Google Shape;224;p10"/>
          <p:cNvSpPr txBox="1"/>
          <p:nvPr/>
        </p:nvSpPr>
        <p:spPr>
          <a:xfrm>
            <a:off x="543339" y="1948068"/>
            <a:ext cx="12418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Mẫu:</a:t>
            </a:r>
            <a:endParaRPr b="1"/>
          </a:p>
        </p:txBody>
      </p:sp>
      <p:sp>
        <p:nvSpPr>
          <p:cNvPr id="225" name="Google Shape;225;p10"/>
          <p:cNvSpPr txBox="1"/>
          <p:nvPr/>
        </p:nvSpPr>
        <p:spPr>
          <a:xfrm>
            <a:off x="1696278" y="1948068"/>
            <a:ext cx="15416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52 314</a:t>
            </a:r>
            <a:endParaRPr b="1"/>
          </a:p>
        </p:txBody>
      </p:sp>
      <p:sp>
        <p:nvSpPr>
          <p:cNvPr id="226" name="Google Shape;226;p10"/>
          <p:cNvSpPr txBox="1"/>
          <p:nvPr/>
        </p:nvSpPr>
        <p:spPr>
          <a:xfrm>
            <a:off x="3014869" y="1907160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3418168" y="1948068"/>
            <a:ext cx="17139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50 000</a:t>
            </a:r>
            <a:endParaRPr b="1"/>
          </a:p>
        </p:txBody>
      </p:sp>
      <p:sp>
        <p:nvSpPr>
          <p:cNvPr id="228" name="Google Shape;228;p10"/>
          <p:cNvSpPr txBox="1"/>
          <p:nvPr/>
        </p:nvSpPr>
        <p:spPr>
          <a:xfrm>
            <a:off x="4826209" y="1907160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5220466" y="1948068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2000</a:t>
            </a:r>
            <a:endParaRPr b="1"/>
          </a:p>
        </p:txBody>
      </p:sp>
      <p:sp>
        <p:nvSpPr>
          <p:cNvPr id="230" name="Google Shape;230;p10"/>
          <p:cNvSpPr txBox="1"/>
          <p:nvPr/>
        </p:nvSpPr>
        <p:spPr>
          <a:xfrm>
            <a:off x="6293888" y="1907159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665841" y="1948067"/>
            <a:ext cx="10706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</a:t>
            </a:r>
            <a:endParaRPr b="1"/>
          </a:p>
        </p:txBody>
      </p:sp>
      <p:sp>
        <p:nvSpPr>
          <p:cNvPr id="232" name="Google Shape;232;p10"/>
          <p:cNvSpPr txBox="1"/>
          <p:nvPr/>
        </p:nvSpPr>
        <p:spPr>
          <a:xfrm>
            <a:off x="7494732" y="1901683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7874204" y="1948066"/>
            <a:ext cx="7779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10</a:t>
            </a:r>
            <a:endParaRPr b="1"/>
          </a:p>
        </p:txBody>
      </p:sp>
      <p:sp>
        <p:nvSpPr>
          <p:cNvPr id="234" name="Google Shape;234;p10"/>
          <p:cNvSpPr txBox="1"/>
          <p:nvPr/>
        </p:nvSpPr>
        <p:spPr>
          <a:xfrm>
            <a:off x="8363017" y="1898370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FF00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8733625" y="1946916"/>
            <a:ext cx="5790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 b="1"/>
          </a:p>
        </p:txBody>
      </p:sp>
      <p:sp>
        <p:nvSpPr>
          <p:cNvPr id="236" name="Google Shape;236;p10"/>
          <p:cNvSpPr txBox="1"/>
          <p:nvPr/>
        </p:nvSpPr>
        <p:spPr>
          <a:xfrm>
            <a:off x="1696263" y="2842829"/>
            <a:ext cx="18557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503 060</a:t>
            </a:r>
            <a:endParaRPr b="1"/>
          </a:p>
        </p:txBody>
      </p:sp>
      <p:sp>
        <p:nvSpPr>
          <p:cNvPr id="237" name="Google Shape;237;p10"/>
          <p:cNvSpPr txBox="1"/>
          <p:nvPr/>
        </p:nvSpPr>
        <p:spPr>
          <a:xfrm>
            <a:off x="1696264" y="3872903"/>
            <a:ext cx="1598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83 760</a:t>
            </a:r>
            <a:endParaRPr b="1"/>
          </a:p>
        </p:txBody>
      </p:sp>
      <p:sp>
        <p:nvSpPr>
          <p:cNvPr id="238" name="Google Shape;238;p10"/>
          <p:cNvSpPr txBox="1"/>
          <p:nvPr/>
        </p:nvSpPr>
        <p:spPr>
          <a:xfrm>
            <a:off x="1696262" y="4902977"/>
            <a:ext cx="17415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176 091</a:t>
            </a:r>
            <a:endParaRPr b="1"/>
          </a:p>
        </p:txBody>
      </p:sp>
      <p:sp>
        <p:nvSpPr>
          <p:cNvPr id="239" name="Google Shape;239;p10"/>
          <p:cNvSpPr txBox="1"/>
          <p:nvPr/>
        </p:nvSpPr>
        <p:spPr>
          <a:xfrm>
            <a:off x="3408215" y="2816324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3869171" y="2842829"/>
            <a:ext cx="19989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500 000</a:t>
            </a:r>
            <a:endParaRPr b="1"/>
          </a:p>
        </p:txBody>
      </p:sp>
      <p:sp>
        <p:nvSpPr>
          <p:cNvPr id="241" name="Google Shape;241;p10"/>
          <p:cNvSpPr txBox="1"/>
          <p:nvPr/>
        </p:nvSpPr>
        <p:spPr>
          <a:xfrm>
            <a:off x="5621321" y="280192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6030485" y="2842828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 b="1"/>
          </a:p>
        </p:txBody>
      </p:sp>
      <p:sp>
        <p:nvSpPr>
          <p:cNvPr id="243" name="Google Shape;243;p10"/>
          <p:cNvSpPr txBox="1"/>
          <p:nvPr/>
        </p:nvSpPr>
        <p:spPr>
          <a:xfrm>
            <a:off x="7151946" y="2808549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7600865" y="2849456"/>
            <a:ext cx="78524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 b="1"/>
          </a:p>
        </p:txBody>
      </p:sp>
      <p:sp>
        <p:nvSpPr>
          <p:cNvPr id="245" name="Google Shape;245;p10"/>
          <p:cNvSpPr txBox="1"/>
          <p:nvPr/>
        </p:nvSpPr>
        <p:spPr>
          <a:xfrm>
            <a:off x="3136541" y="385662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3597498" y="3883126"/>
            <a:ext cx="18401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80 000</a:t>
            </a:r>
            <a:endParaRPr b="1"/>
          </a:p>
        </p:txBody>
      </p:sp>
      <p:sp>
        <p:nvSpPr>
          <p:cNvPr id="247" name="Google Shape;247;p10"/>
          <p:cNvSpPr txBox="1"/>
          <p:nvPr/>
        </p:nvSpPr>
        <p:spPr>
          <a:xfrm>
            <a:off x="5044850" y="384221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507022" y="3883125"/>
            <a:ext cx="12688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3000</a:t>
            </a:r>
            <a:endParaRPr b="1"/>
          </a:p>
        </p:txBody>
      </p:sp>
      <p:sp>
        <p:nvSpPr>
          <p:cNvPr id="249" name="Google Shape;249;p10"/>
          <p:cNvSpPr txBox="1"/>
          <p:nvPr/>
        </p:nvSpPr>
        <p:spPr>
          <a:xfrm>
            <a:off x="6602416" y="383338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7039231" y="3883125"/>
            <a:ext cx="9743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700</a:t>
            </a:r>
            <a:endParaRPr b="1"/>
          </a:p>
        </p:txBody>
      </p:sp>
      <p:sp>
        <p:nvSpPr>
          <p:cNvPr id="251" name="Google Shape;251;p10"/>
          <p:cNvSpPr txBox="1"/>
          <p:nvPr/>
        </p:nvSpPr>
        <p:spPr>
          <a:xfrm>
            <a:off x="8229233" y="3881973"/>
            <a:ext cx="7554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</a:t>
            </a:r>
            <a:endParaRPr b="1"/>
          </a:p>
        </p:txBody>
      </p:sp>
      <p:sp>
        <p:nvSpPr>
          <p:cNvPr id="252" name="Google Shape;252;p10"/>
          <p:cNvSpPr txBox="1"/>
          <p:nvPr/>
        </p:nvSpPr>
        <p:spPr>
          <a:xfrm>
            <a:off x="7844806" y="3839101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3235934" y="487040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3696901" y="4896925"/>
            <a:ext cx="2184477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100 000</a:t>
            </a:r>
            <a:endParaRPr b="1"/>
          </a:p>
        </p:txBody>
      </p:sp>
      <p:sp>
        <p:nvSpPr>
          <p:cNvPr id="255" name="Google Shape;255;p10"/>
          <p:cNvSpPr txBox="1"/>
          <p:nvPr/>
        </p:nvSpPr>
        <p:spPr>
          <a:xfrm>
            <a:off x="5382781" y="4856005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818447" y="4896912"/>
            <a:ext cx="17415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70 000</a:t>
            </a:r>
            <a:endParaRPr b="1"/>
          </a:p>
        </p:txBody>
      </p:sp>
      <p:sp>
        <p:nvSpPr>
          <p:cNvPr id="257" name="Google Shape;257;p10"/>
          <p:cNvSpPr txBox="1"/>
          <p:nvPr/>
        </p:nvSpPr>
        <p:spPr>
          <a:xfrm>
            <a:off x="7271652" y="4847173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708468" y="4896912"/>
            <a:ext cx="13164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6000</a:t>
            </a:r>
            <a:endParaRPr b="1"/>
          </a:p>
        </p:txBody>
      </p:sp>
      <p:sp>
        <p:nvSpPr>
          <p:cNvPr id="259" name="Google Shape;259;p10"/>
          <p:cNvSpPr txBox="1"/>
          <p:nvPr/>
        </p:nvSpPr>
        <p:spPr>
          <a:xfrm>
            <a:off x="9269533" y="4895760"/>
            <a:ext cx="7554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90</a:t>
            </a:r>
            <a:endParaRPr b="1"/>
          </a:p>
        </p:txBody>
      </p:sp>
      <p:sp>
        <p:nvSpPr>
          <p:cNvPr id="260" name="Google Shape;260;p10"/>
          <p:cNvSpPr txBox="1"/>
          <p:nvPr/>
        </p:nvSpPr>
        <p:spPr>
          <a:xfrm>
            <a:off x="8885106" y="485288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10296577" y="4902388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Arima Madurai"/>
                <a:ea typeface="Arima Madurai"/>
                <a:cs typeface="Arima Madurai"/>
                <a:sym typeface="Arima Madurai"/>
              </a:rPr>
              <a:t>1</a:t>
            </a:r>
            <a:endParaRPr b="1"/>
          </a:p>
        </p:txBody>
      </p:sp>
      <p:sp>
        <p:nvSpPr>
          <p:cNvPr id="262" name="Google Shape;262;p10"/>
          <p:cNvSpPr txBox="1"/>
          <p:nvPr/>
        </p:nvSpPr>
        <p:spPr>
          <a:xfrm>
            <a:off x="9872393" y="4859516"/>
            <a:ext cx="5353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D303BA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sz="3200" b="1">
              <a:solidFill>
                <a:srgbClr val="D303BA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560942" y="5513104"/>
            <a:ext cx="11191359" cy="1258823"/>
          </a:xfrm>
          <a:prstGeom prst="flowChartPunchedTape">
            <a:avLst/>
          </a:prstGeom>
          <a:solidFill>
            <a:srgbClr val="B3C6E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nên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.</a:t>
            </a:r>
            <a:endParaRPr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192695" y="616467"/>
            <a:ext cx="56056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4.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biết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đó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</p:txBody>
      </p:sp>
      <p:sp>
        <p:nvSpPr>
          <p:cNvPr id="269" name="Google Shape;269;p11"/>
          <p:cNvSpPr txBox="1"/>
          <p:nvPr/>
        </p:nvSpPr>
        <p:spPr>
          <a:xfrm>
            <a:off x="755373" y="1139687"/>
            <a:ext cx="8335618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5 trăm nghìn, 7 trăm, 3 chục và 5 đơn vị: </a:t>
            </a:r>
            <a:endParaRPr b="1"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3 trăm nghìn, 4 trăm và 2 đơn vị:</a:t>
            </a:r>
            <a:endParaRPr b="1"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2 trăm nghìn, 4 nghìn và 6 chục:</a:t>
            </a:r>
            <a:endParaRPr b="1"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8 chục nghìn và 2 đơn vị:</a:t>
            </a:r>
            <a:endParaRPr b="1"/>
          </a:p>
        </p:txBody>
      </p:sp>
      <p:sp>
        <p:nvSpPr>
          <p:cNvPr id="270" name="Google Shape;270;p11"/>
          <p:cNvSpPr txBox="1"/>
          <p:nvPr/>
        </p:nvSpPr>
        <p:spPr>
          <a:xfrm>
            <a:off x="8709690" y="1538467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500 735</a:t>
            </a:r>
            <a:endParaRPr b="1" dirty="0"/>
          </a:p>
        </p:txBody>
      </p:sp>
      <p:sp>
        <p:nvSpPr>
          <p:cNvPr id="271" name="Google Shape;271;p11"/>
          <p:cNvSpPr txBox="1"/>
          <p:nvPr/>
        </p:nvSpPr>
        <p:spPr>
          <a:xfrm>
            <a:off x="7202554" y="3462436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204 060</a:t>
            </a:r>
            <a:endParaRPr b="1" dirty="0"/>
          </a:p>
        </p:txBody>
      </p:sp>
      <p:sp>
        <p:nvSpPr>
          <p:cNvPr id="272" name="Google Shape;272;p11"/>
          <p:cNvSpPr txBox="1"/>
          <p:nvPr/>
        </p:nvSpPr>
        <p:spPr>
          <a:xfrm>
            <a:off x="5883960" y="4444102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80 002</a:t>
            </a:r>
            <a:endParaRPr b="1" dirty="0"/>
          </a:p>
        </p:txBody>
      </p:sp>
      <p:sp>
        <p:nvSpPr>
          <p:cNvPr id="273" name="Google Shape;273;p11"/>
          <p:cNvSpPr txBox="1"/>
          <p:nvPr/>
        </p:nvSpPr>
        <p:spPr>
          <a:xfrm>
            <a:off x="7323636" y="2501522"/>
            <a:ext cx="185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300 402</a:t>
            </a:r>
            <a:endParaRPr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/>
          <p:nvPr/>
        </p:nvSpPr>
        <p:spPr>
          <a:xfrm>
            <a:off x="1318591" y="417684"/>
            <a:ext cx="9965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5.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Viết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thích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hợp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vào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chỗ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chấm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(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theo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):</a:t>
            </a:r>
            <a:endParaRPr b="1" dirty="0"/>
          </a:p>
        </p:txBody>
      </p:sp>
      <p:sp>
        <p:nvSpPr>
          <p:cNvPr id="279" name="Google Shape;279;p12"/>
          <p:cNvSpPr txBox="1"/>
          <p:nvPr/>
        </p:nvSpPr>
        <p:spPr>
          <a:xfrm>
            <a:off x="742121" y="1351720"/>
            <a:ext cx="13085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</p:txBody>
      </p:sp>
      <p:sp>
        <p:nvSpPr>
          <p:cNvPr id="280" name="Google Shape;280;p12"/>
          <p:cNvSpPr txBox="1"/>
          <p:nvPr/>
        </p:nvSpPr>
        <p:spPr>
          <a:xfrm>
            <a:off x="1895060" y="1351720"/>
            <a:ext cx="87612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832 573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:</a:t>
            </a:r>
            <a:endParaRPr b="1" dirty="0"/>
          </a:p>
        </p:txBody>
      </p:sp>
      <p:sp>
        <p:nvSpPr>
          <p:cNvPr id="281" name="Google Shape;281;p12"/>
          <p:cNvSpPr txBox="1"/>
          <p:nvPr/>
        </p:nvSpPr>
        <p:spPr>
          <a:xfrm>
            <a:off x="8905461" y="257484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6</a:t>
            </a:r>
            <a:endParaRPr b="1" dirty="0"/>
          </a:p>
        </p:txBody>
      </p:sp>
      <p:sp>
        <p:nvSpPr>
          <p:cNvPr id="282" name="Google Shape;282;p12"/>
          <p:cNvSpPr txBox="1"/>
          <p:nvPr/>
        </p:nvSpPr>
        <p:spPr>
          <a:xfrm>
            <a:off x="9515061" y="257484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/>
          </a:p>
        </p:txBody>
      </p:sp>
      <p:sp>
        <p:nvSpPr>
          <p:cNvPr id="283" name="Google Shape;283;p12"/>
          <p:cNvSpPr txBox="1"/>
          <p:nvPr/>
        </p:nvSpPr>
        <p:spPr>
          <a:xfrm>
            <a:off x="10131285" y="2574840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3</a:t>
            </a:r>
            <a:endParaRPr b="1"/>
          </a:p>
        </p:txBody>
      </p:sp>
      <p:sp>
        <p:nvSpPr>
          <p:cNvPr id="284" name="Google Shape;284;p12"/>
          <p:cNvSpPr txBox="1"/>
          <p:nvPr/>
        </p:nvSpPr>
        <p:spPr>
          <a:xfrm>
            <a:off x="9680856" y="1365292"/>
            <a:ext cx="2071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rima Madurai"/>
                <a:ea typeface="Arima Madurai"/>
                <a:cs typeface="Arima Madurai"/>
                <a:sym typeface="Arima Madurai"/>
              </a:rPr>
              <a:t>8  ;  3  ;  2</a:t>
            </a:r>
            <a:endParaRPr b="1" dirty="0"/>
          </a:p>
        </p:txBody>
      </p:sp>
      <p:sp>
        <p:nvSpPr>
          <p:cNvPr id="285" name="Google Shape;285;p12"/>
          <p:cNvSpPr txBox="1"/>
          <p:nvPr/>
        </p:nvSpPr>
        <p:spPr>
          <a:xfrm>
            <a:off x="1163176" y="2127109"/>
            <a:ext cx="1044271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nghìn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603 786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b="1" dirty="0"/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603 785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b="1" dirty="0"/>
          </a:p>
          <a:p>
            <a:pPr marL="514350" marR="0" lvl="0" indent="-51435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ma Madurai"/>
              <a:buAutoNum type="alphaLcParenR"/>
            </a:pP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đơn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vị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532 004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gồm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: ... ; ... ; ... .</a:t>
            </a:r>
            <a:endParaRPr b="1" dirty="0"/>
          </a:p>
        </p:txBody>
      </p:sp>
      <p:sp>
        <p:nvSpPr>
          <p:cNvPr id="286" name="Google Shape;286;p12"/>
          <p:cNvSpPr txBox="1"/>
          <p:nvPr/>
        </p:nvSpPr>
        <p:spPr>
          <a:xfrm>
            <a:off x="8984974" y="379391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7</a:t>
            </a:r>
            <a:endParaRPr b="1" dirty="0"/>
          </a:p>
        </p:txBody>
      </p:sp>
      <p:sp>
        <p:nvSpPr>
          <p:cNvPr id="287" name="Google Shape;287;p12"/>
          <p:cNvSpPr txBox="1"/>
          <p:nvPr/>
        </p:nvSpPr>
        <p:spPr>
          <a:xfrm>
            <a:off x="9587945" y="3793915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8</a:t>
            </a:r>
            <a:endParaRPr b="1"/>
          </a:p>
        </p:txBody>
      </p:sp>
      <p:sp>
        <p:nvSpPr>
          <p:cNvPr id="288" name="Google Shape;288;p12"/>
          <p:cNvSpPr txBox="1"/>
          <p:nvPr/>
        </p:nvSpPr>
        <p:spPr>
          <a:xfrm>
            <a:off x="10212455" y="3793915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5</a:t>
            </a:r>
            <a:endParaRPr b="1" dirty="0"/>
          </a:p>
        </p:txBody>
      </p:sp>
      <p:sp>
        <p:nvSpPr>
          <p:cNvPr id="289" name="Google Shape;289;p12"/>
          <p:cNvSpPr txBox="1"/>
          <p:nvPr/>
        </p:nvSpPr>
        <p:spPr>
          <a:xfrm>
            <a:off x="9008989" y="5054551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 dirty="0"/>
          </a:p>
        </p:txBody>
      </p:sp>
      <p:sp>
        <p:nvSpPr>
          <p:cNvPr id="290" name="Google Shape;290;p12"/>
          <p:cNvSpPr txBox="1"/>
          <p:nvPr/>
        </p:nvSpPr>
        <p:spPr>
          <a:xfrm>
            <a:off x="9624387" y="5043686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0</a:t>
            </a:r>
            <a:endParaRPr b="1"/>
          </a:p>
        </p:txBody>
      </p:sp>
      <p:sp>
        <p:nvSpPr>
          <p:cNvPr id="291" name="Google Shape;291;p12"/>
          <p:cNvSpPr txBox="1"/>
          <p:nvPr/>
        </p:nvSpPr>
        <p:spPr>
          <a:xfrm>
            <a:off x="10239785" y="5043685"/>
            <a:ext cx="4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4</a:t>
            </a:r>
            <a:endParaRPr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54319" y="2037220"/>
            <a:ext cx="846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  <a:latin typeface="Savoye LET Plain" charset="0"/>
                <a:ea typeface="Savoye LET Plain" charset="0"/>
                <a:cs typeface="Savoye LET Plain" charset="0"/>
              </a:rPr>
              <a:t>Vận dụng, trải nghiệm</a:t>
            </a:r>
            <a:endParaRPr lang="en-US" sz="6000" b="1" dirty="0">
              <a:solidFill>
                <a:schemeClr val="bg1"/>
              </a:solidFill>
              <a:latin typeface="Savoye LET Plain" charset="0"/>
              <a:ea typeface="Savoye LET Plain" charset="0"/>
              <a:cs typeface="Savoye LET Pla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7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"/>
            <a:ext cx="55562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768.wav">
            <a:hlinkClick r:id="" action="ppaction://media"/>
          </p:cNvPr>
          <p:cNvPicPr>
            <a:picLocks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an30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4" y="1830388"/>
            <a:ext cx="4021137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894016">
            <a:off x="2011028" y="704199"/>
            <a:ext cx="6460071" cy="955517"/>
          </a:xfrm>
          <a:prstGeom prst="rect">
            <a:avLst/>
          </a:prstGeom>
          <a:solidFill>
            <a:schemeClr val="bg2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20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lang="en-US" sz="5400" b="1" kern="12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1506" y="4800600"/>
            <a:ext cx="788581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5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Rung </a:t>
            </a:r>
            <a:r>
              <a:rPr lang="en-US" sz="5400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chuông</a:t>
            </a:r>
            <a:r>
              <a:rPr lang="en-US" sz="5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 </a:t>
            </a:r>
            <a:r>
              <a:rPr lang="en-US" sz="5400" b="1" kern="10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vàng</a:t>
            </a:r>
            <a:r>
              <a:rPr lang="en-US" sz="5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+mn-ea"/>
                <a:cs typeface="Times New Roman"/>
              </a:rPr>
              <a:t> </a:t>
            </a:r>
            <a:endParaRPr lang="en-US" sz="5400" b="1" kern="12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93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62000"/>
            <a:ext cx="76200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lớp gồm có mấy hàng?</a:t>
            </a: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1752601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449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250000"/>
              </a:lnSpc>
              <a:buClrTx/>
              <a:defRPr/>
            </a:pPr>
            <a:r>
              <a:rPr lang="en-US" sz="2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Mỗi lớp có hai hàng</a:t>
            </a:r>
            <a:endParaRPr lang="vi-VN" sz="3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  <a:p>
            <a:pPr algn="ctr" eaLnBrk="0" hangingPunct="0">
              <a:buClrTx/>
              <a:defRPr/>
            </a:pPr>
            <a:endParaRPr lang="en-US" sz="32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4655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9" y="32115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845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4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449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4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Mỗi lớp có ba hàng</a:t>
            </a:r>
            <a:endParaRPr lang="en-US" altLang="en-US" sz="40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9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45720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62201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449638" y="5638801"/>
            <a:ext cx="4856162" cy="8937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40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Mỗi lớp có bốn hàng</a:t>
            </a:r>
            <a:endParaRPr lang="en-US" altLang="en-US" sz="40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7912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62201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81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62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72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296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296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63000" y="4343401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26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10566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83107" y="1840103"/>
            <a:ext cx="759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  <a:latin typeface="Savoye LET Plain" charset="0"/>
                <a:ea typeface="Savoye LET Plain" charset="0"/>
                <a:cs typeface="Savoye LET Plain" charset="0"/>
              </a:rPr>
              <a:t>Hoạt động mở đầu</a:t>
            </a:r>
            <a:endParaRPr lang="en-US" sz="6000" b="1" dirty="0">
              <a:solidFill>
                <a:schemeClr val="bg1"/>
              </a:solidFill>
              <a:latin typeface="Savoye LET Plain" charset="0"/>
              <a:ea typeface="Savoye LET Plain" charset="0"/>
              <a:cs typeface="Savoye LET Pla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5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  Lớp đơn vị gồm có những hàng nào</a:t>
            </a: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lang="vi-VN" altLang="en-US" sz="3600" b="1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130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đơn vị gồm hàng đơn vị.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đơn vị gồm hàng trăm, hàng chục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 hàng đơn vị.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đơn vị gồm hàng chục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 hàng đơn vị.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128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1299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130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129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1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252788" y="849314"/>
            <a:ext cx="7415212" cy="18176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lang="en-US" altLang="en-US" sz="32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có những hàng nào?</a:t>
            </a:r>
            <a:endParaRPr lang="vi-VN" altLang="en-US" sz="3200" b="1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720851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232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76601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hàng chục nghìn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và hàng nghìn.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9" y="33067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88" y="32004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354264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252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hàng trăm nghìn,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hàng chục nghìn và hàng nghìn.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4297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40751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41878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62201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252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gồm hàng nghìn .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1639" y="52879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2639" y="5065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8" y="510222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286001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2068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2486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230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55651"/>
            <a:ext cx="9144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-185738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9525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9372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9448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9448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9372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9067800" y="3810000"/>
            <a:ext cx="1752600" cy="1752600"/>
            <a:chOff x="4866" y="816"/>
            <a:chExt cx="1104" cy="1104"/>
          </a:xfrm>
        </p:grpSpPr>
        <p:sp>
          <p:nvSpPr>
            <p:cNvPr id="12323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23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22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6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7195" grpId="0" animBg="1"/>
      <p:bldP spid="719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835026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Số gồm 2 trăm nghìn, 8 nghìn và 3 chục,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viết là:</a:t>
            </a:r>
            <a:endParaRPr lang="vi-VN" altLang="en-US" sz="3600" b="1" kern="120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334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208300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208030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20830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333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334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334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3344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9222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895600" y="835026"/>
            <a:ext cx="7772400" cy="17557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Lớp nghìn của số 241596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nào ?</a:t>
            </a: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530351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37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200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ClrTx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3076576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1, 5 và 9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7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57388" y="3152776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2163764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3124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2, 4 và 1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5795964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5573714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38338" y="43307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00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2144714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3078164" y="4343401"/>
            <a:ext cx="6065837" cy="8477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 b="1" kern="120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+mn-cs"/>
              </a:rPr>
              <a:t>Gồm các chữ số 5, 9 và 6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1137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2139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2144714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pic>
        <p:nvPicPr>
          <p:cNvPr id="14354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9525000" y="3657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94488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96012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9525000" y="3581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915400" y="4419600"/>
            <a:ext cx="1752600" cy="1752600"/>
            <a:chOff x="4320" y="2928"/>
            <a:chExt cx="1104" cy="1104"/>
          </a:xfrm>
        </p:grpSpPr>
        <p:sp>
          <p:nvSpPr>
            <p:cNvPr id="1436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6000" b="1" kern="1200">
                <a:solidFill>
                  <a:srgbClr val="FF0066"/>
                </a:solidFill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437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905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4368" name="WordArt 30"/>
          <p:cNvSpPr>
            <a:spLocks noChangeArrowheads="1" noChangeShapeType="1" noTextEdit="1"/>
          </p:cNvSpPr>
          <p:nvPr/>
        </p:nvSpPr>
        <p:spPr bwMode="auto">
          <a:xfrm>
            <a:off x="3200401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34270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0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3" grpId="0" animBg="1"/>
      <p:bldP spid="43" grpId="1" animBg="1"/>
      <p:bldP spid="43" grpId="2" animBg="1"/>
      <p:bldP spid="46" grpId="0" animBg="1"/>
      <p:bldP spid="8219" grpId="0" animBg="1"/>
      <p:bldP spid="8219" grpId="1" animBg="1"/>
      <p:bldP spid="821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/>
          </a:p>
        </p:txBody>
      </p:sp>
      <p:sp>
        <p:nvSpPr>
          <p:cNvPr id="298" name="Google Shape;298;p13"/>
          <p:cNvSpPr txBox="1"/>
          <p:nvPr/>
        </p:nvSpPr>
        <p:spPr>
          <a:xfrm>
            <a:off x="2014331" y="2345636"/>
            <a:ext cx="772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Hoàn thành vở bài tập Toán trang 10.</a:t>
            </a:r>
            <a:endParaRPr sz="400"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014331" y="3018763"/>
            <a:ext cx="7725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Chuẩn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bị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“So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sánh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các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có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nhiều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chữ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số</a:t>
            </a:r>
            <a:r>
              <a:rPr lang="en-US" sz="3400" dirty="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”.</a:t>
            </a:r>
            <a:endParaRPr sz="400" dirty="0"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34147" y="2806573"/>
            <a:ext cx="716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1828317239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4469523" y="1392383"/>
            <a:ext cx="342831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lt1"/>
                </a:solidFill>
                <a:latin typeface="HP001 5 hàng" panose="020B0603050302020204" pitchFamily="34" charset="0"/>
                <a:ea typeface="Arima Madurai Black"/>
                <a:cs typeface="Arima Madurai Black"/>
                <a:sym typeface="Arima Madurai Black"/>
              </a:rPr>
              <a:t>Toán</a:t>
            </a:r>
            <a:endParaRPr sz="1200" b="1" dirty="0">
              <a:latin typeface="HP001 5 hàng" panose="020B0603050302020204" pitchFamily="34" charset="0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063052" y="2668397"/>
            <a:ext cx="79624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Hàng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 ( </a:t>
            </a:r>
            <a:r>
              <a:rPr lang="en-US" sz="3600" b="1" dirty="0" err="1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trang</a:t>
            </a:r>
            <a:r>
              <a:rPr lang="en-US" sz="3600" b="1" dirty="0">
                <a:solidFill>
                  <a:srgbClr val="FFFF00"/>
                </a:solidFill>
                <a:latin typeface="HP001 5 hàng" panose="020B0603050302020204" pitchFamily="34" charset="0"/>
                <a:ea typeface="Savoye LET Plain" charset="0"/>
                <a:cs typeface="Savoye LET Plain" charset="0"/>
                <a:sym typeface="Comic Sans MS"/>
              </a:rPr>
              <a:t> 11 )</a:t>
            </a:r>
            <a:endParaRPr sz="400" b="1" dirty="0">
              <a:solidFill>
                <a:srgbClr val="FFFF00"/>
              </a:solidFill>
              <a:latin typeface="HP001 5 hàng" panose="020B0603050302020204" pitchFamily="34" charset="0"/>
              <a:ea typeface="Savoye LET Plain" charset="0"/>
              <a:cs typeface="Savoye LET Plain" charset="0"/>
              <a:sym typeface="Comic Sans M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3"/>
          <p:cNvSpPr txBox="1">
            <a:spLocks noGrp="1"/>
          </p:cNvSpPr>
          <p:nvPr>
            <p:ph type="ctrTitle"/>
          </p:nvPr>
        </p:nvSpPr>
        <p:spPr>
          <a:xfrm>
            <a:off x="729521" y="807570"/>
            <a:ext cx="2838138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Mục tiêu:</a:t>
            </a:r>
            <a:endParaRPr sz="44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0" y="3208715"/>
            <a:ext cx="4479712" cy="270462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80402" y="5183154"/>
            <a:ext cx="5109241" cy="13922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72077" y="4523059"/>
            <a:ext cx="4035132" cy="2209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5997" y="1638694"/>
            <a:ext cx="109937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-  </a:t>
            </a:r>
            <a:r>
              <a:rPr lang="nl-NL" sz="2800" dirty="0" err="1">
                <a:solidFill>
                  <a:schemeClr val="tx1"/>
                </a:solidFill>
              </a:rPr>
              <a:t>Biết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được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các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hàng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trong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lớp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đơn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vị</a:t>
            </a:r>
            <a:r>
              <a:rPr lang="nl-NL" sz="2800" dirty="0">
                <a:solidFill>
                  <a:schemeClr val="tx1"/>
                </a:solidFill>
              </a:rPr>
              <a:t>, </a:t>
            </a:r>
            <a:r>
              <a:rPr lang="nl-NL" sz="2800" dirty="0" err="1">
                <a:solidFill>
                  <a:schemeClr val="tx1"/>
                </a:solidFill>
              </a:rPr>
              <a:t>lớp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nghìn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-  </a:t>
            </a:r>
            <a:r>
              <a:rPr lang="nl-NL" sz="2800" dirty="0" err="1">
                <a:solidFill>
                  <a:schemeClr val="tx1"/>
                </a:solidFill>
              </a:rPr>
              <a:t>Biết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giá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trị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của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các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chữ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số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theo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vị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trí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của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từng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số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đó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trong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mỗi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số</a:t>
            </a:r>
            <a:r>
              <a:rPr lang="nl-NL" sz="2800" dirty="0">
                <a:solidFill>
                  <a:schemeClr val="tx1"/>
                </a:solidFill>
              </a:rPr>
              <a:t>.</a:t>
            </a:r>
            <a:endParaRPr lang="vi-VN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-  </a:t>
            </a:r>
            <a:r>
              <a:rPr lang="nl-NL" sz="2800" dirty="0" err="1">
                <a:solidFill>
                  <a:schemeClr val="tx1"/>
                </a:solidFill>
              </a:rPr>
              <a:t>Biết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viết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số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thành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tổng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theo</a:t>
            </a:r>
            <a:r>
              <a:rPr lang="nl-NL" sz="2800" dirty="0">
                <a:solidFill>
                  <a:schemeClr val="tx1"/>
                </a:solidFill>
              </a:rPr>
              <a:t> </a:t>
            </a:r>
            <a:r>
              <a:rPr lang="nl-NL" sz="2800" dirty="0" err="1">
                <a:solidFill>
                  <a:schemeClr val="tx1"/>
                </a:solidFill>
              </a:rPr>
              <a:t>hàng</a:t>
            </a:r>
            <a:r>
              <a:rPr lang="nl-NL" sz="2800" dirty="0">
                <a:solidFill>
                  <a:schemeClr val="tx1"/>
                </a:solidFill>
              </a:rPr>
              <a:t>. </a:t>
            </a:r>
            <a:endParaRPr lang="vi-VN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43208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1;p3" descr="Pin by ALEJANDRA PAOLA on Booth | Powerpoint background free, Wallpaper  powerpoint, Background for powerpoint present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60342" y="1995144"/>
            <a:ext cx="846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  <a:latin typeface="Savoye LET Plain" charset="0"/>
                <a:ea typeface="Savoye LET Plain" charset="0"/>
                <a:cs typeface="Savoye LET Plain" charset="0"/>
              </a:rPr>
              <a:t>Hình thành kiến thức mới</a:t>
            </a:r>
            <a:endParaRPr lang="en-US" sz="6000" b="1" dirty="0">
              <a:solidFill>
                <a:schemeClr val="bg1"/>
              </a:solidFill>
              <a:latin typeface="Savoye LET Plain" charset="0"/>
              <a:ea typeface="Savoye LET Plain" charset="0"/>
              <a:cs typeface="Savoye LET Pla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77B-9A58-40DA-ABCC-FC56F358E57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09600" y="2034202"/>
            <a:ext cx="10972800" cy="584775"/>
          </a:xfrm>
        </p:spPr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đơn vị, hàng chục, hàng trăm hợp thành lớp đơn vị.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7649C-B7EE-4D23-8B36-B06AF7D44A9E}"/>
              </a:ext>
            </a:extLst>
          </p:cNvPr>
          <p:cNvSpPr txBox="1"/>
          <p:nvPr/>
        </p:nvSpPr>
        <p:spPr>
          <a:xfrm>
            <a:off x="8502556" y="2034202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9751351-ABE4-4E65-B176-3A0A37A711D5}"/>
              </a:ext>
            </a:extLst>
          </p:cNvPr>
          <p:cNvSpPr txBox="1">
            <a:spLocks/>
          </p:cNvSpPr>
          <p:nvPr/>
        </p:nvSpPr>
        <p:spPr bwMode="auto">
          <a:xfrm>
            <a:off x="177421" y="3286737"/>
            <a:ext cx="118371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Tx/>
              <a:buFontTx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nghìn, hàng chục nghìn, hàng trăm nghìn hợp thành lớp nghìn.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76D7E-8835-4971-AEFF-D78B2DDB0F2C}"/>
              </a:ext>
            </a:extLst>
          </p:cNvPr>
          <p:cNvSpPr txBox="1"/>
          <p:nvPr/>
        </p:nvSpPr>
        <p:spPr>
          <a:xfrm>
            <a:off x="10019731" y="3286736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nghìn</a:t>
            </a:r>
          </a:p>
        </p:txBody>
      </p:sp>
      <p:sp>
        <p:nvSpPr>
          <p:cNvPr id="9" name="AutoShape 67">
            <a:extLst>
              <a:ext uri="{FF2B5EF4-FFF2-40B4-BE49-F238E27FC236}">
                <a16:creationId xmlns:a16="http://schemas.microsoft.com/office/drawing/2014/main" id="{1BD5B32E-9B61-4BCA-B9EF-4E1BB230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753" y="2185586"/>
            <a:ext cx="5330825" cy="1685925"/>
          </a:xfrm>
          <a:prstGeom prst="cloudCallout">
            <a:avLst>
              <a:gd name="adj1" fmla="val -31751"/>
              <a:gd name="adj2" fmla="val 85227"/>
            </a:avLst>
          </a:prstGeom>
          <a:solidFill>
            <a:srgbClr val="FF0000"/>
          </a:soli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*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Hãy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nêu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tên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các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hàng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đã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học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theo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thứ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tự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từ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nhỏ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đến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lớn</a:t>
            </a:r>
            <a:r>
              <a:rPr lang="en-US" altLang="en-US" sz="22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76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400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8391386"/>
              </p:ext>
            </p:extLst>
          </p:nvPr>
        </p:nvGraphicFramePr>
        <p:xfrm>
          <a:off x="1709738" y="1453876"/>
          <a:ext cx="8729662" cy="5191125"/>
        </p:xfrm>
        <a:graphic>
          <a:graphicData uri="http://schemas.openxmlformats.org/drawingml/2006/table">
            <a:tbl>
              <a:tblPr/>
              <a:tblGrid>
                <a:gridCol w="117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5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2401" name="Text Box 129"/>
          <p:cNvSpPr txBox="1">
            <a:spLocks noChangeArrowheads="1"/>
          </p:cNvSpPr>
          <p:nvPr/>
        </p:nvSpPr>
        <p:spPr bwMode="auto">
          <a:xfrm>
            <a:off x="8991600" y="2166664"/>
            <a:ext cx="1066800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2" name="Text Box 130"/>
          <p:cNvSpPr txBox="1">
            <a:spLocks noChangeArrowheads="1"/>
          </p:cNvSpPr>
          <p:nvPr/>
        </p:nvSpPr>
        <p:spPr bwMode="auto">
          <a:xfrm>
            <a:off x="7848600" y="2244450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chục</a:t>
            </a:r>
            <a:endParaRPr lang="en-US" sz="22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3" name="Text Box 131"/>
          <p:cNvSpPr txBox="1">
            <a:spLocks noChangeArrowheads="1"/>
          </p:cNvSpPr>
          <p:nvPr/>
        </p:nvSpPr>
        <p:spPr bwMode="auto">
          <a:xfrm>
            <a:off x="6705600" y="2244450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endParaRPr lang="en-US" sz="2200" b="1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4" name="Text Box 132"/>
          <p:cNvSpPr txBox="1">
            <a:spLocks noChangeArrowheads="1"/>
          </p:cNvSpPr>
          <p:nvPr/>
        </p:nvSpPr>
        <p:spPr bwMode="auto">
          <a:xfrm>
            <a:off x="5486400" y="2177775"/>
            <a:ext cx="1066800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 nghìn</a:t>
            </a:r>
            <a:endParaRPr lang="en-US" sz="2200" kern="120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5" name="Text Box 133"/>
          <p:cNvSpPr txBox="1">
            <a:spLocks noChangeArrowheads="1"/>
          </p:cNvSpPr>
          <p:nvPr/>
        </p:nvSpPr>
        <p:spPr bwMode="auto">
          <a:xfrm>
            <a:off x="4163285" y="2140540"/>
            <a:ext cx="10668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chục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6" name="Text Box 134"/>
          <p:cNvSpPr txBox="1">
            <a:spLocks noChangeArrowheads="1"/>
          </p:cNvSpPr>
          <p:nvPr/>
        </p:nvSpPr>
        <p:spPr bwMode="auto">
          <a:xfrm>
            <a:off x="2847253" y="2173019"/>
            <a:ext cx="1371600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Hàng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trăm</a:t>
            </a:r>
            <a:r>
              <a:rPr lang="en-US" sz="2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nghìn</a:t>
            </a:r>
            <a:endParaRPr lang="en-US" sz="2200" kern="1200" dirty="0">
              <a:solidFill>
                <a:srgbClr val="FF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82408" name="Text Box 136"/>
          <p:cNvSpPr txBox="1">
            <a:spLocks noChangeArrowheads="1"/>
          </p:cNvSpPr>
          <p:nvPr/>
        </p:nvSpPr>
        <p:spPr bwMode="auto">
          <a:xfrm>
            <a:off x="6858000" y="1558651"/>
            <a:ext cx="30480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</a:t>
            </a:r>
            <a:r>
              <a:rPr lang="en-US" sz="22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đơn</a:t>
            </a:r>
            <a:r>
              <a:rPr lang="en-US" sz="22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</a:t>
            </a:r>
            <a:r>
              <a:rPr lang="en-US" sz="2200" b="1" kern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vị</a:t>
            </a:r>
            <a:endParaRPr lang="en-US" sz="2200" kern="1200" dirty="0">
              <a:latin typeface="Times New Roman" pitchFamily="18" charset="0"/>
              <a:ea typeface="+mn-ea"/>
            </a:endParaRPr>
          </a:p>
        </p:txBody>
      </p:sp>
      <p:sp>
        <p:nvSpPr>
          <p:cNvPr id="182410" name="Text Box 138"/>
          <p:cNvSpPr txBox="1">
            <a:spLocks noChangeArrowheads="1"/>
          </p:cNvSpPr>
          <p:nvPr/>
        </p:nvSpPr>
        <p:spPr bwMode="auto">
          <a:xfrm>
            <a:off x="3352800" y="1558651"/>
            <a:ext cx="3124200" cy="4302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15000"/>
              <a:defRPr/>
            </a:pPr>
            <a:r>
              <a:rPr lang="en-US" sz="2200" b="1" kern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Lớp nghìn</a:t>
            </a:r>
            <a:endParaRPr lang="en-US" sz="2200" b="1" kern="1200">
              <a:latin typeface="Times New Roman" pitchFamily="18" charset="0"/>
              <a:ea typeface="+mn-ea"/>
            </a:endParaRPr>
          </a:p>
        </p:txBody>
      </p:sp>
      <p:grpSp>
        <p:nvGrpSpPr>
          <p:cNvPr id="182413" name="Group 141"/>
          <p:cNvGrpSpPr>
            <a:grpSpLocks/>
          </p:cNvGrpSpPr>
          <p:nvPr/>
        </p:nvGrpSpPr>
        <p:grpSpPr bwMode="auto">
          <a:xfrm>
            <a:off x="1790700" y="1780900"/>
            <a:ext cx="990600" cy="2179638"/>
            <a:chOff x="168" y="1436"/>
            <a:chExt cx="624" cy="1373"/>
          </a:xfrm>
        </p:grpSpPr>
        <p:sp>
          <p:nvSpPr>
            <p:cNvPr id="182411" name="Text Box 139"/>
            <p:cNvSpPr txBox="1">
              <a:spLocks noChangeArrowheads="1"/>
            </p:cNvSpPr>
            <p:nvPr/>
          </p:nvSpPr>
          <p:spPr bwMode="auto">
            <a:xfrm>
              <a:off x="192" y="1436"/>
              <a:ext cx="576" cy="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200" b="1" kern="1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SỐ</a:t>
              </a:r>
              <a:endParaRPr lang="en-US" sz="2200" b="1" kern="120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182412" name="Text Box 140"/>
            <p:cNvSpPr txBox="1">
              <a:spLocks noChangeArrowheads="1"/>
            </p:cNvSpPr>
            <p:nvPr/>
          </p:nvSpPr>
          <p:spPr bwMode="auto">
            <a:xfrm>
              <a:off x="168" y="2538"/>
              <a:ext cx="624" cy="2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SzPct val="115000"/>
                <a:defRPr/>
              </a:pPr>
              <a:r>
                <a:rPr lang="en-US" sz="2200" b="1" kern="120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 </a:t>
              </a:r>
              <a:r>
                <a:rPr lang="en-US" sz="2200" b="1" kern="1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</a:rPr>
                <a:t>321</a:t>
              </a:r>
              <a:endParaRPr lang="en-US" sz="2200" b="1" kern="1200">
                <a:solidFill>
                  <a:srgbClr val="FF0000"/>
                </a:solidFill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182414" name="AutoShape 142"/>
          <p:cNvSpPr>
            <a:spLocks noChangeArrowheads="1"/>
          </p:cNvSpPr>
          <p:nvPr/>
        </p:nvSpPr>
        <p:spPr bwMode="auto">
          <a:xfrm>
            <a:off x="5334000" y="3146150"/>
            <a:ext cx="2743200" cy="655638"/>
          </a:xfrm>
          <a:prstGeom prst="cloudCallout">
            <a:avLst>
              <a:gd name="adj1" fmla="val -149713"/>
              <a:gd name="adj2" fmla="val -58037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Hãy đọc số ?</a:t>
            </a:r>
          </a:p>
        </p:txBody>
      </p:sp>
      <p:sp>
        <p:nvSpPr>
          <p:cNvPr id="182415" name="AutoShape 143"/>
          <p:cNvSpPr>
            <a:spLocks noChangeArrowheads="1"/>
          </p:cNvSpPr>
          <p:nvPr/>
        </p:nvSpPr>
        <p:spPr bwMode="auto">
          <a:xfrm>
            <a:off x="2514601" y="3746226"/>
            <a:ext cx="3884613" cy="1171575"/>
          </a:xfrm>
          <a:prstGeom prst="cloudCallout">
            <a:avLst>
              <a:gd name="adj1" fmla="val -41171"/>
              <a:gd name="adj2" fmla="val -153681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Ba </a:t>
            </a:r>
            <a:r>
              <a:rPr lang="en-US" altLang="en-US" sz="22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trăm</a:t>
            </a:r>
            <a:r>
              <a:rPr lang="en-US" altLang="en-US" sz="22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hai</a:t>
            </a:r>
            <a:r>
              <a:rPr lang="en-US" altLang="en-US" sz="22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mươi</a:t>
            </a:r>
            <a:r>
              <a:rPr lang="en-US" altLang="en-US" sz="22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2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mốt</a:t>
            </a:r>
            <a:r>
              <a:rPr lang="en-US" altLang="en-US" sz="22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.</a:t>
            </a:r>
          </a:p>
        </p:txBody>
      </p:sp>
      <p:sp>
        <p:nvSpPr>
          <p:cNvPr id="182416" name="Text Box 144"/>
          <p:cNvSpPr txBox="1">
            <a:spLocks noChangeArrowheads="1"/>
          </p:cNvSpPr>
          <p:nvPr/>
        </p:nvSpPr>
        <p:spPr bwMode="auto">
          <a:xfrm>
            <a:off x="9512300" y="3503338"/>
            <a:ext cx="325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2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7" name="Text Box 145"/>
          <p:cNvSpPr txBox="1">
            <a:spLocks noChangeArrowheads="1"/>
          </p:cNvSpPr>
          <p:nvPr/>
        </p:nvSpPr>
        <p:spPr bwMode="auto">
          <a:xfrm>
            <a:off x="8353425" y="3503338"/>
            <a:ext cx="325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2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2418" name="Text Box 146"/>
          <p:cNvSpPr txBox="1">
            <a:spLocks noChangeArrowheads="1"/>
          </p:cNvSpPr>
          <p:nvPr/>
        </p:nvSpPr>
        <p:spPr bwMode="auto">
          <a:xfrm>
            <a:off x="7075489" y="3530326"/>
            <a:ext cx="3270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2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05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75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75"/>
                                        <p:tgtEl>
                                          <p:spTgt spid="182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18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01" grpId="0"/>
      <p:bldP spid="182402" grpId="0"/>
      <p:bldP spid="182403" grpId="0"/>
      <p:bldP spid="182404" grpId="0"/>
      <p:bldP spid="182405" grpId="0"/>
      <p:bldP spid="182406" grpId="0"/>
      <p:bldP spid="182408" grpId="0"/>
      <p:bldP spid="182410" grpId="0"/>
      <p:bldP spid="182414" grpId="0" animBg="1" autoUpdateAnimBg="0"/>
      <p:bldP spid="182414" grpId="1" animBg="1"/>
      <p:bldP spid="182415" grpId="0" animBg="1" autoUpdateAnimBg="0"/>
      <p:bldP spid="182415" grpId="1" animBg="1"/>
      <p:bldP spid="182416" grpId="0" autoUpdateAnimBg="0"/>
      <p:bldP spid="182417" grpId="0" autoUpdateAnimBg="0"/>
      <p:bldP spid="182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8991600" y="4343401"/>
            <a:ext cx="117633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7856538" y="4357688"/>
            <a:ext cx="11731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6680200" y="4357688"/>
            <a:ext cx="117633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505450" y="4357688"/>
            <a:ext cx="117475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4329114" y="4357688"/>
            <a:ext cx="11763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3155951" y="4357688"/>
            <a:ext cx="1173163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1979614" y="4357688"/>
            <a:ext cx="117633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9029700" y="376396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7856538" y="3763964"/>
            <a:ext cx="11731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6680200" y="376396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5505450" y="3763964"/>
            <a:ext cx="11747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3155951" y="3763964"/>
            <a:ext cx="117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1979614" y="3763964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9029700" y="3170239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7856538" y="3170239"/>
            <a:ext cx="11731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6680200" y="3170239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5505450" y="3170239"/>
            <a:ext cx="11747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5" name="Rectangle 25"/>
          <p:cNvSpPr>
            <a:spLocks noChangeArrowheads="1"/>
          </p:cNvSpPr>
          <p:nvPr/>
        </p:nvSpPr>
        <p:spPr bwMode="auto">
          <a:xfrm>
            <a:off x="4329114" y="3170239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3155951" y="3170239"/>
            <a:ext cx="117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7" name="Rectangle 27"/>
          <p:cNvSpPr>
            <a:spLocks noChangeArrowheads="1"/>
          </p:cNvSpPr>
          <p:nvPr/>
        </p:nvSpPr>
        <p:spPr bwMode="auto">
          <a:xfrm>
            <a:off x="1979614" y="3170239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9029700" y="257651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79" name="Rectangle 29"/>
          <p:cNvSpPr>
            <a:spLocks noChangeArrowheads="1"/>
          </p:cNvSpPr>
          <p:nvPr/>
        </p:nvSpPr>
        <p:spPr bwMode="auto">
          <a:xfrm>
            <a:off x="7856538" y="2576514"/>
            <a:ext cx="11731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0" name="Rectangle 30"/>
          <p:cNvSpPr>
            <a:spLocks noChangeArrowheads="1"/>
          </p:cNvSpPr>
          <p:nvPr/>
        </p:nvSpPr>
        <p:spPr bwMode="auto">
          <a:xfrm>
            <a:off x="6680200" y="2576514"/>
            <a:ext cx="11763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1" name="Rectangle 31"/>
          <p:cNvSpPr>
            <a:spLocks noChangeArrowheads="1"/>
          </p:cNvSpPr>
          <p:nvPr/>
        </p:nvSpPr>
        <p:spPr bwMode="auto">
          <a:xfrm>
            <a:off x="5505450" y="2576514"/>
            <a:ext cx="11747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2" name="Rectangle 32"/>
          <p:cNvSpPr>
            <a:spLocks noChangeArrowheads="1"/>
          </p:cNvSpPr>
          <p:nvPr/>
        </p:nvSpPr>
        <p:spPr bwMode="auto">
          <a:xfrm>
            <a:off x="4329114" y="2576514"/>
            <a:ext cx="11763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3" name="Rectangle 33"/>
          <p:cNvSpPr>
            <a:spLocks noChangeArrowheads="1"/>
          </p:cNvSpPr>
          <p:nvPr/>
        </p:nvSpPr>
        <p:spPr bwMode="auto">
          <a:xfrm>
            <a:off x="3155951" y="2576514"/>
            <a:ext cx="11731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4" name="Rectangle 34"/>
          <p:cNvSpPr>
            <a:spLocks noChangeArrowheads="1"/>
          </p:cNvSpPr>
          <p:nvPr/>
        </p:nvSpPr>
        <p:spPr bwMode="auto">
          <a:xfrm>
            <a:off x="6680200" y="1981201"/>
            <a:ext cx="352583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3155950" y="1981201"/>
            <a:ext cx="3524250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6" name="Rectangle 36"/>
          <p:cNvSpPr>
            <a:spLocks noChangeArrowheads="1"/>
          </p:cNvSpPr>
          <p:nvPr/>
        </p:nvSpPr>
        <p:spPr bwMode="auto">
          <a:xfrm>
            <a:off x="1979614" y="1981200"/>
            <a:ext cx="11763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None/>
            </a:pPr>
            <a:endParaRPr lang="en-US" altLang="en-US" sz="2800" kern="1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9487" name="Line 37"/>
          <p:cNvSpPr>
            <a:spLocks noChangeShapeType="1"/>
          </p:cNvSpPr>
          <p:nvPr/>
        </p:nvSpPr>
        <p:spPr bwMode="auto">
          <a:xfrm>
            <a:off x="1979614" y="1981200"/>
            <a:ext cx="82264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88" name="Line 38"/>
          <p:cNvSpPr>
            <a:spLocks noChangeShapeType="1"/>
          </p:cNvSpPr>
          <p:nvPr/>
        </p:nvSpPr>
        <p:spPr bwMode="auto">
          <a:xfrm>
            <a:off x="1979614" y="3170238"/>
            <a:ext cx="822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89" name="Line 39"/>
          <p:cNvSpPr>
            <a:spLocks noChangeShapeType="1"/>
          </p:cNvSpPr>
          <p:nvPr/>
        </p:nvSpPr>
        <p:spPr bwMode="auto">
          <a:xfrm>
            <a:off x="1979614" y="3763963"/>
            <a:ext cx="822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0" name="Line 40"/>
          <p:cNvSpPr>
            <a:spLocks noChangeShapeType="1"/>
          </p:cNvSpPr>
          <p:nvPr/>
        </p:nvSpPr>
        <p:spPr bwMode="auto">
          <a:xfrm>
            <a:off x="1979614" y="4357688"/>
            <a:ext cx="822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1" name="Line 42"/>
          <p:cNvSpPr>
            <a:spLocks noChangeShapeType="1"/>
          </p:cNvSpPr>
          <p:nvPr/>
        </p:nvSpPr>
        <p:spPr bwMode="auto">
          <a:xfrm>
            <a:off x="1979613" y="1981200"/>
            <a:ext cx="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2" name="Line 43"/>
          <p:cNvSpPr>
            <a:spLocks noChangeShapeType="1"/>
          </p:cNvSpPr>
          <p:nvPr/>
        </p:nvSpPr>
        <p:spPr bwMode="auto">
          <a:xfrm>
            <a:off x="3155950" y="19812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3" name="Line 44"/>
          <p:cNvSpPr>
            <a:spLocks noChangeShapeType="1"/>
          </p:cNvSpPr>
          <p:nvPr/>
        </p:nvSpPr>
        <p:spPr bwMode="auto">
          <a:xfrm>
            <a:off x="6680200" y="1981200"/>
            <a:ext cx="0" cy="297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4" name="Line 45"/>
          <p:cNvSpPr>
            <a:spLocks noChangeShapeType="1"/>
          </p:cNvSpPr>
          <p:nvPr/>
        </p:nvSpPr>
        <p:spPr bwMode="auto">
          <a:xfrm>
            <a:off x="10206038" y="1981200"/>
            <a:ext cx="0" cy="2971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5" name="Line 46"/>
          <p:cNvSpPr>
            <a:spLocks noChangeShapeType="1"/>
          </p:cNvSpPr>
          <p:nvPr/>
        </p:nvSpPr>
        <p:spPr bwMode="auto">
          <a:xfrm>
            <a:off x="3155950" y="2576513"/>
            <a:ext cx="7050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329113" y="2576514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7" name="Line 49"/>
          <p:cNvSpPr>
            <a:spLocks noChangeShapeType="1"/>
          </p:cNvSpPr>
          <p:nvPr/>
        </p:nvSpPr>
        <p:spPr bwMode="auto">
          <a:xfrm>
            <a:off x="7856538" y="2576514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19498" name="Line 50"/>
          <p:cNvSpPr>
            <a:spLocks noChangeShapeType="1"/>
          </p:cNvSpPr>
          <p:nvPr/>
        </p:nvSpPr>
        <p:spPr bwMode="auto">
          <a:xfrm>
            <a:off x="9029700" y="2576514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12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19499" name="Group 76"/>
          <p:cNvGrpSpPr>
            <a:grpSpLocks/>
          </p:cNvGrpSpPr>
          <p:nvPr/>
        </p:nvGrpSpPr>
        <p:grpSpPr bwMode="auto">
          <a:xfrm>
            <a:off x="1981201" y="1981200"/>
            <a:ext cx="8226425" cy="2895600"/>
            <a:chOff x="287" y="1296"/>
            <a:chExt cx="5182" cy="1824"/>
          </a:xfrm>
        </p:grpSpPr>
        <p:grpSp>
          <p:nvGrpSpPr>
            <p:cNvPr id="19520" name="Group 73"/>
            <p:cNvGrpSpPr>
              <a:grpSpLocks/>
            </p:cNvGrpSpPr>
            <p:nvPr/>
          </p:nvGrpSpPr>
          <p:grpSpPr bwMode="auto">
            <a:xfrm>
              <a:off x="287" y="1296"/>
              <a:ext cx="5182" cy="1824"/>
              <a:chOff x="287" y="1296"/>
              <a:chExt cx="5182" cy="1824"/>
            </a:xfrm>
          </p:grpSpPr>
          <p:sp>
            <p:nvSpPr>
              <p:cNvPr id="19524" name="Rectangle 18"/>
              <p:cNvSpPr>
                <a:spLocks noChangeArrowheads="1"/>
              </p:cNvSpPr>
              <p:nvPr/>
            </p:nvSpPr>
            <p:spPr bwMode="auto">
              <a:xfrm>
                <a:off x="1767" y="2371"/>
                <a:ext cx="74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ClrTx/>
                  <a:buNone/>
                </a:pPr>
                <a:endParaRPr lang="en-US" altLang="en-US" sz="2800" kern="120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9525" name="Line 41"/>
              <p:cNvSpPr>
                <a:spLocks noChangeShapeType="1"/>
              </p:cNvSpPr>
              <p:nvPr/>
            </p:nvSpPr>
            <p:spPr bwMode="auto">
              <a:xfrm>
                <a:off x="287" y="3120"/>
                <a:ext cx="518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9526" name="Line 48"/>
              <p:cNvSpPr>
                <a:spLocks noChangeShapeType="1"/>
              </p:cNvSpPr>
              <p:nvPr/>
            </p:nvSpPr>
            <p:spPr bwMode="auto">
              <a:xfrm>
                <a:off x="2508" y="1623"/>
                <a:ext cx="0" cy="14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800" kern="12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186419" name="Text Box 51"/>
              <p:cNvSpPr txBox="1">
                <a:spLocks noChangeArrowheads="1"/>
              </p:cNvSpPr>
              <p:nvPr/>
            </p:nvSpPr>
            <p:spPr bwMode="auto">
              <a:xfrm>
                <a:off x="4704" y="1728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đơn vị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0" name="Text Box 52"/>
              <p:cNvSpPr txBox="1">
                <a:spLocks noChangeArrowheads="1"/>
              </p:cNvSpPr>
              <p:nvPr/>
            </p:nvSpPr>
            <p:spPr bwMode="auto">
              <a:xfrm>
                <a:off x="3984" y="1728"/>
                <a:ext cx="672" cy="1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chục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1" name="Text Box 53"/>
              <p:cNvSpPr txBox="1">
                <a:spLocks noChangeArrowheads="1"/>
              </p:cNvSpPr>
              <p:nvPr/>
            </p:nvSpPr>
            <p:spPr bwMode="auto">
              <a:xfrm>
                <a:off x="3264" y="1728"/>
                <a:ext cx="672" cy="1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trăm</a:t>
                </a:r>
                <a:endParaRPr lang="en-US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2" name="Text Box 54"/>
              <p:cNvSpPr txBox="1">
                <a:spLocks noChangeArrowheads="1"/>
              </p:cNvSpPr>
              <p:nvPr/>
            </p:nvSpPr>
            <p:spPr bwMode="auto">
              <a:xfrm>
                <a:off x="2496" y="1728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 nghìn</a:t>
                </a:r>
                <a:endParaRPr lang="en-US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3" name="Text Box 55"/>
              <p:cNvSpPr txBox="1">
                <a:spLocks noChangeArrowheads="1"/>
              </p:cNvSpPr>
              <p:nvPr/>
            </p:nvSpPr>
            <p:spPr bwMode="auto">
              <a:xfrm>
                <a:off x="1776" y="1680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</a:t>
                </a:r>
                <a:r>
                  <a:rPr lang="en-US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chục</a:t>
                </a:r>
                <a:r>
                  <a:rPr lang="en-US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nghìn</a:t>
                </a:r>
                <a:endParaRPr lang="en-US" kern="1200" dirty="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4" name="Text Box 56"/>
              <p:cNvSpPr txBox="1">
                <a:spLocks noChangeArrowheads="1"/>
              </p:cNvSpPr>
              <p:nvPr/>
            </p:nvSpPr>
            <p:spPr bwMode="auto">
              <a:xfrm>
                <a:off x="1056" y="1680"/>
                <a:ext cx="67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b="1" kern="12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Hàng</a:t>
                </a:r>
                <a:r>
                  <a:rPr lang="en-US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trăm</a:t>
                </a:r>
                <a:r>
                  <a:rPr lang="en-US" b="1" kern="1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 </a:t>
                </a:r>
                <a:r>
                  <a:rPr lang="en-US" b="1" kern="12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nghìn</a:t>
                </a:r>
                <a:endParaRPr lang="en-US" kern="1200" dirty="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6" name="Text Box 58"/>
              <p:cNvSpPr txBox="1">
                <a:spLocks noChangeArrowheads="1"/>
              </p:cNvSpPr>
              <p:nvPr/>
            </p:nvSpPr>
            <p:spPr bwMode="auto">
              <a:xfrm>
                <a:off x="3360" y="1296"/>
                <a:ext cx="1920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000" b="1" kern="120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Lớp đơn vị</a:t>
                </a:r>
                <a:endParaRPr lang="en-US" sz="2000" kern="1200">
                  <a:solidFill>
                    <a:srgbClr val="7030A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28" name="Text Box 60"/>
              <p:cNvSpPr txBox="1">
                <a:spLocks noChangeArrowheads="1"/>
              </p:cNvSpPr>
              <p:nvPr/>
            </p:nvSpPr>
            <p:spPr bwMode="auto">
              <a:xfrm>
                <a:off x="1152" y="1296"/>
                <a:ext cx="1968" cy="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000" b="1" kern="120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Lớp nghìn</a:t>
                </a:r>
                <a:endParaRPr lang="en-US" sz="2000" b="1" kern="1200">
                  <a:solidFill>
                    <a:srgbClr val="7030A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30" name="Text Box 62"/>
              <p:cNvSpPr txBox="1">
                <a:spLocks noChangeArrowheads="1"/>
              </p:cNvSpPr>
              <p:nvPr/>
            </p:nvSpPr>
            <p:spPr bwMode="auto">
              <a:xfrm>
                <a:off x="384" y="1488"/>
                <a:ext cx="576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800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SỐ</a:t>
                </a:r>
                <a:endParaRPr lang="en-US" sz="2800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86431" name="Text Box 63"/>
              <p:cNvSpPr txBox="1">
                <a:spLocks noChangeArrowheads="1"/>
              </p:cNvSpPr>
              <p:nvPr/>
            </p:nvSpPr>
            <p:spPr bwMode="auto">
              <a:xfrm>
                <a:off x="336" y="2064"/>
                <a:ext cx="624" cy="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SzPct val="115000"/>
                  <a:defRPr/>
                </a:pPr>
                <a:r>
                  <a:rPr lang="en-US" sz="2400" b="1" kern="120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 </a:t>
                </a:r>
                <a:r>
                  <a:rPr lang="en-US" sz="2400" b="1" kern="120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</a:rPr>
                  <a:t>321</a:t>
                </a:r>
                <a:endParaRPr lang="en-US" sz="2400" b="1" kern="1200">
                  <a:solidFill>
                    <a:srgbClr val="FF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  <p:sp>
          <p:nvSpPr>
            <p:cNvPr id="19521" name="Text Box 66"/>
            <p:cNvSpPr txBox="1">
              <a:spLocks noChangeArrowheads="1"/>
            </p:cNvSpPr>
            <p:nvPr/>
          </p:nvSpPr>
          <p:spPr bwMode="auto">
            <a:xfrm>
              <a:off x="4944" y="206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1</a:t>
              </a:r>
              <a:endParaRPr lang="en-US" altLang="en-US" sz="24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19522" name="Text Box 67"/>
            <p:cNvSpPr txBox="1">
              <a:spLocks noChangeArrowheads="1"/>
            </p:cNvSpPr>
            <p:nvPr/>
          </p:nvSpPr>
          <p:spPr bwMode="auto">
            <a:xfrm>
              <a:off x="4252" y="20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2</a:t>
              </a:r>
              <a:endParaRPr lang="en-US" altLang="en-US" sz="24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19523" name="Text Box 68"/>
            <p:cNvSpPr txBox="1">
              <a:spLocks noChangeArrowheads="1"/>
            </p:cNvSpPr>
            <p:nvPr/>
          </p:nvSpPr>
          <p:spPr bwMode="auto">
            <a:xfrm>
              <a:off x="3532" y="20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</a:rPr>
                <a:t>3</a:t>
              </a:r>
              <a:endParaRPr lang="en-US" altLang="en-US" sz="2400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sp>
        <p:nvSpPr>
          <p:cNvPr id="186445" name="Text Box 77"/>
          <p:cNvSpPr txBox="1">
            <a:spLocks noChangeArrowheads="1"/>
          </p:cNvSpPr>
          <p:nvPr/>
        </p:nvSpPr>
        <p:spPr bwMode="auto">
          <a:xfrm>
            <a:off x="1752601" y="38862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654 000</a:t>
            </a:r>
          </a:p>
        </p:txBody>
      </p:sp>
      <p:sp>
        <p:nvSpPr>
          <p:cNvPr id="186491" name="AutoShape 123"/>
          <p:cNvSpPr>
            <a:spLocks noChangeArrowheads="1"/>
          </p:cNvSpPr>
          <p:nvPr/>
        </p:nvSpPr>
        <p:spPr bwMode="auto">
          <a:xfrm>
            <a:off x="2209800" y="4953000"/>
            <a:ext cx="2743200" cy="609064"/>
          </a:xfrm>
          <a:prstGeom prst="cloudCallout">
            <a:avLst>
              <a:gd name="adj1" fmla="val -36051"/>
              <a:gd name="adj2" fmla="val -168412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Hãy đọc số ?</a:t>
            </a:r>
          </a:p>
        </p:txBody>
      </p:sp>
      <p:sp>
        <p:nvSpPr>
          <p:cNvPr id="186492" name="AutoShape 124"/>
          <p:cNvSpPr>
            <a:spLocks noChangeArrowheads="1"/>
          </p:cNvSpPr>
          <p:nvPr/>
        </p:nvSpPr>
        <p:spPr bwMode="auto">
          <a:xfrm>
            <a:off x="1524000" y="5943600"/>
            <a:ext cx="5486400" cy="609064"/>
          </a:xfrm>
          <a:prstGeom prst="cloudCallout">
            <a:avLst>
              <a:gd name="adj1" fmla="val 11750"/>
              <a:gd name="adj2" fmla="val -348583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Sáu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trăm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năm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mươi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bốn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nghìn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.</a:t>
            </a:r>
          </a:p>
        </p:txBody>
      </p:sp>
      <p:sp>
        <p:nvSpPr>
          <p:cNvPr id="186512" name="Text Box 144"/>
          <p:cNvSpPr txBox="1">
            <a:spLocks noChangeArrowheads="1"/>
          </p:cNvSpPr>
          <p:nvPr/>
        </p:nvSpPr>
        <p:spPr bwMode="auto">
          <a:xfrm>
            <a:off x="9372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3" name="Text Box 145"/>
          <p:cNvSpPr txBox="1">
            <a:spLocks noChangeArrowheads="1"/>
          </p:cNvSpPr>
          <p:nvPr/>
        </p:nvSpPr>
        <p:spPr bwMode="auto">
          <a:xfrm>
            <a:off x="827405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4" name="Text Box 146"/>
          <p:cNvSpPr txBox="1">
            <a:spLocks noChangeArrowheads="1"/>
          </p:cNvSpPr>
          <p:nvPr/>
        </p:nvSpPr>
        <p:spPr bwMode="auto">
          <a:xfrm>
            <a:off x="7086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0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5" name="Text Box 147"/>
          <p:cNvSpPr txBox="1">
            <a:spLocks noChangeArrowheads="1"/>
          </p:cNvSpPr>
          <p:nvPr/>
        </p:nvSpPr>
        <p:spPr bwMode="auto">
          <a:xfrm>
            <a:off x="59436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4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6" name="Text Box 148"/>
          <p:cNvSpPr txBox="1">
            <a:spLocks noChangeArrowheads="1"/>
          </p:cNvSpPr>
          <p:nvPr/>
        </p:nvSpPr>
        <p:spPr bwMode="auto">
          <a:xfrm>
            <a:off x="469265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5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7" name="Text Box 149"/>
          <p:cNvSpPr txBox="1">
            <a:spLocks noChangeArrowheads="1"/>
          </p:cNvSpPr>
          <p:nvPr/>
        </p:nvSpPr>
        <p:spPr bwMode="auto">
          <a:xfrm>
            <a:off x="3505200" y="3810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18" name="Text Box 150"/>
          <p:cNvSpPr txBox="1">
            <a:spLocks noChangeArrowheads="1"/>
          </p:cNvSpPr>
          <p:nvPr/>
        </p:nvSpPr>
        <p:spPr bwMode="auto">
          <a:xfrm>
            <a:off x="1752601" y="44958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654 321</a:t>
            </a:r>
          </a:p>
        </p:txBody>
      </p:sp>
      <p:sp>
        <p:nvSpPr>
          <p:cNvPr id="186519" name="AutoShape 151"/>
          <p:cNvSpPr>
            <a:spLocks noChangeArrowheads="1"/>
          </p:cNvSpPr>
          <p:nvPr/>
        </p:nvSpPr>
        <p:spPr bwMode="auto">
          <a:xfrm>
            <a:off x="5275264" y="4937660"/>
            <a:ext cx="2743200" cy="609064"/>
          </a:xfrm>
          <a:prstGeom prst="cloudCallout">
            <a:avLst>
              <a:gd name="adj1" fmla="val -10125"/>
              <a:gd name="adj2" fmla="val -780880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kern="120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Hãy đọc số ?</a:t>
            </a:r>
          </a:p>
        </p:txBody>
      </p:sp>
      <p:sp>
        <p:nvSpPr>
          <p:cNvPr id="186520" name="AutoShape 152"/>
          <p:cNvSpPr>
            <a:spLocks noChangeArrowheads="1"/>
          </p:cNvSpPr>
          <p:nvPr/>
        </p:nvSpPr>
        <p:spPr bwMode="auto">
          <a:xfrm>
            <a:off x="7277100" y="4758314"/>
            <a:ext cx="5105400" cy="1077575"/>
          </a:xfrm>
          <a:prstGeom prst="cloudCallout">
            <a:avLst>
              <a:gd name="adj1" fmla="val -101991"/>
              <a:gd name="adj2" fmla="val -245829"/>
            </a:avLst>
          </a:prstGeom>
          <a:gradFill rotWithShape="0">
            <a:gsLst>
              <a:gs pos="0">
                <a:schemeClr val="bg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99FFC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Sáu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trăm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năm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mươi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bốn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nghìn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ba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trăm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hai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mươi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en-US" sz="2000" b="1" i="1" kern="120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mốt</a:t>
            </a:r>
            <a:r>
              <a:rPr lang="en-US" altLang="en-US" sz="2000" b="1" i="1" kern="120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</a:rPr>
              <a:t>.</a:t>
            </a:r>
          </a:p>
        </p:txBody>
      </p:sp>
      <p:sp>
        <p:nvSpPr>
          <p:cNvPr id="186521" name="Text Box 153"/>
          <p:cNvSpPr txBox="1">
            <a:spLocks noChangeArrowheads="1"/>
          </p:cNvSpPr>
          <p:nvPr/>
        </p:nvSpPr>
        <p:spPr bwMode="auto">
          <a:xfrm>
            <a:off x="9402763" y="440372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1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2" name="Text Box 154"/>
          <p:cNvSpPr txBox="1">
            <a:spLocks noChangeArrowheads="1"/>
          </p:cNvSpPr>
          <p:nvPr/>
        </p:nvSpPr>
        <p:spPr bwMode="auto">
          <a:xfrm>
            <a:off x="827405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2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3" name="Text Box 155"/>
          <p:cNvSpPr txBox="1">
            <a:spLocks noChangeArrowheads="1"/>
          </p:cNvSpPr>
          <p:nvPr/>
        </p:nvSpPr>
        <p:spPr bwMode="auto">
          <a:xfrm>
            <a:off x="70866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4" name="Text Box 156"/>
          <p:cNvSpPr txBox="1">
            <a:spLocks noChangeArrowheads="1"/>
          </p:cNvSpPr>
          <p:nvPr/>
        </p:nvSpPr>
        <p:spPr bwMode="auto">
          <a:xfrm>
            <a:off x="59436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4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5" name="Text Box 157"/>
          <p:cNvSpPr txBox="1">
            <a:spLocks noChangeArrowheads="1"/>
          </p:cNvSpPr>
          <p:nvPr/>
        </p:nvSpPr>
        <p:spPr bwMode="auto">
          <a:xfrm>
            <a:off x="4648200" y="4419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 5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86526" name="Text Box 158"/>
          <p:cNvSpPr txBox="1">
            <a:spLocks noChangeArrowheads="1"/>
          </p:cNvSpPr>
          <p:nvPr/>
        </p:nvSpPr>
        <p:spPr bwMode="auto">
          <a:xfrm>
            <a:off x="3505200" y="4419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kern="120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en-US" altLang="en-US" sz="2400" kern="120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7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75"/>
                                        <p:tgtEl>
                                          <p:spTgt spid="186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186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75"/>
                                        <p:tgtEl>
                                          <p:spTgt spid="186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7" dur="2000"/>
                                        <p:tgtEl>
                                          <p:spTgt spid="18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75"/>
                                        <p:tgtEl>
                                          <p:spTgt spid="1865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186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75"/>
                                        <p:tgtEl>
                                          <p:spTgt spid="186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89" dur="2000"/>
                                        <p:tgtEl>
                                          <p:spTgt spid="186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6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6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45" grpId="0" autoUpdateAnimBg="0"/>
      <p:bldP spid="186491" grpId="0" animBg="1" autoUpdateAnimBg="0"/>
      <p:bldP spid="186491" grpId="1" animBg="1"/>
      <p:bldP spid="186492" grpId="0" animBg="1" autoUpdateAnimBg="0"/>
      <p:bldP spid="186492" grpId="1" animBg="1"/>
      <p:bldP spid="186512" grpId="0" autoUpdateAnimBg="0"/>
      <p:bldP spid="186513" grpId="0" autoUpdateAnimBg="0"/>
      <p:bldP spid="186514" grpId="0" autoUpdateAnimBg="0"/>
      <p:bldP spid="186515" grpId="0" autoUpdateAnimBg="0"/>
      <p:bldP spid="186516" grpId="0" autoUpdateAnimBg="0"/>
      <p:bldP spid="186517" grpId="0" autoUpdateAnimBg="0"/>
      <p:bldP spid="186518" grpId="0" autoUpdateAnimBg="0"/>
      <p:bldP spid="186519" grpId="0" animBg="1" autoUpdateAnimBg="0"/>
      <p:bldP spid="186519" grpId="1" animBg="1"/>
      <p:bldP spid="186520" grpId="0" animBg="1" autoUpdateAnimBg="0"/>
      <p:bldP spid="186520" grpId="1" animBg="1"/>
      <p:bldP spid="186521" grpId="0" autoUpdateAnimBg="0"/>
      <p:bldP spid="186522" grpId="0" autoUpdateAnimBg="0"/>
      <p:bldP spid="186523" grpId="0" autoUpdateAnimBg="0"/>
      <p:bldP spid="186524" grpId="0" autoUpdateAnimBg="0"/>
      <p:bldP spid="186525" grpId="0" autoUpdateAnimBg="0"/>
      <p:bldP spid="1865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" descr="Background For Powerpoint | Cool powerpoint backgrounds, Background  powerpoint, Wallpaper powerpoint"/>
          <p:cNvPicPr preferRelativeResize="0"/>
          <p:nvPr/>
        </p:nvPicPr>
        <p:blipFill rotWithShape="1">
          <a:blip r:embed="rId3">
            <a:alphaModFix/>
          </a:blip>
          <a:srcRect t="6720" b="182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5"/>
          <p:cNvGrpSpPr/>
          <p:nvPr/>
        </p:nvGrpSpPr>
        <p:grpSpPr>
          <a:xfrm>
            <a:off x="2589276" y="1384852"/>
            <a:ext cx="8852452" cy="689113"/>
            <a:chOff x="2456754" y="1159565"/>
            <a:chExt cx="8852452" cy="689113"/>
          </a:xfrm>
        </p:grpSpPr>
        <p:sp>
          <p:nvSpPr>
            <p:cNvPr id="151" name="Google Shape;151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đơn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vị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gồm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mấy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Đó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là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hàng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?</a:t>
              </a:r>
              <a:endParaRPr b="1" dirty="0"/>
            </a:p>
          </p:txBody>
        </p:sp>
        <p:pic>
          <p:nvPicPr>
            <p:cNvPr id="152" name="Google Shape;152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 txBox="1"/>
          <p:nvPr/>
        </p:nvSpPr>
        <p:spPr>
          <a:xfrm>
            <a:off x="4060267" y="2010896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đơn vị gồm 3 hàng:</a:t>
            </a:r>
            <a:endParaRPr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đơn vị</a:t>
            </a:r>
            <a:endParaRPr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</a:t>
            </a:r>
            <a:endParaRPr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</a:t>
            </a:r>
            <a:endParaRPr b="1"/>
          </a:p>
        </p:txBody>
      </p:sp>
      <p:grpSp>
        <p:nvGrpSpPr>
          <p:cNvPr id="154" name="Google Shape;154;p5"/>
          <p:cNvGrpSpPr/>
          <p:nvPr/>
        </p:nvGrpSpPr>
        <p:grpSpPr>
          <a:xfrm>
            <a:off x="2582652" y="3750368"/>
            <a:ext cx="8852452" cy="689113"/>
            <a:chOff x="2456754" y="1159565"/>
            <a:chExt cx="8852452" cy="689113"/>
          </a:xfrm>
        </p:grpSpPr>
        <p:sp>
          <p:nvSpPr>
            <p:cNvPr id="155" name="Google Shape;155;p5"/>
            <p:cNvSpPr txBox="1"/>
            <p:nvPr/>
          </p:nvSpPr>
          <p:spPr>
            <a:xfrm>
              <a:off x="3145867" y="1242511"/>
              <a:ext cx="81633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FF0000"/>
                  </a:solidFill>
                  <a:latin typeface="Arima Madurai"/>
                  <a:ea typeface="Arima Madurai"/>
                  <a:cs typeface="Arima Madurai"/>
                  <a:sym typeface="Arima Madurai"/>
                </a:rPr>
                <a:t>Lớp nghìn gồm mấy hàng? Đó là những hàng nào?</a:t>
              </a:r>
              <a:endParaRPr b="1"/>
            </a:p>
          </p:txBody>
        </p:sp>
        <p:pic>
          <p:nvPicPr>
            <p:cNvPr id="156" name="Google Shape;156;p5" descr="Right pointing backhand index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56754" y="1159565"/>
              <a:ext cx="689113" cy="6891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5"/>
          <p:cNvSpPr txBox="1"/>
          <p:nvPr/>
        </p:nvSpPr>
        <p:spPr>
          <a:xfrm>
            <a:off x="4053643" y="4376412"/>
            <a:ext cx="503072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Lớp nghìn gồm 3 hàng:</a:t>
            </a:r>
            <a:endParaRPr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nghìn</a:t>
            </a:r>
            <a:endParaRPr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chục nghìn</a:t>
            </a:r>
            <a:endParaRPr b="1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ma Madurai"/>
              <a:buChar char="-"/>
            </a:pPr>
            <a:r>
              <a:rPr lang="en-US" sz="2800" b="1">
                <a:solidFill>
                  <a:srgbClr val="0033CC"/>
                </a:solidFill>
                <a:latin typeface="Arima Madurai"/>
                <a:ea typeface="Arima Madurai"/>
                <a:cs typeface="Arima Madurai"/>
                <a:sym typeface="Arima Madurai"/>
              </a:rPr>
              <a:t>Hàng trăm nghìn</a:t>
            </a:r>
            <a:endParaRPr b="1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1141</Words>
  <Application>Microsoft Office PowerPoint</Application>
  <PresentationFormat>Widescreen</PresentationFormat>
  <Paragraphs>338</Paragraphs>
  <Slides>25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.VnHelvetInsH</vt:lpstr>
      <vt:lpstr>.VnTime</vt:lpstr>
      <vt:lpstr>.VnTimeH</vt:lpstr>
      <vt:lpstr>Arial</vt:lpstr>
      <vt:lpstr>Arima Madurai</vt:lpstr>
      <vt:lpstr>Arima Madurai Black</vt:lpstr>
      <vt:lpstr>Calibri</vt:lpstr>
      <vt:lpstr>Cambria Math</vt:lpstr>
      <vt:lpstr>Comic Sans MS</vt:lpstr>
      <vt:lpstr>HP001 5 hàng</vt:lpstr>
      <vt:lpstr>Impact</vt:lpstr>
      <vt:lpstr>Savoye LET Plain</vt:lpstr>
      <vt:lpstr>Times New Roman</vt:lpstr>
      <vt:lpstr>UVF Haymaker</vt:lpstr>
      <vt:lpstr>UVF Hera Big Black</vt:lpstr>
      <vt:lpstr>Office Theme</vt:lpstr>
      <vt:lpstr>Default Design</vt:lpstr>
      <vt:lpstr>1_Default Design</vt:lpstr>
      <vt:lpstr>Chủ đề của Office</vt:lpstr>
      <vt:lpstr>PowerPoint Presentation</vt:lpstr>
      <vt:lpstr>PowerPoint Presentation</vt:lpstr>
      <vt:lpstr>PowerPoint Presentation</vt:lpstr>
      <vt:lpstr>Mục tiêu: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Thái Hà</dc:creator>
  <cp:lastModifiedBy>nguyenngocbich1107@gmail.com</cp:lastModifiedBy>
  <cp:revision>26</cp:revision>
  <dcterms:created xsi:type="dcterms:W3CDTF">2021-08-23T11:11:22Z</dcterms:created>
  <dcterms:modified xsi:type="dcterms:W3CDTF">2021-09-14T17:00:52Z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0x010100175E1E959DA9734FABF15E9744C39A0A</vt:lpwstr>
  </property>
</Properties>
</file>