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81" r:id="rId4"/>
    <p:sldId id="256" r:id="rId5"/>
    <p:sldId id="264" r:id="rId6"/>
    <p:sldId id="279" r:id="rId7"/>
    <p:sldId id="278" r:id="rId8"/>
    <p:sldId id="274" r:id="rId9"/>
    <p:sldId id="275" r:id="rId10"/>
    <p:sldId id="277" r:id="rId11"/>
    <p:sldId id="266"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p:scale>
          <a:sx n="40" d="100"/>
          <a:sy n="40" d="100"/>
        </p:scale>
        <p:origin x="2010"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9/13/2021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283858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9/13/2021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9/13/2021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9/13/2021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9/13/2021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9/13/2021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9/13/2021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9/13/2021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9/13/2021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9/13/2021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9/13/2021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9/13/2021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9/13/2021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9/13/2021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9/13/2021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9/13/2021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9/13/2021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9/13/2021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9/13/2021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image" Target="../media/image13.emf"/><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2405471" y="1337219"/>
            <a:ext cx="7381060" cy="1445623"/>
          </a:xfrm>
        </p:spPr>
        <p:txBody>
          <a:bodyPr>
            <a:normAutofit/>
          </a:bodyPr>
          <a:lstStyle/>
          <a:p>
            <a:r>
              <a:rPr lang="en-US" sz="4800" b="1" dirty="0" err="1">
                <a:solidFill>
                  <a:srgbClr val="0070C0"/>
                </a:solidFill>
                <a:latin typeface="Times New Roman" panose="02020603050405020304" pitchFamily="18" charset="0"/>
                <a:cs typeface="Times New Roman" panose="02020603050405020304" pitchFamily="18" charset="0"/>
                <a:sym typeface="+mn-ea"/>
              </a:rPr>
              <a:t>Chào</a:t>
            </a:r>
            <a:r>
              <a:rPr lang="en-US" sz="4800" b="1" dirty="0">
                <a:solidFill>
                  <a:srgbClr val="0070C0"/>
                </a:solidFill>
                <a:latin typeface="Times New Roman" panose="02020603050405020304" pitchFamily="18" charset="0"/>
                <a:cs typeface="Times New Roman" panose="02020603050405020304" pitchFamily="18" charset="0"/>
                <a:sym typeface="+mn-ea"/>
              </a:rPr>
              <a:t> </a:t>
            </a:r>
            <a:r>
              <a:rPr lang="en-US" sz="4800" b="1" dirty="0" err="1">
                <a:solidFill>
                  <a:srgbClr val="0070C0"/>
                </a:solidFill>
                <a:latin typeface="Times New Roman" panose="02020603050405020304" pitchFamily="18" charset="0"/>
                <a:cs typeface="Times New Roman" panose="02020603050405020304" pitchFamily="18" charset="0"/>
                <a:sym typeface="+mn-ea"/>
              </a:rPr>
              <a:t>mừng</a:t>
            </a:r>
            <a:r>
              <a:rPr lang="en-US" sz="4800" b="1" dirty="0">
                <a:solidFill>
                  <a:srgbClr val="0070C0"/>
                </a:solidFill>
                <a:latin typeface="Times New Roman" panose="02020603050405020304" pitchFamily="18" charset="0"/>
                <a:cs typeface="Times New Roman" panose="02020603050405020304" pitchFamily="18" charset="0"/>
                <a:sym typeface="+mn-ea"/>
              </a:rPr>
              <a:t> </a:t>
            </a:r>
            <a:r>
              <a:rPr lang="en-US" sz="4800" b="1" dirty="0" err="1">
                <a:solidFill>
                  <a:srgbClr val="0070C0"/>
                </a:solidFill>
                <a:latin typeface="Times New Roman" panose="02020603050405020304" pitchFamily="18" charset="0"/>
                <a:cs typeface="Times New Roman" panose="02020603050405020304" pitchFamily="18" charset="0"/>
                <a:sym typeface="+mn-ea"/>
              </a:rPr>
              <a:t>các</a:t>
            </a:r>
            <a:r>
              <a:rPr lang="en-US" sz="4800" b="1" dirty="0">
                <a:solidFill>
                  <a:srgbClr val="0070C0"/>
                </a:solidFill>
                <a:latin typeface="Times New Roman" panose="02020603050405020304" pitchFamily="18" charset="0"/>
                <a:cs typeface="Times New Roman" panose="02020603050405020304" pitchFamily="18" charset="0"/>
                <a:sym typeface="+mn-ea"/>
              </a:rPr>
              <a:t> em </a:t>
            </a:r>
            <a:r>
              <a:rPr lang="en-US" sz="4800" b="1" dirty="0" err="1">
                <a:solidFill>
                  <a:srgbClr val="0070C0"/>
                </a:solidFill>
                <a:latin typeface="Times New Roman" panose="02020603050405020304" pitchFamily="18" charset="0"/>
                <a:cs typeface="Times New Roman" panose="02020603050405020304" pitchFamily="18" charset="0"/>
                <a:sym typeface="+mn-ea"/>
              </a:rPr>
              <a:t>đến</a:t>
            </a:r>
            <a:r>
              <a:rPr lang="en-US" sz="4800" b="1" dirty="0">
                <a:solidFill>
                  <a:srgbClr val="0070C0"/>
                </a:solidFill>
                <a:latin typeface="Times New Roman" panose="02020603050405020304" pitchFamily="18" charset="0"/>
                <a:cs typeface="Times New Roman" panose="02020603050405020304" pitchFamily="18" charset="0"/>
                <a:sym typeface="+mn-ea"/>
              </a:rPr>
              <a:t> </a:t>
            </a:r>
            <a:r>
              <a:rPr lang="en-US" sz="4800" b="1" dirty="0" err="1">
                <a:solidFill>
                  <a:srgbClr val="0070C0"/>
                </a:solidFill>
                <a:latin typeface="Times New Roman" panose="02020603050405020304" pitchFamily="18" charset="0"/>
                <a:cs typeface="Times New Roman" panose="02020603050405020304" pitchFamily="18" charset="0"/>
                <a:sym typeface="+mn-ea"/>
              </a:rPr>
              <a:t>với</a:t>
            </a:r>
            <a:r>
              <a:rPr lang="en-US" sz="4800" b="1" dirty="0">
                <a:solidFill>
                  <a:srgbClr val="0070C0"/>
                </a:solidFill>
                <a:latin typeface="Times New Roman" panose="02020603050405020304" pitchFamily="18" charset="0"/>
                <a:cs typeface="Times New Roman" panose="02020603050405020304" pitchFamily="18" charset="0"/>
                <a:sym typeface="+mn-ea"/>
              </a:rPr>
              <a:t> </a:t>
            </a:r>
            <a:r>
              <a:rPr lang="vi-VN" sz="4800" b="1" dirty="0">
                <a:solidFill>
                  <a:srgbClr val="0070C0"/>
                </a:solidFill>
                <a:latin typeface="Times New Roman" panose="02020603050405020304" pitchFamily="18" charset="0"/>
                <a:cs typeface="Times New Roman" panose="02020603050405020304" pitchFamily="18" charset="0"/>
                <a:sym typeface="+mn-ea"/>
              </a:rPr>
              <a:t>tiết</a:t>
            </a:r>
            <a:r>
              <a:rPr lang="en-US" altLang="vi-VN" sz="4800" b="1" dirty="0">
                <a:solidFill>
                  <a:srgbClr val="0070C0"/>
                </a:solidFill>
                <a:latin typeface="Times New Roman" panose="02020603050405020304" pitchFamily="18" charset="0"/>
                <a:cs typeface="Times New Roman" panose="02020603050405020304" pitchFamily="18" charset="0"/>
                <a:sym typeface="+mn-ea"/>
              </a:rPr>
              <a:t> Tiếng Việt - Lớp 2</a:t>
            </a:r>
          </a:p>
        </p:txBody>
      </p:sp>
      <p:pic>
        <p:nvPicPr>
          <p:cNvPr id="5" name="Picture 4"/>
          <p:cNvPicPr>
            <a:picLocks noChangeAspect="1"/>
          </p:cNvPicPr>
          <p:nvPr/>
        </p:nvPicPr>
        <p:blipFill>
          <a:blip r:embed="rId5"/>
          <a:stretch>
            <a:fillRect/>
          </a:stretch>
        </p:blipFill>
        <p:spPr>
          <a:xfrm>
            <a:off x="4442461" y="2948940"/>
            <a:ext cx="3286125" cy="3909060"/>
          </a:xfrm>
          <a:prstGeom prst="rect">
            <a:avLst/>
          </a:prstGeom>
        </p:spPr>
      </p:pic>
    </p:spTree>
    <p:custDataLst>
      <p:tags r:id="rId1"/>
    </p:custDataLst>
    <p:extLst>
      <p:ext uri="{BB962C8B-B14F-4D97-AF65-F5344CB8AC3E}">
        <p14:creationId xmlns:p14="http://schemas.microsoft.com/office/powerpoint/2010/main" val="1816309236"/>
      </p:ext>
    </p:extLst>
  </p:cSld>
  <p:clrMapOvr>
    <a:masterClrMapping/>
  </p:clrMapOvr>
  <p:transition advTm="81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4665521" y="1582483"/>
            <a:ext cx="279115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tập </a:t>
            </a:r>
            <a:endPar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endParaRPr>
          </a:p>
        </p:txBody>
      </p:sp>
      <p:sp>
        <p:nvSpPr>
          <p:cNvPr id="17" name="文本框 22">
            <a:extLst>
              <a:ext uri="{FF2B5EF4-FFF2-40B4-BE49-F238E27FC236}">
                <a16:creationId xmlns:a16="http://schemas.microsoft.com/office/drawing/2014/main" id="{8E852256-A333-49D6-ADCD-2215C66790B1}"/>
              </a:ext>
            </a:extLst>
          </p:cNvPr>
          <p:cNvSpPr txBox="1"/>
          <p:nvPr/>
        </p:nvSpPr>
        <p:spPr>
          <a:xfrm>
            <a:off x="2330388" y="2959477"/>
            <a:ext cx="7847399" cy="707886"/>
          </a:xfrm>
          <a:prstGeom prst="rect">
            <a:avLst/>
          </a:prstGeom>
          <a:noFill/>
        </p:spPr>
        <p:txBody>
          <a:bodyPr wrap="square" rtlCol="0">
            <a:spAutoFit/>
          </a:bodyPr>
          <a:lstStyle/>
          <a:p>
            <a:r>
              <a:rPr lang="en-US" altLang="zh-CN" sz="4000" smtClean="0">
                <a:solidFill>
                  <a:srgbClr val="FF0000"/>
                </a:solidFill>
                <a:latin typeface="iCiel Cadena" panose="02000503000000020004" pitchFamily="2" charset="0"/>
                <a:ea typeface="思源黑体 CN Bold" panose="020B0800000000000000" pitchFamily="34" charset="-122"/>
              </a:rPr>
              <a:t>Viết đoạn văn kể về một việc làm ở nhà</a:t>
            </a:r>
            <a:endParaRPr lang="zh-CN" altLang="en-US" sz="40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77866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13200" y="1132318"/>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smtClean="0">
                  <a:solidFill>
                    <a:srgbClr val="002060"/>
                  </a:solidFill>
                  <a:latin typeface="Arial-Rounded" pitchFamily="34" charset="0"/>
                  <a:ea typeface="Arial-Rounded" pitchFamily="34" charset="0"/>
                  <a:cs typeface="Arial-Rounded" pitchFamily="34" charset="0"/>
                </a:rPr>
                <a:t>Học sinh biết quan sát tranh, trả lời câu hỏi.</a:t>
              </a:r>
              <a:endParaRPr lang="en-US" sz="2800" b="1" dirty="0">
                <a:solidFill>
                  <a:srgbClr val="002060"/>
                </a:solidFill>
                <a:latin typeface="Arial-Rounded" pitchFamily="34" charset="0"/>
                <a:ea typeface="Arial-Rounded" pitchFamily="34" charset="0"/>
                <a:cs typeface="Arial-Rounded" pitchFamily="34"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295413" y="2447865"/>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smtClean="0">
                  <a:solidFill>
                    <a:srgbClr val="002060"/>
                  </a:solidFill>
                  <a:latin typeface="Arial-Rounded" pitchFamily="34" charset="0"/>
                  <a:ea typeface="Arial-Rounded" pitchFamily="34" charset="0"/>
                  <a:cs typeface="Arial-Rounded" pitchFamily="34" charset="0"/>
                </a:rPr>
                <a:t>Viết được 2-3 câu kể về một việc làm ở nhà.</a:t>
              </a:r>
              <a:endParaRPr lang="en-US" sz="2800" b="1" dirty="0">
                <a:solidFill>
                  <a:srgbClr val="002060"/>
                </a:solidFill>
                <a:latin typeface="Arial-Rounded" pitchFamily="34" charset="0"/>
                <a:ea typeface="Arial-Rounded" pitchFamily="34" charset="0"/>
                <a:cs typeface="Arial-Rounded" pitchFamily="34"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3994833" y="3877449"/>
            <a:ext cx="10210371" cy="714672"/>
            <a:chOff x="778314" y="3315253"/>
            <a:chExt cx="10210371"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523220"/>
            </a:xfrm>
            <a:prstGeom prst="rect">
              <a:avLst/>
            </a:prstGeom>
            <a:noFill/>
          </p:spPr>
          <p:txBody>
            <a:bodyPr wrap="square" rtlCol="0">
              <a:spAutoFit/>
            </a:bodyPr>
            <a:lstStyle/>
            <a:p>
              <a:r>
                <a:rPr lang="en-US" sz="2800" b="1" smtClean="0">
                  <a:solidFill>
                    <a:srgbClr val="002060"/>
                  </a:solidFill>
                  <a:latin typeface="Arial-Rounded" pitchFamily="34" charset="0"/>
                  <a:ea typeface="Arial-Rounded" pitchFamily="34" charset="0"/>
                  <a:cs typeface="Arial-Rounded" pitchFamily="34" charset="0"/>
                </a:rPr>
                <a:t>Phát triển vốn từ, kĩ năng đặt câu.</a:t>
              </a:r>
              <a:endParaRPr lang="en-US" sz="2800" b="1" dirty="0">
                <a:solidFill>
                  <a:srgbClr val="002060"/>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b="1" dirty="0" smtClean="0">
                <a:solidFill>
                  <a:srgbClr val="00B050"/>
                </a:solidFill>
                <a:latin typeface="Times New Roman" panose="02020603050405020304" pitchFamily="18" charset="0"/>
                <a:ea typeface="Arial-Rounded" pitchFamily="34" charset="0"/>
                <a:cs typeface="Times New Roman" panose="02020603050405020304" pitchFamily="18" charset="0"/>
              </a:rPr>
              <a:t>Nhìn tranh, kể về việc bạn nhỏ đã làm.</a:t>
            </a:r>
            <a:endParaRPr lang="vi-VN" sz="3200" b="1" dirty="0">
              <a:solidFill>
                <a:srgbClr val="00B050"/>
              </a:solidFill>
              <a:latin typeface="Times New Roman" panose="02020603050405020304" pitchFamily="18" charset="0"/>
              <a:ea typeface="Arial-Rounded" pitchFamily="34" charset="0"/>
              <a:cs typeface="Times New Roman" panose="02020603050405020304" pitchFamily="18"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1</a:t>
            </a:r>
            <a:endParaRPr lang="en-US" sz="3600" b="1" dirty="0">
              <a:latin typeface="Arial-Rounded" pitchFamily="34" charset="0"/>
              <a:ea typeface="Arial-Rounded" pitchFamily="34" charset="0"/>
              <a:cs typeface="Arial-Rounded" pitchFamily="34" charset="0"/>
            </a:endParaRPr>
          </a:p>
        </p:txBody>
      </p:sp>
      <p:grpSp>
        <p:nvGrpSpPr>
          <p:cNvPr id="14" name="Group 13"/>
          <p:cNvGrpSpPr/>
          <p:nvPr/>
        </p:nvGrpSpPr>
        <p:grpSpPr>
          <a:xfrm>
            <a:off x="5936739" y="3602843"/>
            <a:ext cx="2482090" cy="1257985"/>
            <a:chOff x="3759267" y="334167"/>
            <a:chExt cx="5621970" cy="1403180"/>
          </a:xfrm>
        </p:grpSpPr>
        <p:sp>
          <p:nvSpPr>
            <p:cNvPr id="15" name="Cloud Callout 1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17" name="TextBox 16"/>
            <p:cNvSpPr txBox="1"/>
            <p:nvPr/>
          </p:nvSpPr>
          <p:spPr>
            <a:xfrm>
              <a:off x="4223658" y="509270"/>
              <a:ext cx="4919222" cy="1064229"/>
            </a:xfrm>
            <a:prstGeom prst="rect">
              <a:avLst/>
            </a:prstGeom>
            <a:noFill/>
            <a:ln>
              <a:noFill/>
            </a:ln>
          </p:spPr>
          <p:txBody>
            <a:bodyPr wrap="square" rtlCol="0">
              <a:spAutoFit/>
            </a:bodyPr>
            <a:lstStyle/>
            <a:p>
              <a:pPr algn="ctr"/>
              <a:r>
                <a:rPr lang="en-US" sz="280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Cùng suy nghĩ nhé</a:t>
              </a:r>
              <a:endParaRPr lang="en-US" sz="28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3930912" y="4410529"/>
            <a:ext cx="3246872" cy="1861264"/>
          </a:xfrm>
          <a:prstGeom prst="rect">
            <a:avLst/>
          </a:prstGeom>
        </p:spPr>
      </p:pic>
    </p:spTree>
    <p:extLst>
      <p:ext uri="{BB962C8B-B14F-4D97-AF65-F5344CB8AC3E}">
        <p14:creationId xmlns:p14="http://schemas.microsoft.com/office/powerpoint/2010/main" val="26961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500"/>
                                        <p:tgtEl>
                                          <p:spTgt spid="18"/>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7" name="TextBox 6"/>
            <p:cNvSpPr txBox="1"/>
            <p:nvPr/>
          </p:nvSpPr>
          <p:spPr>
            <a:xfrm>
              <a:off x="4133735" y="580845"/>
              <a:ext cx="4919222" cy="652269"/>
            </a:xfrm>
            <a:prstGeom prst="rect">
              <a:avLst/>
            </a:prstGeom>
            <a:noFill/>
            <a:ln>
              <a:noFill/>
            </a:ln>
          </p:spPr>
          <p:txBody>
            <a:bodyPr wrap="square" rtlCol="0">
              <a:spAutoFit/>
            </a:bodyPr>
            <a:lstStyle/>
            <a:p>
              <a:pPr algn="ctr"/>
              <a:r>
                <a:rPr lang="en-US" sz="3200" b="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Cùng chia sẻ nhé</a:t>
              </a:r>
              <a:endPar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39005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b="1" dirty="0" smtClean="0">
                <a:solidFill>
                  <a:srgbClr val="00B050"/>
                </a:solidFill>
                <a:latin typeface="Times New Roman" panose="02020603050405020304" pitchFamily="18" charset="0"/>
                <a:ea typeface="Arial-Rounded" pitchFamily="34" charset="0"/>
                <a:cs typeface="Times New Roman" panose="02020603050405020304" pitchFamily="18" charset="0"/>
              </a:rPr>
              <a:t>Nhìn tranh, kể về việc bạn nhỏ đã làm.</a:t>
            </a:r>
            <a:endParaRPr lang="vi-VN" sz="3200" b="1" dirty="0">
              <a:solidFill>
                <a:srgbClr val="00B050"/>
              </a:solidFill>
              <a:latin typeface="Times New Roman" panose="02020603050405020304" pitchFamily="18" charset="0"/>
              <a:ea typeface="Arial-Rounded" pitchFamily="34" charset="0"/>
              <a:cs typeface="Times New Roman" panose="02020603050405020304" pitchFamily="18"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ea typeface="Arial-Rounded" pitchFamily="34" charset="0"/>
                <a:cs typeface="Times New Roman" panose="02020603050405020304" pitchFamily="18" charset="0"/>
              </a:rPr>
              <a:t>1</a:t>
            </a:r>
            <a:endParaRPr lang="en-US" sz="3600" b="1" dirty="0">
              <a:latin typeface="Times New Roman" panose="02020603050405020304" pitchFamily="18" charset="0"/>
              <a:ea typeface="Arial-Rounded" pitchFamily="34" charset="0"/>
              <a:cs typeface="Times New Roman" panose="02020603050405020304" pitchFamily="18" charset="0"/>
            </a:endParaRPr>
          </a:p>
        </p:txBody>
      </p:sp>
      <p:sp>
        <p:nvSpPr>
          <p:cNvPr id="11" name="Rectangle 10"/>
          <p:cNvSpPr/>
          <p:nvPr/>
        </p:nvSpPr>
        <p:spPr>
          <a:xfrm>
            <a:off x="764983" y="3628572"/>
            <a:ext cx="8789692" cy="822789"/>
          </a:xfrm>
          <a:prstGeom prst="rect">
            <a:avLst/>
          </a:prstGeom>
        </p:spPr>
        <p:txBody>
          <a:bodyPr wrap="square">
            <a:spAutoFit/>
          </a:bodyPr>
          <a:lstStyle/>
          <a:p>
            <a:pPr algn="just">
              <a:lnSpc>
                <a:spcPct val="200000"/>
              </a:lnSpc>
            </a:pP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Tranh 1: Bạn nhỏ nhặt táo để vào bồn rửa.</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2" name="Rectangle 11"/>
          <p:cNvSpPr/>
          <p:nvPr/>
        </p:nvSpPr>
        <p:spPr>
          <a:xfrm>
            <a:off x="764983" y="4390933"/>
            <a:ext cx="8789692" cy="822789"/>
          </a:xfrm>
          <a:prstGeom prst="rect">
            <a:avLst/>
          </a:prstGeom>
        </p:spPr>
        <p:txBody>
          <a:bodyPr wrap="square">
            <a:spAutoFit/>
          </a:bodyPr>
          <a:lstStyle/>
          <a:p>
            <a:pPr algn="just">
              <a:lnSpc>
                <a:spcPct val="200000"/>
              </a:lnSpc>
            </a:pP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Tranh 2: Bạn nhỏ rửa táo với nước sạch.</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3" name="Rectangle 12"/>
          <p:cNvSpPr/>
          <p:nvPr/>
        </p:nvSpPr>
        <p:spPr>
          <a:xfrm>
            <a:off x="764983" y="5203680"/>
            <a:ext cx="10875474" cy="822789"/>
          </a:xfrm>
          <a:prstGeom prst="rect">
            <a:avLst/>
          </a:prstGeom>
        </p:spPr>
        <p:txBody>
          <a:bodyPr wrap="square">
            <a:spAutoFit/>
          </a:bodyPr>
          <a:lstStyle/>
          <a:p>
            <a:pPr algn="just">
              <a:lnSpc>
                <a:spcPct val="200000"/>
              </a:lnSpc>
            </a:pP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Tranh 3: Sau khi rửa sạch, bạn nhỏ đặt táo vào rổ để ráo nước.</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5392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58750" y="239354"/>
            <a:ext cx="9458015" cy="584775"/>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Viết 2 – 3 câu kể về một việc em đã làm ở nhà.</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1185225" y="190585"/>
            <a:ext cx="645725"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2</a:t>
            </a:r>
            <a:endParaRPr lang="en-US" sz="3600" b="1" dirty="0">
              <a:latin typeface="Arial-Rounded" pitchFamily="34" charset="0"/>
              <a:ea typeface="Arial-Rounded" pitchFamily="34" charset="0"/>
              <a:cs typeface="Arial-Rounded" pitchFamily="34" charset="0"/>
            </a:endParaRP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30" y="1493268"/>
            <a:ext cx="8521412" cy="3055655"/>
          </a:xfrm>
          <a:prstGeom prst="rect">
            <a:avLst/>
          </a:prstGeom>
        </p:spPr>
      </p:pic>
      <p:sp>
        <p:nvSpPr>
          <p:cNvPr id="21" name="Rectangle 20"/>
          <p:cNvSpPr/>
          <p:nvPr/>
        </p:nvSpPr>
        <p:spPr>
          <a:xfrm>
            <a:off x="2569022" y="1682267"/>
            <a:ext cx="8789692" cy="2677656"/>
          </a:xfrm>
          <a:prstGeom prst="rect">
            <a:avLst/>
          </a:prstGeom>
        </p:spPr>
        <p:txBody>
          <a:bodyPr wrap="square">
            <a:spAutoFit/>
          </a:bodyPr>
          <a:lstStyle/>
          <a:p>
            <a:pPr marL="457200" indent="-457200" algn="just">
              <a:lnSpc>
                <a:spcPct val="200000"/>
              </a:lnSpc>
              <a:buFontTx/>
              <a:buChar char="-"/>
            </a:pPr>
            <a:r>
              <a:rPr lang="en-US" sz="2800" b="1" dirty="0" smtClean="0">
                <a:solidFill>
                  <a:srgbClr val="002060"/>
                </a:solidFill>
                <a:latin typeface="Arial-Rounded" pitchFamily="34" charset="0"/>
                <a:ea typeface="Arial-Rounded" pitchFamily="34" charset="0"/>
                <a:cs typeface="Arial-Rounded" pitchFamily="34" charset="0"/>
              </a:rPr>
              <a:t>Em đã làm được việc gì?</a:t>
            </a:r>
          </a:p>
          <a:p>
            <a:pPr marL="457200" indent="-457200" algn="just">
              <a:lnSpc>
                <a:spcPct val="200000"/>
              </a:lnSpc>
              <a:buFontTx/>
              <a:buChar char="-"/>
            </a:pPr>
            <a:r>
              <a:rPr lang="en-US" sz="2800" b="1" dirty="0" smtClean="0">
                <a:solidFill>
                  <a:srgbClr val="002060"/>
                </a:solidFill>
                <a:latin typeface="Arial-Rounded" pitchFamily="34" charset="0"/>
                <a:ea typeface="Arial-Rounded" pitchFamily="34" charset="0"/>
                <a:cs typeface="Arial-Rounded" pitchFamily="34" charset="0"/>
              </a:rPr>
              <a:t>Em làm việc đó thế nào?</a:t>
            </a:r>
          </a:p>
          <a:p>
            <a:pPr marL="457200" indent="-457200" algn="just">
              <a:lnSpc>
                <a:spcPct val="200000"/>
              </a:lnSpc>
              <a:buFontTx/>
              <a:buChar char="-"/>
            </a:pPr>
            <a:r>
              <a:rPr lang="en-US" sz="2800" b="1" dirty="0" smtClean="0">
                <a:solidFill>
                  <a:srgbClr val="002060"/>
                </a:solidFill>
                <a:latin typeface="Arial-Rounded" pitchFamily="34" charset="0"/>
                <a:ea typeface="Arial-Rounded" pitchFamily="34" charset="0"/>
                <a:cs typeface="Arial-Rounded" pitchFamily="34" charset="0"/>
              </a:rPr>
              <a:t>Nêu suy nghĩ của em khi làm xong việc đó?</a:t>
            </a:r>
            <a:endParaRPr lang="en-US" sz="2800" b="1" dirty="0">
              <a:solidFill>
                <a:srgbClr val="002060"/>
              </a:solidFill>
              <a:latin typeface="Arial-Rounded" pitchFamily="34" charset="0"/>
              <a:ea typeface="Arial-Rounded" pitchFamily="34" charset="0"/>
              <a:cs typeface="Arial-Rounded" pitchFamily="34" charset="0"/>
            </a:endParaRPr>
          </a:p>
        </p:txBody>
      </p:sp>
      <p:pic>
        <p:nvPicPr>
          <p:cNvPr id="24" name="图片 7"/>
          <p:cNvPicPr>
            <a:picLocks noChangeAspect="1"/>
          </p:cNvPicPr>
          <p:nvPr/>
        </p:nvPicPr>
        <p:blipFill>
          <a:blip r:embed="rId3"/>
          <a:stretch>
            <a:fillRect/>
          </a:stretch>
        </p:blipFill>
        <p:spPr>
          <a:xfrm>
            <a:off x="672624" y="3662899"/>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10337957" y="4101919"/>
            <a:ext cx="1504954" cy="2079337"/>
          </a:xfrm>
          <a:prstGeom prst="rect">
            <a:avLst/>
          </a:prstGeom>
          <a:noFill/>
          <a:ln w="9525">
            <a:noFill/>
          </a:ln>
        </p:spPr>
      </p:pic>
    </p:spTree>
    <p:extLst>
      <p:ext uri="{BB962C8B-B14F-4D97-AF65-F5344CB8AC3E}">
        <p14:creationId xmlns:p14="http://schemas.microsoft.com/office/powerpoint/2010/main" val="322695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00"/>
                                        <p:tgtEl>
                                          <p:spTgt spid="16"/>
                                        </p:tgtEl>
                                      </p:cBhvr>
                                    </p:animEffect>
                                    <p:anim calcmode="lin" valueType="num">
                                      <p:cBhvr>
                                        <p:cTn id="8" dur="700" fill="hold"/>
                                        <p:tgtEl>
                                          <p:spTgt spid="16"/>
                                        </p:tgtEl>
                                        <p:attrNameLst>
                                          <p:attrName>ppt_x</p:attrName>
                                        </p:attrNameLst>
                                      </p:cBhvr>
                                      <p:tavLst>
                                        <p:tav tm="0">
                                          <p:val>
                                            <p:strVal val="#ppt_x"/>
                                          </p:val>
                                        </p:tav>
                                        <p:tav tm="100000">
                                          <p:val>
                                            <p:strVal val="#ppt_x"/>
                                          </p:val>
                                        </p:tav>
                                      </p:tavLst>
                                    </p:anim>
                                    <p:anim calcmode="lin" valueType="num">
                                      <p:cBhvr>
                                        <p:cTn id="9" dur="7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par>
                                <p:cTn id="39" presetID="32" presetClass="emph" presetSubtype="0" repeatCount="999000" fill="hold" nodeType="withEffect">
                                  <p:stCondLst>
                                    <p:cond delay="0"/>
                                  </p:stCondLst>
                                  <p:childTnLst>
                                    <p:animRot by="120000">
                                      <p:cBhvr>
                                        <p:cTn id="40" dur="100" fill="hold">
                                          <p:stCondLst>
                                            <p:cond delay="0"/>
                                          </p:stCondLst>
                                        </p:cTn>
                                        <p:tgtEl>
                                          <p:spTgt spid="25"/>
                                        </p:tgtEl>
                                        <p:attrNameLst>
                                          <p:attrName>r</p:attrName>
                                        </p:attrNameLst>
                                      </p:cBhvr>
                                    </p:animRot>
                                    <p:animRot by="-240000">
                                      <p:cBhvr>
                                        <p:cTn id="41" dur="200" fill="hold">
                                          <p:stCondLst>
                                            <p:cond delay="200"/>
                                          </p:stCondLst>
                                        </p:cTn>
                                        <p:tgtEl>
                                          <p:spTgt spid="25"/>
                                        </p:tgtEl>
                                        <p:attrNameLst>
                                          <p:attrName>r</p:attrName>
                                        </p:attrNameLst>
                                      </p:cBhvr>
                                    </p:animRot>
                                    <p:animRot by="240000">
                                      <p:cBhvr>
                                        <p:cTn id="42" dur="200" fill="hold">
                                          <p:stCondLst>
                                            <p:cond delay="400"/>
                                          </p:stCondLst>
                                        </p:cTn>
                                        <p:tgtEl>
                                          <p:spTgt spid="25"/>
                                        </p:tgtEl>
                                        <p:attrNameLst>
                                          <p:attrName>r</p:attrName>
                                        </p:attrNameLst>
                                      </p:cBhvr>
                                    </p:animRot>
                                    <p:animRot by="-240000">
                                      <p:cBhvr>
                                        <p:cTn id="43" dur="200" fill="hold">
                                          <p:stCondLst>
                                            <p:cond delay="600"/>
                                          </p:stCondLst>
                                        </p:cTn>
                                        <p:tgtEl>
                                          <p:spTgt spid="25"/>
                                        </p:tgtEl>
                                        <p:attrNameLst>
                                          <p:attrName>r</p:attrName>
                                        </p:attrNameLst>
                                      </p:cBhvr>
                                    </p:animRot>
                                    <p:animRot by="120000">
                                      <p:cBhvr>
                                        <p:cTn id="44"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1265" y="728984"/>
            <a:ext cx="10664774" cy="3644972"/>
          </a:xfrm>
          <a:prstGeom prst="rect">
            <a:avLst/>
          </a:prstGeom>
        </p:spPr>
        <p:txBody>
          <a:bodyPr wrap="square">
            <a:spAutoFit/>
          </a:bodyPr>
          <a:lstStyle/>
          <a:p>
            <a:pPr algn="just">
              <a:lnSpc>
                <a:spcPct val="200000"/>
              </a:lnSpc>
            </a:pPr>
            <a:r>
              <a:rPr lang="en-US" sz="3000" b="1" dirty="0" smtClean="0">
                <a:solidFill>
                  <a:srgbClr val="002060"/>
                </a:solidFill>
                <a:latin typeface="Times New Roman" panose="02020603050405020304" pitchFamily="18" charset="0"/>
                <a:ea typeface="Arial-Rounded" pitchFamily="34" charset="0"/>
                <a:cs typeface="Times New Roman" panose="02020603050405020304" pitchFamily="18" charset="0"/>
              </a:rPr>
              <a:t>         Hôm qua mẹ bị ốm, sốt rất cao. Thấy vậy, em lấy khăn chườm lên trán mẹ, lấy thuốc cho mẹ uống và bóp đầu cho mẹ. Em còn quét nhà sạch sẽ,  cùng chị nấu cơm. Mẹ thấy vậy liền ôm em vào lòng và khen em ngoan ngoãn, đã biết giúp đỡ mẹ. </a:t>
            </a:r>
            <a:endPar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6" name="矩形: 一个圆顶角，剪去另一个顶角 17">
            <a:extLst>
              <a:ext uri="{FF2B5EF4-FFF2-40B4-BE49-F238E27FC236}">
                <a16:creationId xmlns:a16="http://schemas.microsoft.com/office/drawing/2014/main" id="{E042DD80-0AB9-4C36-B011-9179551187A1}"/>
              </a:ext>
            </a:extLst>
          </p:cNvPr>
          <p:cNvSpPr/>
          <p:nvPr/>
        </p:nvSpPr>
        <p:spPr>
          <a:xfrm>
            <a:off x="265471" y="869565"/>
            <a:ext cx="11385755" cy="4260624"/>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latin typeface="Times New Roman" panose="02020603050405020304" pitchFamily="18" charset="0"/>
              <a:cs typeface="Times New Roman" panose="02020603050405020304" pitchFamily="18" charset="0"/>
            </a:endParaRPr>
          </a:p>
        </p:txBody>
      </p:sp>
      <p:pic>
        <p:nvPicPr>
          <p:cNvPr id="7"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1486">
            <a:off x="-69690" y="507756"/>
            <a:ext cx="1394378" cy="1265486"/>
          </a:xfrm>
          <a:prstGeom prst="rect">
            <a:avLst/>
          </a:prstGeom>
        </p:spPr>
      </p:pic>
      <p:pic>
        <p:nvPicPr>
          <p:cNvPr id="9"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573508" y="4127833"/>
            <a:ext cx="1365311" cy="1345233"/>
          </a:xfrm>
          <a:prstGeom prst="rect">
            <a:avLst/>
          </a:prstGeom>
        </p:spPr>
      </p:pic>
    </p:spTree>
    <p:extLst>
      <p:ext uri="{BB962C8B-B14F-4D97-AF65-F5344CB8AC3E}">
        <p14:creationId xmlns:p14="http://schemas.microsoft.com/office/powerpoint/2010/main" val="1443834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 name="TextBox 2">
            <a:extLst>
              <a:ext uri="{FF2B5EF4-FFF2-40B4-BE49-F238E27FC236}">
                <a16:creationId xmlns:a16="http://schemas.microsoft.com/office/drawing/2014/main" id="{7F75BC83-C195-45A6-BA36-9FA130BD4C2A}"/>
              </a:ext>
            </a:extLst>
          </p:cNvPr>
          <p:cNvSpPr txBox="1"/>
          <p:nvPr/>
        </p:nvSpPr>
        <p:spPr>
          <a:xfrm>
            <a:off x="769256" y="2240785"/>
            <a:ext cx="11205029" cy="1828386"/>
          </a:xfrm>
          <a:prstGeom prst="rect">
            <a:avLst/>
          </a:prstGeom>
          <a:noFill/>
        </p:spPr>
        <p:txBody>
          <a:bodyPr wrap="square">
            <a:spAutoFit/>
          </a:bodyPr>
          <a:lstStyle/>
          <a:p>
            <a:pPr marL="457200" indent="-457200">
              <a:lnSpc>
                <a:spcPct val="150000"/>
              </a:lnSpc>
              <a:buFontTx/>
              <a:buChar char="-"/>
            </a:pPr>
            <a:r>
              <a:rPr lang="en-US" sz="4000" b="1" dirty="0" smtClean="0">
                <a:solidFill>
                  <a:srgbClr val="002060"/>
                </a:solidFill>
                <a:latin typeface="Times New Roman" panose="02020603050405020304" pitchFamily="18" charset="0"/>
                <a:ea typeface="Arial-Rounded" pitchFamily="34" charset="0"/>
                <a:cs typeface="Times New Roman" panose="02020603050405020304" pitchFamily="18" charset="0"/>
              </a:rPr>
              <a:t>Rèn kĩ năng viết đoạn văn kể lại một việc em đã làm khi ở nhà.</a:t>
            </a: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303</Words>
  <Application>Microsoft Office PowerPoint</Application>
  <PresentationFormat>Widescreen</PresentationFormat>
  <Paragraphs>30</Paragraphs>
  <Slides>10</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宋体</vt:lpstr>
      <vt:lpstr>Arial</vt:lpstr>
      <vt:lpstr>Arial-Rounded</vt:lpstr>
      <vt:lpstr>Calibri</vt:lpstr>
      <vt:lpstr>Calibri Light</vt:lpstr>
      <vt:lpstr>等线</vt:lpstr>
      <vt:lpstr>iCiel Cadena</vt:lpstr>
      <vt:lpstr>iCiel Crocante</vt:lpstr>
      <vt:lpstr>Times New Roman</vt:lpstr>
      <vt:lpstr>思源黑体 CN Bold</vt:lpstr>
      <vt:lpstr>Office Theme</vt:lpstr>
      <vt:lpstr>1_Office Theme</vt:lpstr>
      <vt:lpstr>2_Office Theme</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p:lastModifiedBy>
  <cp:revision>164</cp:revision>
  <dcterms:created xsi:type="dcterms:W3CDTF">2021-05-29T04:05:18Z</dcterms:created>
  <dcterms:modified xsi:type="dcterms:W3CDTF">2021-09-13T15:20:05Z</dcterms:modified>
</cp:coreProperties>
</file>