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9" r:id="rId1"/>
  </p:sldMasterIdLst>
  <p:notesMasterIdLst>
    <p:notesMasterId r:id="rId16"/>
  </p:notesMasterIdLst>
  <p:sldIdLst>
    <p:sldId id="258" r:id="rId2"/>
    <p:sldId id="265" r:id="rId3"/>
    <p:sldId id="273" r:id="rId4"/>
    <p:sldId id="257" r:id="rId5"/>
    <p:sldId id="266" r:id="rId6"/>
    <p:sldId id="267" r:id="rId7"/>
    <p:sldId id="268" r:id="rId8"/>
    <p:sldId id="270" r:id="rId9"/>
    <p:sldId id="274" r:id="rId10"/>
    <p:sldId id="259" r:id="rId11"/>
    <p:sldId id="275" r:id="rId12"/>
    <p:sldId id="271" r:id="rId13"/>
    <p:sldId id="262" r:id="rId14"/>
    <p:sldId id="264" r:id="rId15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00FF"/>
    <a:srgbClr val="007E00"/>
    <a:srgbClr val="FF00FF"/>
    <a:srgbClr val="99FF66"/>
    <a:srgbClr val="66FFFF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0888" autoAdjust="0"/>
  </p:normalViewPr>
  <p:slideViewPr>
    <p:cSldViewPr>
      <p:cViewPr varScale="1">
        <p:scale>
          <a:sx n="104" d="100"/>
          <a:sy n="104" d="100"/>
        </p:scale>
        <p:origin x="182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4608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4608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608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4608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fld id="{5071BFB8-8478-497E-A3EC-277CAC0BF3C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325818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071BFB8-8478-497E-A3EC-277CAC0BF3CC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4947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071BFB8-8478-497E-A3EC-277CAC0BF3CC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93290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311285-D518-4384-8D12-84B7F343C5C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01651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BBB9A7-56EB-4689-862D-9035CAA0484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01468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5FADE9-2374-4C56-B982-D58A8B66EA0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407111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42913" y="103188"/>
            <a:ext cx="8243887" cy="59531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35577EA8-257C-4F4D-B25D-577B8942FC0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0854667"/>
      </p:ext>
    </p:extLst>
  </p:cSld>
  <p:clrMapOvr>
    <a:masterClrMapping/>
  </p:clrMapOvr>
  <p:transition advClick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81919B-2B8E-4C6F-9DF8-3E22740CFDF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36419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79DCDA-7109-4E7A-B9C0-569D23B073D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40365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BBFAA6-C6F7-41EA-85D9-056EA23D0F5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34398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D39F17-C41E-412F-9B2B-95B16370563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5337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C7859-FC26-4A66-AEB6-EB5EBC5E0F5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41673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AB8D4-43D2-4496-BA82-4819FCDE20A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97040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85129-B92D-4FDF-B9FD-3B2D2831360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73361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C5F769-C1B9-4D7F-8272-47F951E9EFE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74069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A1CEBF-3274-45A2-BFB0-5D684226C56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36981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93" r:id="rId4"/>
    <p:sldLayoutId id="2147483694" r:id="rId5"/>
    <p:sldLayoutId id="2147483695" r:id="rId6"/>
    <p:sldLayoutId id="2147483696" r:id="rId7"/>
    <p:sldLayoutId id="2147483697" r:id="rId8"/>
    <p:sldLayoutId id="2147483698" r:id="rId9"/>
    <p:sldLayoutId id="2147483699" r:id="rId10"/>
    <p:sldLayoutId id="2147483700" r:id="rId11"/>
    <p:sldLayoutId id="2147483701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wmf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3" name="Text Box 7"/>
          <p:cNvSpPr txBox="1">
            <a:spLocks noChangeArrowheads="1"/>
          </p:cNvSpPr>
          <p:nvPr/>
        </p:nvSpPr>
        <p:spPr bwMode="auto">
          <a:xfrm>
            <a:off x="1116013" y="530690"/>
            <a:ext cx="7320061" cy="1015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6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60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6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0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cũ</a:t>
            </a:r>
            <a:r>
              <a:rPr lang="en-US" sz="6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9224" name="Text Box 8"/>
          <p:cNvSpPr txBox="1">
            <a:spLocks noChangeArrowheads="1"/>
          </p:cNvSpPr>
          <p:nvPr/>
        </p:nvSpPr>
        <p:spPr bwMode="auto">
          <a:xfrm>
            <a:off x="508000" y="1830387"/>
            <a:ext cx="3024188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9251" name="Text Box 35"/>
          <p:cNvSpPr txBox="1">
            <a:spLocks noChangeArrowheads="1"/>
          </p:cNvSpPr>
          <p:nvPr/>
        </p:nvSpPr>
        <p:spPr bwMode="auto">
          <a:xfrm>
            <a:off x="4085639" y="3127376"/>
            <a:ext cx="723275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125</a:t>
            </a:r>
          </a:p>
        </p:txBody>
      </p:sp>
      <p:sp>
        <p:nvSpPr>
          <p:cNvPr id="9252" name="Text Box 36"/>
          <p:cNvSpPr txBox="1">
            <a:spLocks noChangeArrowheads="1"/>
          </p:cNvSpPr>
          <p:nvPr/>
        </p:nvSpPr>
        <p:spPr bwMode="auto">
          <a:xfrm>
            <a:off x="6445145" y="3159126"/>
            <a:ext cx="1065213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130</a:t>
            </a:r>
          </a:p>
        </p:txBody>
      </p:sp>
      <p:sp>
        <p:nvSpPr>
          <p:cNvPr id="9255" name="Line 39"/>
          <p:cNvSpPr>
            <a:spLocks noChangeShapeType="1"/>
          </p:cNvSpPr>
          <p:nvPr/>
        </p:nvSpPr>
        <p:spPr bwMode="auto">
          <a:xfrm>
            <a:off x="4090883" y="3754438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263" name="Text Box 47"/>
          <p:cNvSpPr txBox="1">
            <a:spLocks noChangeArrowheads="1"/>
          </p:cNvSpPr>
          <p:nvPr/>
        </p:nvSpPr>
        <p:spPr bwMode="auto">
          <a:xfrm>
            <a:off x="3767033" y="2911476"/>
            <a:ext cx="392112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+</a:t>
            </a:r>
          </a:p>
        </p:txBody>
      </p:sp>
      <p:sp>
        <p:nvSpPr>
          <p:cNvPr id="9264" name="Text Box 48"/>
          <p:cNvSpPr txBox="1">
            <a:spLocks noChangeArrowheads="1"/>
          </p:cNvSpPr>
          <p:nvPr/>
        </p:nvSpPr>
        <p:spPr bwMode="auto">
          <a:xfrm>
            <a:off x="6183208" y="2873376"/>
            <a:ext cx="392112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sz="2800" b="1">
                <a:latin typeface="Times New Roman" pitchFamily="18" charset="0"/>
                <a:cs typeface="Times New Roman" pitchFamily="18" charset="0"/>
              </a:rPr>
              <a:t>+</a:t>
            </a:r>
          </a:p>
        </p:txBody>
      </p:sp>
      <p:sp>
        <p:nvSpPr>
          <p:cNvPr id="9282" name="Text Box 66"/>
          <p:cNvSpPr txBox="1">
            <a:spLocks noChangeArrowheads="1"/>
          </p:cNvSpPr>
          <p:nvPr/>
        </p:nvSpPr>
        <p:spPr bwMode="auto">
          <a:xfrm>
            <a:off x="3930545" y="2784476"/>
            <a:ext cx="1081088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367</a:t>
            </a:r>
          </a:p>
        </p:txBody>
      </p:sp>
      <p:sp>
        <p:nvSpPr>
          <p:cNvPr id="9283" name="Text Box 67"/>
          <p:cNvSpPr txBox="1">
            <a:spLocks noChangeArrowheads="1"/>
          </p:cNvSpPr>
          <p:nvPr/>
        </p:nvSpPr>
        <p:spPr bwMode="auto">
          <a:xfrm>
            <a:off x="6430932" y="2781301"/>
            <a:ext cx="1081088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487</a:t>
            </a:r>
          </a:p>
        </p:txBody>
      </p:sp>
      <p:sp>
        <p:nvSpPr>
          <p:cNvPr id="9286" name="Line 70"/>
          <p:cNvSpPr>
            <a:spLocks noChangeShapeType="1"/>
          </p:cNvSpPr>
          <p:nvPr/>
        </p:nvSpPr>
        <p:spPr bwMode="auto">
          <a:xfrm>
            <a:off x="6611833" y="3683001"/>
            <a:ext cx="71913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287" name="Line 71"/>
          <p:cNvSpPr>
            <a:spLocks noChangeShapeType="1"/>
          </p:cNvSpPr>
          <p:nvPr/>
        </p:nvSpPr>
        <p:spPr bwMode="auto">
          <a:xfrm>
            <a:off x="4125808" y="3617913"/>
            <a:ext cx="71913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288" name="Text Box 72"/>
          <p:cNvSpPr txBox="1">
            <a:spLocks noChangeArrowheads="1"/>
          </p:cNvSpPr>
          <p:nvPr/>
        </p:nvSpPr>
        <p:spPr bwMode="auto">
          <a:xfrm>
            <a:off x="3909908" y="3575051"/>
            <a:ext cx="1081087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482</a:t>
            </a:r>
          </a:p>
        </p:txBody>
      </p:sp>
      <p:sp>
        <p:nvSpPr>
          <p:cNvPr id="9289" name="Text Box 73"/>
          <p:cNvSpPr txBox="1">
            <a:spLocks noChangeArrowheads="1"/>
          </p:cNvSpPr>
          <p:nvPr/>
        </p:nvSpPr>
        <p:spPr bwMode="auto">
          <a:xfrm>
            <a:off x="6445145" y="3648076"/>
            <a:ext cx="1065213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617</a:t>
            </a:r>
          </a:p>
        </p:txBody>
      </p:sp>
      <p:graphicFrame>
        <p:nvGraphicFramePr>
          <p:cNvPr id="2" name="Object 1"/>
          <p:cNvGraphicFramePr>
            <a:graphicFrameLocks noChangeAspect="1"/>
          </p:cNvGraphicFramePr>
          <p:nvPr/>
        </p:nvGraphicFramePr>
        <p:xfrm>
          <a:off x="0" y="3114675"/>
          <a:ext cx="2555875" cy="3743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01" name="Clip" r:id="rId3" imgW="4046538" imgH="3352800" progId="MS_ClipArt_Gallery.2">
                  <p:embed/>
                </p:oleObj>
              </mc:Choice>
              <mc:Fallback>
                <p:oleObj name="Clip" r:id="rId3" imgW="4046538" imgH="3352800" progId="MS_ClipArt_Gallery.2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3114675"/>
                        <a:ext cx="2555875" cy="37433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92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92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92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92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92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92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92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92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92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92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92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92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51" grpId="0"/>
      <p:bldP spid="9252" grpId="0"/>
      <p:bldP spid="9263" grpId="0"/>
      <p:bldP spid="9264" grpId="0"/>
      <p:bldP spid="9282" grpId="0"/>
      <p:bldP spid="9283" grpId="0"/>
      <p:bldP spid="9286" grpId="0" animBg="1"/>
      <p:bldP spid="9287" grpId="0" animBg="1"/>
      <p:bldP spid="9288" grpId="0"/>
      <p:bldP spid="9289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05" name="Text Box 41"/>
          <p:cNvSpPr txBox="1">
            <a:spLocks noChangeArrowheads="1"/>
          </p:cNvSpPr>
          <p:nvPr/>
        </p:nvSpPr>
        <p:spPr bwMode="auto">
          <a:xfrm>
            <a:off x="3869916" y="2700912"/>
            <a:ext cx="649288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endParaRPr lang="en-US">
              <a:latin typeface="Arial" charset="0"/>
            </a:endParaRPr>
          </a:p>
        </p:txBody>
      </p:sp>
      <p:sp>
        <p:nvSpPr>
          <p:cNvPr id="11313" name="Text Box 49"/>
          <p:cNvSpPr txBox="1">
            <a:spLocks noChangeArrowheads="1"/>
          </p:cNvSpPr>
          <p:nvPr/>
        </p:nvSpPr>
        <p:spPr bwMode="auto">
          <a:xfrm>
            <a:off x="2069691" y="2413574"/>
            <a:ext cx="1081088" cy="7794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endParaRPr lang="en-US">
              <a:latin typeface="Arial" charset="0"/>
            </a:endParaRPr>
          </a:p>
          <a:p>
            <a:pPr algn="ctr">
              <a:spcBef>
                <a:spcPct val="50000"/>
              </a:spcBef>
            </a:pPr>
            <a:endParaRPr lang="en-US">
              <a:latin typeface="Arial" charset="0"/>
            </a:endParaRPr>
          </a:p>
        </p:txBody>
      </p:sp>
      <p:sp>
        <p:nvSpPr>
          <p:cNvPr id="11331" name="Text Box 67"/>
          <p:cNvSpPr txBox="1">
            <a:spLocks noChangeArrowheads="1"/>
          </p:cNvSpPr>
          <p:nvPr/>
        </p:nvSpPr>
        <p:spPr bwMode="auto">
          <a:xfrm>
            <a:off x="1818866" y="2773937"/>
            <a:ext cx="936625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endParaRPr lang="en-US" sz="3200">
              <a:latin typeface="Arial" charset="0"/>
            </a:endParaRPr>
          </a:p>
        </p:txBody>
      </p:sp>
      <p:sp>
        <p:nvSpPr>
          <p:cNvPr id="11341" name="Text Box 77"/>
          <p:cNvSpPr txBox="1">
            <a:spLocks noChangeArrowheads="1"/>
          </p:cNvSpPr>
          <p:nvPr/>
        </p:nvSpPr>
        <p:spPr bwMode="auto">
          <a:xfrm flipV="1">
            <a:off x="2164092" y="1412775"/>
            <a:ext cx="3942556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rot="10800000" wrap="square">
            <a:spAutoFit/>
          </a:bodyPr>
          <a:lstStyle/>
          <a:p>
            <a:pPr algn="ctr"/>
            <a:r>
              <a:rPr lang="en-US" sz="4000" b="1" u="sng" dirty="0" err="1">
                <a:solidFill>
                  <a:srgbClr val="FF0000"/>
                </a:solidFill>
                <a:latin typeface="Times New Roman" pitchFamily="18" charset="0"/>
              </a:rPr>
              <a:t>Bài</a:t>
            </a:r>
            <a:r>
              <a:rPr lang="en-US" sz="4000" b="1" u="sng" dirty="0">
                <a:solidFill>
                  <a:srgbClr val="FF0000"/>
                </a:solidFill>
                <a:latin typeface="Times New Roman" pitchFamily="18" charset="0"/>
              </a:rPr>
              <a:t> 2: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</a:rPr>
              <a:t>Tính</a:t>
            </a:r>
            <a:endParaRPr lang="en-US" sz="4000" b="1" dirty="0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11365" name="Text Box 101"/>
          <p:cNvSpPr txBox="1">
            <a:spLocks noChangeArrowheads="1"/>
          </p:cNvSpPr>
          <p:nvPr/>
        </p:nvSpPr>
        <p:spPr bwMode="auto">
          <a:xfrm>
            <a:off x="2287179" y="2550099"/>
            <a:ext cx="8604250" cy="11604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/>
              <a:t> 627          746          516        </a:t>
            </a:r>
          </a:p>
          <a:p>
            <a:pPr>
              <a:spcBef>
                <a:spcPct val="50000"/>
              </a:spcBef>
            </a:pPr>
            <a:r>
              <a:rPr lang="en-US" sz="2800" dirty="0"/>
              <a:t> </a:t>
            </a:r>
            <a:r>
              <a:rPr lang="en-US" sz="2800" u="sng" dirty="0"/>
              <a:t>443</a:t>
            </a:r>
            <a:r>
              <a:rPr lang="en-US" sz="2800" dirty="0"/>
              <a:t>          </a:t>
            </a:r>
            <a:r>
              <a:rPr lang="en-US" sz="2800" u="sng" dirty="0"/>
              <a:t>251 </a:t>
            </a:r>
            <a:r>
              <a:rPr lang="en-US" sz="2800" dirty="0"/>
              <a:t>         </a:t>
            </a:r>
            <a:r>
              <a:rPr lang="en-US" sz="2800" u="sng" dirty="0"/>
              <a:t>342 </a:t>
            </a:r>
            <a:r>
              <a:rPr lang="en-US" sz="2800" dirty="0"/>
              <a:t>                </a:t>
            </a:r>
            <a:endParaRPr lang="en-US" sz="2800" u="sng" dirty="0"/>
          </a:p>
        </p:txBody>
      </p:sp>
      <p:sp>
        <p:nvSpPr>
          <p:cNvPr id="11366" name="Text Box 102"/>
          <p:cNvSpPr txBox="1">
            <a:spLocks noChangeArrowheads="1"/>
          </p:cNvSpPr>
          <p:nvPr/>
        </p:nvSpPr>
        <p:spPr bwMode="auto">
          <a:xfrm>
            <a:off x="2142716" y="4243962"/>
            <a:ext cx="882015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2800"/>
          </a:p>
        </p:txBody>
      </p:sp>
      <p:sp>
        <p:nvSpPr>
          <p:cNvPr id="11367" name="Text Box 103"/>
          <p:cNvSpPr txBox="1">
            <a:spLocks noChangeArrowheads="1"/>
          </p:cNvSpPr>
          <p:nvPr/>
        </p:nvSpPr>
        <p:spPr bwMode="auto">
          <a:xfrm>
            <a:off x="2069691" y="2902524"/>
            <a:ext cx="874871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/>
              <a:t>-              -              -                           </a:t>
            </a:r>
          </a:p>
        </p:txBody>
      </p:sp>
      <p:sp>
        <p:nvSpPr>
          <p:cNvPr id="11368" name="Text Box 104"/>
          <p:cNvSpPr txBox="1">
            <a:spLocks noChangeArrowheads="1"/>
          </p:cNvSpPr>
          <p:nvPr/>
        </p:nvSpPr>
        <p:spPr bwMode="auto">
          <a:xfrm>
            <a:off x="2358616" y="3639124"/>
            <a:ext cx="136842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2800">
                <a:solidFill>
                  <a:srgbClr val="FF3300"/>
                </a:solidFill>
              </a:rPr>
              <a:t>184</a:t>
            </a:r>
          </a:p>
        </p:txBody>
      </p:sp>
      <p:sp>
        <p:nvSpPr>
          <p:cNvPr id="11369" name="Text Box 105"/>
          <p:cNvSpPr txBox="1">
            <a:spLocks noChangeArrowheads="1"/>
          </p:cNvSpPr>
          <p:nvPr/>
        </p:nvSpPr>
        <p:spPr bwMode="auto">
          <a:xfrm>
            <a:off x="4303304" y="3710562"/>
            <a:ext cx="1368425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2800">
                <a:solidFill>
                  <a:srgbClr val="FF3300"/>
                </a:solidFill>
              </a:rPr>
              <a:t>495</a:t>
            </a:r>
          </a:p>
        </p:txBody>
      </p:sp>
      <p:sp>
        <p:nvSpPr>
          <p:cNvPr id="11370" name="Text Box 106"/>
          <p:cNvSpPr txBox="1">
            <a:spLocks noChangeArrowheads="1"/>
          </p:cNvSpPr>
          <p:nvPr/>
        </p:nvSpPr>
        <p:spPr bwMode="auto">
          <a:xfrm>
            <a:off x="6246404" y="3710562"/>
            <a:ext cx="1368425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2800">
                <a:solidFill>
                  <a:srgbClr val="FF3300"/>
                </a:solidFill>
              </a:rPr>
              <a:t>174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13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13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1136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113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113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113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113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971600" y="404664"/>
            <a:ext cx="1419225" cy="459804"/>
          </a:xfrm>
        </p:spPr>
        <p:txBody>
          <a:bodyPr>
            <a:normAutofit fontScale="90000"/>
          </a:bodyPr>
          <a:lstStyle/>
          <a:p>
            <a:r>
              <a:rPr lang="en-US" sz="4000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4000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3:</a:t>
            </a:r>
          </a:p>
        </p:txBody>
      </p:sp>
      <p:sp>
        <p:nvSpPr>
          <p:cNvPr id="12293" name="Text Box 5"/>
          <p:cNvSpPr txBox="1">
            <a:spLocks noChangeArrowheads="1"/>
          </p:cNvSpPr>
          <p:nvPr/>
        </p:nvSpPr>
        <p:spPr bwMode="auto">
          <a:xfrm>
            <a:off x="539552" y="1052736"/>
            <a:ext cx="8136904" cy="30654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eaLnBrk="1" hangingPunct="1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None/>
            </a:pPr>
            <a:r>
              <a:rPr lang="en-US" sz="28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28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28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Bình</a:t>
            </a:r>
            <a:r>
              <a:rPr lang="en-US" sz="28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28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Hoa</a:t>
            </a:r>
            <a:r>
              <a:rPr lang="en-US" sz="28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sưu</a:t>
            </a:r>
            <a:r>
              <a:rPr lang="en-US" sz="28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tầm</a:t>
            </a:r>
            <a:r>
              <a:rPr lang="en-US" sz="28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8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tất</a:t>
            </a:r>
            <a:r>
              <a:rPr lang="en-US" sz="28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cả</a:t>
            </a:r>
            <a:r>
              <a:rPr lang="en-US" sz="28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335 con tem, </a:t>
            </a:r>
            <a:r>
              <a:rPr lang="en-US" sz="28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28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28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Bình</a:t>
            </a:r>
            <a:r>
              <a:rPr lang="en-US" sz="28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sưu</a:t>
            </a:r>
            <a:r>
              <a:rPr lang="en-US" sz="28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tầm</a:t>
            </a:r>
            <a:r>
              <a:rPr lang="en-US" sz="28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8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128 con tem. </a:t>
            </a:r>
            <a:r>
              <a:rPr lang="en-US" sz="28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28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28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Hoa</a:t>
            </a:r>
            <a:r>
              <a:rPr lang="en-US" sz="28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sưu</a:t>
            </a:r>
            <a:r>
              <a:rPr lang="en-US" sz="28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tầm</a:t>
            </a:r>
            <a:r>
              <a:rPr lang="en-US" sz="28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8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bao</a:t>
            </a:r>
            <a:r>
              <a:rPr lang="en-US" sz="28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nhiêu</a:t>
            </a:r>
            <a:r>
              <a:rPr lang="en-US" sz="28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con tem? </a:t>
            </a:r>
          </a:p>
          <a:p>
            <a:pPr eaLnBrk="1" hangingPunct="1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None/>
            </a:pPr>
            <a:endParaRPr lang="en-US" sz="2800" b="1" dirty="0">
              <a:solidFill>
                <a:srgbClr val="0000FF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None/>
            </a:pPr>
            <a:r>
              <a:rPr lang="en-US" sz="28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>
              <a:spcBef>
                <a:spcPct val="50000"/>
              </a:spcBef>
            </a:pP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 Box 24"/>
          <p:cNvSpPr txBox="1">
            <a:spLocks noChangeArrowheads="1"/>
          </p:cNvSpPr>
          <p:nvPr/>
        </p:nvSpPr>
        <p:spPr bwMode="auto">
          <a:xfrm>
            <a:off x="1187624" y="2996952"/>
            <a:ext cx="6911975" cy="28007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giải</a:t>
            </a:r>
            <a:endParaRPr lang="en-US" sz="32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spcBef>
                <a:spcPct val="50000"/>
              </a:spcBef>
            </a:pP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Hoa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sưu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tầm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con tem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ctr">
              <a:spcBef>
                <a:spcPct val="50000"/>
              </a:spcBef>
            </a:pP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335 – 128  =  207  (con tem)</a:t>
            </a:r>
          </a:p>
          <a:p>
            <a:pPr algn="ctr">
              <a:spcBef>
                <a:spcPct val="50000"/>
              </a:spcBef>
            </a:pPr>
            <a:r>
              <a:rPr lang="en-US" sz="3200" b="1" u="sng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Đáp</a:t>
            </a:r>
            <a:r>
              <a:rPr lang="en-US" sz="3200" b="1" u="sng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u="sng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b="1" u="sng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: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207 con tem .</a:t>
            </a:r>
          </a:p>
        </p:txBody>
      </p:sp>
    </p:spTree>
    <p:extLst>
      <p:ext uri="{BB962C8B-B14F-4D97-AF65-F5344CB8AC3E}">
        <p14:creationId xmlns:p14="http://schemas.microsoft.com/office/powerpoint/2010/main" val="4309240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4" name="Text Box 6"/>
          <p:cNvSpPr txBox="1">
            <a:spLocks noChangeArrowheads="1"/>
          </p:cNvSpPr>
          <p:nvPr/>
        </p:nvSpPr>
        <p:spPr bwMode="auto">
          <a:xfrm>
            <a:off x="684213" y="980356"/>
            <a:ext cx="2879725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endParaRPr lang="en-US" sz="32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303" name="Text Box 15"/>
          <p:cNvSpPr txBox="1">
            <a:spLocks noChangeArrowheads="1"/>
          </p:cNvSpPr>
          <p:nvPr/>
        </p:nvSpPr>
        <p:spPr bwMode="auto">
          <a:xfrm>
            <a:off x="3636963" y="332656"/>
            <a:ext cx="19431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u="sng">
                <a:latin typeface="Times New Roman" pitchFamily="18" charset="0"/>
                <a:cs typeface="Times New Roman" pitchFamily="18" charset="0"/>
              </a:rPr>
              <a:t>Tóm Tắt</a:t>
            </a:r>
          </a:p>
        </p:txBody>
      </p:sp>
      <p:sp>
        <p:nvSpPr>
          <p:cNvPr id="12305" name="Text Box 17"/>
          <p:cNvSpPr txBox="1">
            <a:spLocks noChangeArrowheads="1"/>
          </p:cNvSpPr>
          <p:nvPr/>
        </p:nvSpPr>
        <p:spPr bwMode="auto">
          <a:xfrm>
            <a:off x="1619251" y="908919"/>
            <a:ext cx="61214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dây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dài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200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243 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cm</a:t>
            </a:r>
          </a:p>
        </p:txBody>
      </p:sp>
      <p:sp>
        <p:nvSpPr>
          <p:cNvPr id="12306" name="Text Box 18"/>
          <p:cNvSpPr txBox="1">
            <a:spLocks noChangeArrowheads="1"/>
          </p:cNvSpPr>
          <p:nvPr/>
        </p:nvSpPr>
        <p:spPr bwMode="auto">
          <a:xfrm>
            <a:off x="971600" y="1404065"/>
            <a:ext cx="61214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               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Cắt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          : </a:t>
            </a:r>
            <a:r>
              <a:rPr lang="en-US" sz="3200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27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cm</a:t>
            </a:r>
          </a:p>
        </p:txBody>
      </p:sp>
      <p:sp>
        <p:nvSpPr>
          <p:cNvPr id="12307" name="Text Box 19"/>
          <p:cNvSpPr txBox="1">
            <a:spLocks noChangeArrowheads="1"/>
          </p:cNvSpPr>
          <p:nvPr/>
        </p:nvSpPr>
        <p:spPr bwMode="auto">
          <a:xfrm>
            <a:off x="855720" y="1908121"/>
            <a:ext cx="8382732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                     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Còn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 :  …  cm ?</a:t>
            </a:r>
          </a:p>
        </p:txBody>
      </p:sp>
      <p:sp>
        <p:nvSpPr>
          <p:cNvPr id="12310" name="Text Box 22"/>
          <p:cNvSpPr txBox="1">
            <a:spLocks noChangeArrowheads="1"/>
          </p:cNvSpPr>
          <p:nvPr/>
        </p:nvSpPr>
        <p:spPr bwMode="auto">
          <a:xfrm>
            <a:off x="3584576" y="3174183"/>
            <a:ext cx="19431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u="sng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u="sng" dirty="0" err="1">
                <a:latin typeface="Times New Roman" pitchFamily="18" charset="0"/>
                <a:cs typeface="Times New Roman" pitchFamily="18" charset="0"/>
              </a:rPr>
              <a:t>giải</a:t>
            </a:r>
            <a:endParaRPr lang="en-US" sz="3200" u="sng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312" name="Text Box 24"/>
          <p:cNvSpPr txBox="1">
            <a:spLocks noChangeArrowheads="1"/>
          </p:cNvSpPr>
          <p:nvPr/>
        </p:nvSpPr>
        <p:spPr bwMode="auto">
          <a:xfrm>
            <a:off x="1423988" y="3806008"/>
            <a:ext cx="6911975" cy="20621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con tem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Hoa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sưu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tầm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:</a:t>
            </a:r>
          </a:p>
          <a:p>
            <a:pPr algn="ctr">
              <a:spcBef>
                <a:spcPct val="50000"/>
              </a:spcBef>
            </a:pP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335 – 128  =  </a:t>
            </a:r>
            <a:r>
              <a:rPr lang="en-US" sz="3200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207 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(con tem)</a:t>
            </a:r>
          </a:p>
          <a:p>
            <a:pPr algn="ctr">
              <a:spcBef>
                <a:spcPct val="50000"/>
              </a:spcBef>
            </a:pPr>
            <a:r>
              <a:rPr lang="en-US" sz="3200" u="sng" dirty="0" err="1">
                <a:latin typeface="Times New Roman" pitchFamily="18" charset="0"/>
                <a:cs typeface="Times New Roman" pitchFamily="18" charset="0"/>
              </a:rPr>
              <a:t>Đáp</a:t>
            </a:r>
            <a:r>
              <a:rPr lang="en-US" sz="3200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u="sng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u="sng" dirty="0">
                <a:latin typeface="Times New Roman" pitchFamily="18" charset="0"/>
                <a:cs typeface="Times New Roman" pitchFamily="18" charset="0"/>
              </a:rPr>
              <a:t> :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207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con tem .</a:t>
            </a:r>
          </a:p>
        </p:txBody>
      </p:sp>
    </p:spTree>
    <p:extLst>
      <p:ext uri="{BB962C8B-B14F-4D97-AF65-F5344CB8AC3E}">
        <p14:creationId xmlns:p14="http://schemas.microsoft.com/office/powerpoint/2010/main" val="23153279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23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23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123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123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23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123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123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123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>
          <a:xfrm>
            <a:off x="611188" y="-315913"/>
            <a:ext cx="8280400" cy="1309688"/>
          </a:xfrm>
        </p:spPr>
        <p:txBody>
          <a:bodyPr/>
          <a:lstStyle/>
          <a:p>
            <a:r>
              <a:rPr lang="en-US" sz="3200" u="sng">
                <a:latin typeface="Times New Roman" pitchFamily="18" charset="0"/>
                <a:cs typeface="Times New Roman" pitchFamily="18" charset="0"/>
              </a:rPr>
              <a:t>Trò chơi:</a:t>
            </a:r>
            <a:r>
              <a:rPr lang="en-US" sz="3200">
                <a:latin typeface="Times New Roman" pitchFamily="18" charset="0"/>
                <a:cs typeface="Times New Roman" pitchFamily="18" charset="0"/>
              </a:rPr>
              <a:t> Rung chuông vàng</a:t>
            </a:r>
          </a:p>
        </p:txBody>
      </p:sp>
      <p:sp>
        <p:nvSpPr>
          <p:cNvPr id="4403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6858000"/>
            <a:ext cx="8229600" cy="963613"/>
          </a:xfrm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4036" name="Text Box 4"/>
          <p:cNvSpPr txBox="1">
            <a:spLocks noChangeArrowheads="1"/>
          </p:cNvSpPr>
          <p:nvPr/>
        </p:nvSpPr>
        <p:spPr bwMode="auto">
          <a:xfrm>
            <a:off x="684213" y="1628775"/>
            <a:ext cx="8459787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>
                <a:latin typeface="Times New Roman" pitchFamily="18" charset="0"/>
                <a:cs typeface="Times New Roman" pitchFamily="18" charset="0"/>
              </a:rPr>
              <a:t>Đúng ghi </a:t>
            </a:r>
            <a:r>
              <a:rPr lang="en-US" sz="320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Đ</a:t>
            </a:r>
            <a:r>
              <a:rPr lang="en-US" sz="3200">
                <a:latin typeface="Times New Roman" pitchFamily="18" charset="0"/>
                <a:cs typeface="Times New Roman" pitchFamily="18" charset="0"/>
              </a:rPr>
              <a:t>, sai ghi </a:t>
            </a:r>
            <a:r>
              <a:rPr lang="en-US" sz="320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US" sz="3200">
                <a:latin typeface="Times New Roman" pitchFamily="18" charset="0"/>
                <a:cs typeface="Times New Roman" pitchFamily="18" charset="0"/>
              </a:rPr>
              <a:t>  </a:t>
            </a:r>
          </a:p>
        </p:txBody>
      </p:sp>
      <p:sp>
        <p:nvSpPr>
          <p:cNvPr id="44040" name="Text Box 8"/>
          <p:cNvSpPr txBox="1">
            <a:spLocks noChangeArrowheads="1"/>
          </p:cNvSpPr>
          <p:nvPr/>
        </p:nvSpPr>
        <p:spPr bwMode="auto">
          <a:xfrm>
            <a:off x="827088" y="2555875"/>
            <a:ext cx="7848600" cy="35394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>
                <a:latin typeface="Times New Roman" pitchFamily="18" charset="0"/>
                <a:cs typeface="Times New Roman" pitchFamily="18" charset="0"/>
              </a:rPr>
              <a:t>  432            675            528           923 </a:t>
            </a:r>
          </a:p>
          <a:p>
            <a:pPr>
              <a:spcBef>
                <a:spcPct val="50000"/>
              </a:spcBef>
            </a:pPr>
            <a:r>
              <a:rPr lang="en-US" sz="320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200" u="sng">
                <a:latin typeface="Times New Roman" pitchFamily="18" charset="0"/>
                <a:cs typeface="Times New Roman" pitchFamily="18" charset="0"/>
              </a:rPr>
              <a:t>206</a:t>
            </a:r>
            <a:r>
              <a:rPr lang="en-US" sz="3200">
                <a:latin typeface="Times New Roman" pitchFamily="18" charset="0"/>
                <a:cs typeface="Times New Roman" pitchFamily="18" charset="0"/>
              </a:rPr>
              <a:t>            </a:t>
            </a:r>
            <a:r>
              <a:rPr lang="en-US" sz="3200" u="sng">
                <a:latin typeface="Times New Roman" pitchFamily="18" charset="0"/>
                <a:cs typeface="Times New Roman" pitchFamily="18" charset="0"/>
              </a:rPr>
              <a:t>437 </a:t>
            </a:r>
            <a:r>
              <a:rPr lang="en-US" sz="3200">
                <a:latin typeface="Times New Roman" pitchFamily="18" charset="0"/>
                <a:cs typeface="Times New Roman" pitchFamily="18" charset="0"/>
              </a:rPr>
              <a:t>           </a:t>
            </a:r>
            <a:r>
              <a:rPr lang="en-US" sz="3200" u="sng">
                <a:latin typeface="Times New Roman" pitchFamily="18" charset="0"/>
                <a:cs typeface="Times New Roman" pitchFamily="18" charset="0"/>
              </a:rPr>
              <a:t>380 </a:t>
            </a:r>
            <a:r>
              <a:rPr lang="en-US" sz="3200">
                <a:latin typeface="Times New Roman" pitchFamily="18" charset="0"/>
                <a:cs typeface="Times New Roman" pitchFamily="18" charset="0"/>
              </a:rPr>
              <a:t>          </a:t>
            </a:r>
            <a:r>
              <a:rPr lang="en-US" sz="3200" u="sng">
                <a:latin typeface="Times New Roman" pitchFamily="18" charset="0"/>
                <a:cs typeface="Times New Roman" pitchFamily="18" charset="0"/>
              </a:rPr>
              <a:t>541 </a:t>
            </a:r>
          </a:p>
          <a:p>
            <a:pPr>
              <a:spcBef>
                <a:spcPct val="50000"/>
              </a:spcBef>
            </a:pPr>
            <a:r>
              <a:rPr lang="en-US" sz="320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20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226            248            148           482 </a:t>
            </a:r>
          </a:p>
          <a:p>
            <a:pPr>
              <a:spcBef>
                <a:spcPct val="50000"/>
              </a:spcBef>
            </a:pPr>
            <a:endParaRPr lang="en-US" sz="3200">
              <a:solidFill>
                <a:srgbClr val="FF33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ct val="50000"/>
              </a:spcBef>
            </a:pPr>
            <a:r>
              <a:rPr lang="en-US" sz="320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</a:p>
        </p:txBody>
      </p:sp>
      <p:sp>
        <p:nvSpPr>
          <p:cNvPr id="44042" name="Text Box 10"/>
          <p:cNvSpPr txBox="1">
            <a:spLocks noChangeArrowheads="1"/>
          </p:cNvSpPr>
          <p:nvPr/>
        </p:nvSpPr>
        <p:spPr bwMode="auto">
          <a:xfrm>
            <a:off x="827088" y="2852738"/>
            <a:ext cx="7489825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>
                <a:latin typeface="Times New Roman" pitchFamily="18" charset="0"/>
                <a:cs typeface="Times New Roman" pitchFamily="18" charset="0"/>
              </a:rPr>
              <a:t>-               -                 -               -</a:t>
            </a:r>
          </a:p>
        </p:txBody>
      </p:sp>
      <p:sp>
        <p:nvSpPr>
          <p:cNvPr id="44051" name="Text Box 19"/>
          <p:cNvSpPr txBox="1">
            <a:spLocks noChangeArrowheads="1"/>
          </p:cNvSpPr>
          <p:nvPr/>
        </p:nvSpPr>
        <p:spPr bwMode="auto">
          <a:xfrm>
            <a:off x="3219450" y="4354513"/>
            <a:ext cx="18415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32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4136" name="Text Box 104"/>
          <p:cNvSpPr txBox="1">
            <a:spLocks noChangeArrowheads="1"/>
          </p:cNvSpPr>
          <p:nvPr/>
        </p:nvSpPr>
        <p:spPr bwMode="auto">
          <a:xfrm>
            <a:off x="0" y="4581525"/>
            <a:ext cx="52197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320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4137" name="Picture 105" descr="j030493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2138" y="4785444"/>
            <a:ext cx="1819275" cy="16684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4138" name="Picture 106" descr="j030493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3213" y="4869582"/>
            <a:ext cx="1819275" cy="16557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4139" name="Picture 107" descr="j030493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57775" y="4798144"/>
            <a:ext cx="1819275" cy="16684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4140" name="Picture 108" descr="j030493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4798144"/>
            <a:ext cx="1819275" cy="16684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4141" name="Text Box 109"/>
          <p:cNvSpPr txBox="1">
            <a:spLocks noChangeArrowheads="1"/>
          </p:cNvSpPr>
          <p:nvPr/>
        </p:nvSpPr>
        <p:spPr bwMode="auto">
          <a:xfrm>
            <a:off x="971550" y="5372795"/>
            <a:ext cx="360363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Đ</a:t>
            </a:r>
          </a:p>
        </p:txBody>
      </p:sp>
      <p:sp>
        <p:nvSpPr>
          <p:cNvPr id="44142" name="Text Box 110"/>
          <p:cNvSpPr txBox="1">
            <a:spLocks noChangeArrowheads="1"/>
          </p:cNvSpPr>
          <p:nvPr/>
        </p:nvSpPr>
        <p:spPr bwMode="auto">
          <a:xfrm>
            <a:off x="3132138" y="5372795"/>
            <a:ext cx="4318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S</a:t>
            </a:r>
          </a:p>
        </p:txBody>
      </p:sp>
      <p:sp>
        <p:nvSpPr>
          <p:cNvPr id="44143" name="Text Box 111"/>
          <p:cNvSpPr txBox="1">
            <a:spLocks noChangeArrowheads="1"/>
          </p:cNvSpPr>
          <p:nvPr/>
        </p:nvSpPr>
        <p:spPr bwMode="auto">
          <a:xfrm>
            <a:off x="5435600" y="5517257"/>
            <a:ext cx="4318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Đ</a:t>
            </a:r>
          </a:p>
        </p:txBody>
      </p:sp>
      <p:sp>
        <p:nvSpPr>
          <p:cNvPr id="44144" name="Text Box 112"/>
          <p:cNvSpPr txBox="1">
            <a:spLocks noChangeArrowheads="1"/>
          </p:cNvSpPr>
          <p:nvPr/>
        </p:nvSpPr>
        <p:spPr bwMode="auto">
          <a:xfrm>
            <a:off x="7380288" y="5372795"/>
            <a:ext cx="504825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1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4141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4141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41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1" presetID="3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3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1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4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4137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4137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41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1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1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2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4142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4142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41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5" presetID="3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1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4138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4138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3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41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35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1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36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4143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3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4143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3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41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9" presetID="3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41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1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42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4139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4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4139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4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41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49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1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50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4144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5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4144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5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41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53" presetID="3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55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1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56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4140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5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4140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5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41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141" grpId="0"/>
      <p:bldP spid="44142" grpId="0"/>
      <p:bldP spid="44143" grpId="0"/>
      <p:bldP spid="4414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blipFill dpi="0" rotWithShape="1">
          <a:blip r:embed="rId2">
            <a:lum/>
          </a:blip>
          <a:srcRect/>
          <a:stretch>
            <a:fillRect l="-10000" r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3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7037388"/>
            <a:ext cx="8229600" cy="4456112"/>
          </a:xfrm>
        </p:spPr>
        <p:txBody>
          <a:bodyPr/>
          <a:lstStyle/>
          <a:p>
            <a:endParaRPr lang="en-US"/>
          </a:p>
        </p:txBody>
      </p:sp>
      <p:sp>
        <p:nvSpPr>
          <p:cNvPr id="56339" name="Text Box 19"/>
          <p:cNvSpPr txBox="1">
            <a:spLocks noChangeArrowheads="1"/>
          </p:cNvSpPr>
          <p:nvPr/>
        </p:nvSpPr>
        <p:spPr bwMode="auto">
          <a:xfrm>
            <a:off x="517630" y="1700808"/>
            <a:ext cx="6552728" cy="18018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điều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ta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hạt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cát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>
              <a:spcBef>
                <a:spcPct val="50000"/>
              </a:spcBef>
            </a:pP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điều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ta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chưa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cả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đại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dương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>
              <a:spcBef>
                <a:spcPct val="50000"/>
              </a:spcBef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         </a:t>
            </a:r>
            <a:r>
              <a:rPr lang="en-US" sz="2800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“ </a:t>
            </a:r>
            <a:r>
              <a:rPr lang="en-US" sz="2800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800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, </a:t>
            </a:r>
            <a:r>
              <a:rPr lang="en-US" sz="2800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800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nữa</a:t>
            </a:r>
            <a:r>
              <a:rPr lang="en-US" sz="2800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800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mãi</a:t>
            </a:r>
            <a:r>
              <a:rPr lang="en-US" sz="2800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!”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563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339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63"/>
          <p:cNvSpPr txBox="1">
            <a:spLocks noChangeArrowheads="1"/>
          </p:cNvSpPr>
          <p:nvPr/>
        </p:nvSpPr>
        <p:spPr bwMode="auto">
          <a:xfrm>
            <a:off x="3188851" y="228749"/>
            <a:ext cx="5687790" cy="3323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6000" b="1" dirty="0" err="1">
                <a:solidFill>
                  <a:srgbClr val="FF0000"/>
                </a:solidFill>
                <a:latin typeface="Times New Roman" pitchFamily="18" charset="0"/>
              </a:rPr>
              <a:t>Trừ</a:t>
            </a:r>
            <a:r>
              <a:rPr lang="en-US" sz="60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6000" b="1" dirty="0" err="1">
                <a:solidFill>
                  <a:srgbClr val="FF0000"/>
                </a:solidFill>
                <a:latin typeface="Times New Roman" pitchFamily="18" charset="0"/>
              </a:rPr>
              <a:t>các</a:t>
            </a:r>
            <a:r>
              <a:rPr lang="en-US" sz="60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6000" b="1" dirty="0" err="1">
                <a:solidFill>
                  <a:srgbClr val="FF0000"/>
                </a:solidFill>
                <a:latin typeface="Times New Roman" pitchFamily="18" charset="0"/>
              </a:rPr>
              <a:t>số</a:t>
            </a:r>
            <a:r>
              <a:rPr lang="en-US" sz="60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</a:p>
          <a:p>
            <a:pPr algn="ctr">
              <a:spcBef>
                <a:spcPct val="50000"/>
              </a:spcBef>
            </a:pPr>
            <a:r>
              <a:rPr lang="en-US" sz="6000" b="1" dirty="0" err="1">
                <a:solidFill>
                  <a:srgbClr val="FF0000"/>
                </a:solidFill>
                <a:latin typeface="Times New Roman" pitchFamily="18" charset="0"/>
              </a:rPr>
              <a:t>có</a:t>
            </a:r>
            <a:r>
              <a:rPr lang="en-US" sz="60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6000" b="1" dirty="0" err="1">
                <a:solidFill>
                  <a:srgbClr val="FF0000"/>
                </a:solidFill>
                <a:latin typeface="Times New Roman" pitchFamily="18" charset="0"/>
              </a:rPr>
              <a:t>ba</a:t>
            </a:r>
            <a:r>
              <a:rPr lang="en-US" sz="60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6000" b="1" dirty="0" err="1">
                <a:solidFill>
                  <a:srgbClr val="FF0000"/>
                </a:solidFill>
                <a:latin typeface="Times New Roman" pitchFamily="18" charset="0"/>
              </a:rPr>
              <a:t>chữ</a:t>
            </a:r>
            <a:r>
              <a:rPr lang="en-US" sz="60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6000" b="1" dirty="0" err="1">
                <a:solidFill>
                  <a:srgbClr val="FF0000"/>
                </a:solidFill>
                <a:latin typeface="Times New Roman" pitchFamily="18" charset="0"/>
              </a:rPr>
              <a:t>số</a:t>
            </a:r>
            <a:r>
              <a:rPr lang="en-US" sz="60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</a:p>
          <a:p>
            <a:pPr algn="ctr">
              <a:spcBef>
                <a:spcPct val="50000"/>
              </a:spcBef>
            </a:pPr>
            <a:r>
              <a:rPr lang="en-US" sz="4000" b="1" dirty="0">
                <a:solidFill>
                  <a:srgbClr val="0000FF"/>
                </a:solidFill>
                <a:latin typeface="Times New Roman" pitchFamily="18" charset="0"/>
              </a:rPr>
              <a:t>( </a:t>
            </a:r>
            <a:r>
              <a:rPr lang="en-US" sz="4000" b="1" dirty="0" err="1">
                <a:solidFill>
                  <a:srgbClr val="0000FF"/>
                </a:solidFill>
                <a:latin typeface="Times New Roman" pitchFamily="18" charset="0"/>
              </a:rPr>
              <a:t>có</a:t>
            </a:r>
            <a:r>
              <a:rPr lang="en-US" sz="40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latin typeface="Times New Roman" pitchFamily="18" charset="0"/>
              </a:rPr>
              <a:t>nhớ</a:t>
            </a:r>
            <a:r>
              <a:rPr lang="en-US" sz="40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latin typeface="Times New Roman" pitchFamily="18" charset="0"/>
              </a:rPr>
              <a:t>một</a:t>
            </a:r>
            <a:r>
              <a:rPr lang="en-US" sz="40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latin typeface="Times New Roman" pitchFamily="18" charset="0"/>
              </a:rPr>
              <a:t>lần</a:t>
            </a:r>
            <a:r>
              <a:rPr lang="en-US" sz="4000" b="1" dirty="0">
                <a:solidFill>
                  <a:srgbClr val="0000FF"/>
                </a:solidFill>
                <a:latin typeface="Times New Roman" pitchFamily="18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40893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63"/>
          <p:cNvSpPr txBox="1">
            <a:spLocks noChangeArrowheads="1"/>
          </p:cNvSpPr>
          <p:nvPr/>
        </p:nvSpPr>
        <p:spPr bwMode="auto">
          <a:xfrm>
            <a:off x="179512" y="1721854"/>
            <a:ext cx="8481105" cy="25545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000" b="1" dirty="0" err="1">
                <a:solidFill>
                  <a:srgbClr val="0000FF"/>
                </a:solidFill>
                <a:latin typeface="Times New Roman" pitchFamily="18" charset="0"/>
              </a:rPr>
              <a:t>Toán</a:t>
            </a:r>
            <a:endParaRPr lang="en-US" sz="4000" b="1" dirty="0">
              <a:solidFill>
                <a:srgbClr val="0000FF"/>
              </a:solidFill>
              <a:latin typeface="Times New Roman" pitchFamily="18" charset="0"/>
            </a:endParaRPr>
          </a:p>
          <a:p>
            <a:pPr algn="ctr">
              <a:spcBef>
                <a:spcPct val="50000"/>
              </a:spcBef>
            </a:pP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</a:rPr>
              <a:t>Trừ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</a:rPr>
              <a:t>các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</a:rPr>
              <a:t>số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</a:rPr>
              <a:t>có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</a:rPr>
              <a:t>ba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</a:rPr>
              <a:t>chữ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</a:rPr>
              <a:t>số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</a:p>
          <a:p>
            <a:pPr algn="ctr">
              <a:spcBef>
                <a:spcPct val="50000"/>
              </a:spcBef>
            </a:pPr>
            <a:r>
              <a:rPr lang="en-US" sz="4000" b="1" dirty="0">
                <a:solidFill>
                  <a:srgbClr val="0000FF"/>
                </a:solidFill>
                <a:latin typeface="Times New Roman" pitchFamily="18" charset="0"/>
              </a:rPr>
              <a:t>( </a:t>
            </a:r>
            <a:r>
              <a:rPr lang="en-US" sz="4000" b="1" dirty="0" err="1">
                <a:solidFill>
                  <a:srgbClr val="0000FF"/>
                </a:solidFill>
                <a:latin typeface="Times New Roman" pitchFamily="18" charset="0"/>
              </a:rPr>
              <a:t>có</a:t>
            </a:r>
            <a:r>
              <a:rPr lang="en-US" sz="40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latin typeface="Times New Roman" pitchFamily="18" charset="0"/>
              </a:rPr>
              <a:t>nhớ</a:t>
            </a:r>
            <a:r>
              <a:rPr lang="en-US" sz="40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latin typeface="Times New Roman" pitchFamily="18" charset="0"/>
              </a:rPr>
              <a:t>một</a:t>
            </a:r>
            <a:r>
              <a:rPr lang="en-US" sz="40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latin typeface="Times New Roman" pitchFamily="18" charset="0"/>
              </a:rPr>
              <a:t>lần</a:t>
            </a:r>
            <a:r>
              <a:rPr lang="en-US" sz="4000" b="1" dirty="0">
                <a:solidFill>
                  <a:srgbClr val="0000FF"/>
                </a:solidFill>
                <a:latin typeface="Times New Roman" pitchFamily="18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9911045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69" name="Text Box 25"/>
          <p:cNvSpPr txBox="1">
            <a:spLocks noChangeArrowheads="1"/>
          </p:cNvSpPr>
          <p:nvPr/>
        </p:nvSpPr>
        <p:spPr bwMode="auto">
          <a:xfrm>
            <a:off x="1331913" y="161710"/>
            <a:ext cx="6967041" cy="1015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6000" b="1" dirty="0">
                <a:solidFill>
                  <a:srgbClr val="007E00"/>
                </a:solidFill>
                <a:latin typeface="Times New Roman" pitchFamily="18" charset="0"/>
                <a:cs typeface="Times New Roman" pitchFamily="18" charset="0"/>
              </a:rPr>
              <a:t>a)    432 – 215 = ?</a:t>
            </a:r>
          </a:p>
        </p:txBody>
      </p:sp>
      <p:sp>
        <p:nvSpPr>
          <p:cNvPr id="6170" name="Text Box 26"/>
          <p:cNvSpPr txBox="1">
            <a:spLocks noChangeArrowheads="1"/>
          </p:cNvSpPr>
          <p:nvPr/>
        </p:nvSpPr>
        <p:spPr bwMode="auto">
          <a:xfrm>
            <a:off x="545513" y="1833686"/>
            <a:ext cx="1866247" cy="8617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5000" b="1" dirty="0">
                <a:latin typeface="Times New Roman" pitchFamily="18" charset="0"/>
                <a:cs typeface="Times New Roman" pitchFamily="18" charset="0"/>
              </a:rPr>
              <a:t>432</a:t>
            </a:r>
          </a:p>
        </p:txBody>
      </p:sp>
      <p:sp>
        <p:nvSpPr>
          <p:cNvPr id="6172" name="Text Box 28"/>
          <p:cNvSpPr txBox="1">
            <a:spLocks noChangeArrowheads="1"/>
          </p:cNvSpPr>
          <p:nvPr/>
        </p:nvSpPr>
        <p:spPr bwMode="auto">
          <a:xfrm>
            <a:off x="324307" y="2195639"/>
            <a:ext cx="397866" cy="8617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sz="5000" b="1">
                <a:latin typeface="Times New Roman" pitchFamily="18" charset="0"/>
                <a:cs typeface="Times New Roman" pitchFamily="18" charset="0"/>
              </a:rPr>
              <a:t>-</a:t>
            </a:r>
          </a:p>
        </p:txBody>
      </p:sp>
      <p:sp>
        <p:nvSpPr>
          <p:cNvPr id="6174" name="Line 30"/>
          <p:cNvSpPr>
            <a:spLocks noChangeShapeType="1"/>
          </p:cNvSpPr>
          <p:nvPr/>
        </p:nvSpPr>
        <p:spPr bwMode="auto">
          <a:xfrm>
            <a:off x="780794" y="3473056"/>
            <a:ext cx="1270926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50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75" name="Text Box 31"/>
          <p:cNvSpPr txBox="1">
            <a:spLocks noChangeArrowheads="1"/>
          </p:cNvSpPr>
          <p:nvPr/>
        </p:nvSpPr>
        <p:spPr bwMode="auto">
          <a:xfrm>
            <a:off x="2645325" y="1657429"/>
            <a:ext cx="5887115" cy="10772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  <a:buFont typeface="Arial" pitchFamily="34" charset="0"/>
              <a:buChar char="•"/>
            </a:pP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trừ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5,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lấy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12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trừ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5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7,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7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nhớ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1.</a:t>
            </a:r>
          </a:p>
        </p:txBody>
      </p:sp>
      <p:sp>
        <p:nvSpPr>
          <p:cNvPr id="6177" name="Text Box 33"/>
          <p:cNvSpPr txBox="1">
            <a:spLocks noChangeArrowheads="1"/>
          </p:cNvSpPr>
          <p:nvPr/>
        </p:nvSpPr>
        <p:spPr bwMode="auto">
          <a:xfrm>
            <a:off x="1546452" y="3501008"/>
            <a:ext cx="505268" cy="8617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sz="5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7</a:t>
            </a:r>
          </a:p>
        </p:txBody>
      </p:sp>
      <p:sp>
        <p:nvSpPr>
          <p:cNvPr id="6178" name="Text Box 34"/>
          <p:cNvSpPr txBox="1">
            <a:spLocks noChangeArrowheads="1"/>
          </p:cNvSpPr>
          <p:nvPr/>
        </p:nvSpPr>
        <p:spPr bwMode="auto">
          <a:xfrm>
            <a:off x="2631751" y="3023954"/>
            <a:ext cx="5366146" cy="10772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  <a:buFont typeface="Arial" pitchFamily="34" charset="0"/>
              <a:buChar char="•"/>
            </a:pP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1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thêm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1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2; 3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trừ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2 bằng1,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1.</a:t>
            </a:r>
          </a:p>
        </p:txBody>
      </p:sp>
      <p:sp>
        <p:nvSpPr>
          <p:cNvPr id="6179" name="Text Box 35"/>
          <p:cNvSpPr txBox="1">
            <a:spLocks noChangeArrowheads="1"/>
          </p:cNvSpPr>
          <p:nvPr/>
        </p:nvSpPr>
        <p:spPr bwMode="auto">
          <a:xfrm>
            <a:off x="1304330" y="3501008"/>
            <a:ext cx="364571" cy="8617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en-US" sz="5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</a:t>
            </a:r>
          </a:p>
        </p:txBody>
      </p:sp>
      <p:sp>
        <p:nvSpPr>
          <p:cNvPr id="6180" name="Text Box 36"/>
          <p:cNvSpPr txBox="1">
            <a:spLocks noChangeArrowheads="1"/>
          </p:cNvSpPr>
          <p:nvPr/>
        </p:nvSpPr>
        <p:spPr bwMode="auto">
          <a:xfrm>
            <a:off x="2662238" y="4278040"/>
            <a:ext cx="5113337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marL="457200" indent="-457200">
              <a:spcBef>
                <a:spcPct val="50000"/>
              </a:spcBef>
              <a:buFont typeface="Arial" pitchFamily="34" charset="0"/>
              <a:buChar char="•"/>
            </a:pP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4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trừ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2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2,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2.</a:t>
            </a:r>
          </a:p>
        </p:txBody>
      </p:sp>
      <p:sp>
        <p:nvSpPr>
          <p:cNvPr id="6191" name="Text Box 47"/>
          <p:cNvSpPr txBox="1">
            <a:spLocks noChangeArrowheads="1"/>
          </p:cNvSpPr>
          <p:nvPr/>
        </p:nvSpPr>
        <p:spPr bwMode="auto">
          <a:xfrm>
            <a:off x="1230264" y="5517232"/>
            <a:ext cx="5141936" cy="1015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6000" b="1" dirty="0">
                <a:solidFill>
                  <a:srgbClr val="007E00"/>
                </a:solidFill>
                <a:latin typeface="Times New Roman" pitchFamily="18" charset="0"/>
                <a:cs typeface="Times New Roman" pitchFamily="18" charset="0"/>
              </a:rPr>
              <a:t>432 – 215 = </a:t>
            </a:r>
          </a:p>
        </p:txBody>
      </p:sp>
      <p:sp>
        <p:nvSpPr>
          <p:cNvPr id="6205" name="Text Box 61"/>
          <p:cNvSpPr txBox="1">
            <a:spLocks noChangeArrowheads="1"/>
          </p:cNvSpPr>
          <p:nvPr/>
        </p:nvSpPr>
        <p:spPr bwMode="auto">
          <a:xfrm>
            <a:off x="5466583" y="5481545"/>
            <a:ext cx="1769713" cy="1015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en-US" sz="6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217</a:t>
            </a:r>
          </a:p>
        </p:txBody>
      </p:sp>
      <p:sp>
        <p:nvSpPr>
          <p:cNvPr id="6208" name="Text Box 64"/>
          <p:cNvSpPr txBox="1">
            <a:spLocks noChangeArrowheads="1"/>
          </p:cNvSpPr>
          <p:nvPr/>
        </p:nvSpPr>
        <p:spPr bwMode="auto">
          <a:xfrm>
            <a:off x="589608" y="2611282"/>
            <a:ext cx="1794016" cy="8617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5000" b="1" dirty="0">
                <a:latin typeface="Times New Roman" pitchFamily="18" charset="0"/>
                <a:cs typeface="Times New Roman" pitchFamily="18" charset="0"/>
              </a:rPr>
              <a:t>215</a:t>
            </a:r>
          </a:p>
        </p:txBody>
      </p:sp>
      <p:sp>
        <p:nvSpPr>
          <p:cNvPr id="6210" name="Text Box 66"/>
          <p:cNvSpPr txBox="1">
            <a:spLocks noChangeArrowheads="1"/>
          </p:cNvSpPr>
          <p:nvPr/>
        </p:nvSpPr>
        <p:spPr bwMode="auto">
          <a:xfrm>
            <a:off x="826645" y="3501008"/>
            <a:ext cx="505268" cy="8617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sz="5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6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0" dur="2000"/>
                                        <p:tgtEl>
                                          <p:spTgt spid="6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3" dur="2000"/>
                                        <p:tgtEl>
                                          <p:spTgt spid="6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6" dur="2000"/>
                                        <p:tgtEl>
                                          <p:spTgt spid="62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1" dur="2000"/>
                                        <p:tgtEl>
                                          <p:spTgt spid="6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1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61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2" dur="2000"/>
                                        <p:tgtEl>
                                          <p:spTgt spid="6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61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61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3" dur="2000"/>
                                        <p:tgtEl>
                                          <p:spTgt spid="6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62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62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54" dur="2000"/>
                                        <p:tgtEl>
                                          <p:spTgt spid="61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59" dur="2000"/>
                                        <p:tgtEl>
                                          <p:spTgt spid="62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70" grpId="0"/>
      <p:bldP spid="6172" grpId="0"/>
      <p:bldP spid="6174" grpId="0" animBg="1"/>
      <p:bldP spid="6175" grpId="0"/>
      <p:bldP spid="6177" grpId="0"/>
      <p:bldP spid="6178" grpId="0"/>
      <p:bldP spid="6179" grpId="0"/>
      <p:bldP spid="6180" grpId="0"/>
      <p:bldP spid="6191" grpId="0"/>
      <p:bldP spid="6205" grpId="0"/>
      <p:bldP spid="6208" grpId="0"/>
      <p:bldP spid="621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52" name="Line 8"/>
          <p:cNvSpPr>
            <a:spLocks noChangeShapeType="1"/>
          </p:cNvSpPr>
          <p:nvPr/>
        </p:nvSpPr>
        <p:spPr bwMode="auto">
          <a:xfrm>
            <a:off x="6227763" y="6092825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87" name="Text Box 43"/>
          <p:cNvSpPr txBox="1">
            <a:spLocks noChangeArrowheads="1"/>
          </p:cNvSpPr>
          <p:nvPr/>
        </p:nvSpPr>
        <p:spPr bwMode="auto">
          <a:xfrm>
            <a:off x="2843213" y="5734050"/>
            <a:ext cx="184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92" name="Text Box 48"/>
          <p:cNvSpPr txBox="1">
            <a:spLocks noChangeArrowheads="1"/>
          </p:cNvSpPr>
          <p:nvPr/>
        </p:nvSpPr>
        <p:spPr bwMode="auto">
          <a:xfrm>
            <a:off x="1907380" y="188640"/>
            <a:ext cx="6625059" cy="1015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6000" b="1" dirty="0">
                <a:solidFill>
                  <a:srgbClr val="007E00"/>
                </a:solidFill>
                <a:latin typeface="Times New Roman" pitchFamily="18" charset="0"/>
                <a:cs typeface="Times New Roman" pitchFamily="18" charset="0"/>
              </a:rPr>
              <a:t>b) 627 – 143 = ?</a:t>
            </a:r>
          </a:p>
        </p:txBody>
      </p:sp>
      <p:sp>
        <p:nvSpPr>
          <p:cNvPr id="6194" name="Text Box 50"/>
          <p:cNvSpPr txBox="1">
            <a:spLocks noChangeArrowheads="1"/>
          </p:cNvSpPr>
          <p:nvPr/>
        </p:nvSpPr>
        <p:spPr bwMode="auto">
          <a:xfrm>
            <a:off x="562107" y="2347710"/>
            <a:ext cx="2058988" cy="8617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5000" b="1" dirty="0">
                <a:latin typeface="Times New Roman" pitchFamily="18" charset="0"/>
                <a:cs typeface="Times New Roman" pitchFamily="18" charset="0"/>
              </a:rPr>
              <a:t>143</a:t>
            </a:r>
          </a:p>
        </p:txBody>
      </p:sp>
      <p:sp>
        <p:nvSpPr>
          <p:cNvPr id="6195" name="Text Box 51"/>
          <p:cNvSpPr txBox="1">
            <a:spLocks noChangeArrowheads="1"/>
          </p:cNvSpPr>
          <p:nvPr/>
        </p:nvSpPr>
        <p:spPr bwMode="auto">
          <a:xfrm>
            <a:off x="4264025" y="6184900"/>
            <a:ext cx="184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96" name="Line 52"/>
          <p:cNvSpPr>
            <a:spLocks noChangeShapeType="1"/>
          </p:cNvSpPr>
          <p:nvPr/>
        </p:nvSpPr>
        <p:spPr bwMode="auto">
          <a:xfrm>
            <a:off x="811212" y="3209484"/>
            <a:ext cx="1384524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97" name="Text Box 53"/>
          <p:cNvSpPr txBox="1">
            <a:spLocks noChangeArrowheads="1"/>
          </p:cNvSpPr>
          <p:nvPr/>
        </p:nvSpPr>
        <p:spPr bwMode="auto">
          <a:xfrm>
            <a:off x="612279" y="1806440"/>
            <a:ext cx="397866" cy="8617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sz="5000" b="1">
                <a:latin typeface="Times New Roman" pitchFamily="18" charset="0"/>
                <a:cs typeface="Times New Roman" pitchFamily="18" charset="0"/>
              </a:rPr>
              <a:t>-</a:t>
            </a:r>
          </a:p>
        </p:txBody>
      </p:sp>
      <p:sp>
        <p:nvSpPr>
          <p:cNvPr id="6198" name="Text Box 54"/>
          <p:cNvSpPr txBox="1">
            <a:spLocks noChangeArrowheads="1"/>
          </p:cNvSpPr>
          <p:nvPr/>
        </p:nvSpPr>
        <p:spPr bwMode="auto">
          <a:xfrm>
            <a:off x="3059832" y="1772816"/>
            <a:ext cx="5113337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marL="457200" indent="-457200">
              <a:spcBef>
                <a:spcPct val="50000"/>
              </a:spcBef>
              <a:buFont typeface="Arial" pitchFamily="34" charset="0"/>
              <a:buChar char="•"/>
            </a:pP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7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trừ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3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4,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4.</a:t>
            </a:r>
          </a:p>
        </p:txBody>
      </p:sp>
      <p:sp>
        <p:nvSpPr>
          <p:cNvPr id="6200" name="Text Box 56"/>
          <p:cNvSpPr txBox="1">
            <a:spLocks noChangeArrowheads="1"/>
          </p:cNvSpPr>
          <p:nvPr/>
        </p:nvSpPr>
        <p:spPr bwMode="auto">
          <a:xfrm>
            <a:off x="1654746" y="3209484"/>
            <a:ext cx="505268" cy="8617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sz="5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4</a:t>
            </a:r>
          </a:p>
        </p:txBody>
      </p:sp>
      <p:sp>
        <p:nvSpPr>
          <p:cNvPr id="6201" name="Text Box 57"/>
          <p:cNvSpPr txBox="1">
            <a:spLocks noChangeArrowheads="1"/>
          </p:cNvSpPr>
          <p:nvPr/>
        </p:nvSpPr>
        <p:spPr bwMode="auto">
          <a:xfrm>
            <a:off x="3059831" y="2783830"/>
            <a:ext cx="5472607" cy="10772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  <a:buFont typeface="Arial" pitchFamily="34" charset="0"/>
              <a:buChar char="•"/>
            </a:pP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trừ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4,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lấy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12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trừ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4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8,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8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nhớ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1.</a:t>
            </a:r>
          </a:p>
        </p:txBody>
      </p:sp>
      <p:sp>
        <p:nvSpPr>
          <p:cNvPr id="6203" name="Text Box 59"/>
          <p:cNvSpPr txBox="1">
            <a:spLocks noChangeArrowheads="1"/>
          </p:cNvSpPr>
          <p:nvPr/>
        </p:nvSpPr>
        <p:spPr bwMode="auto">
          <a:xfrm>
            <a:off x="3059832" y="4210484"/>
            <a:ext cx="5184996" cy="10772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  <a:buFont typeface="Arial" pitchFamily="34" charset="0"/>
              <a:buChar char="•"/>
            </a:pP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1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thêm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1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2; 6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trừ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2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4,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4.</a:t>
            </a:r>
          </a:p>
        </p:txBody>
      </p:sp>
      <p:sp>
        <p:nvSpPr>
          <p:cNvPr id="6206" name="Text Box 62"/>
          <p:cNvSpPr txBox="1">
            <a:spLocks noChangeArrowheads="1"/>
          </p:cNvSpPr>
          <p:nvPr/>
        </p:nvSpPr>
        <p:spPr bwMode="auto">
          <a:xfrm>
            <a:off x="1907380" y="5616778"/>
            <a:ext cx="5759450" cy="1015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6000" b="1" dirty="0">
                <a:solidFill>
                  <a:srgbClr val="007E00"/>
                </a:solidFill>
                <a:latin typeface="Times New Roman" pitchFamily="18" charset="0"/>
                <a:cs typeface="Times New Roman" pitchFamily="18" charset="0"/>
              </a:rPr>
              <a:t>627 – 143 = </a:t>
            </a:r>
            <a:r>
              <a:rPr lang="en-US" sz="6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484</a:t>
            </a:r>
          </a:p>
        </p:txBody>
      </p:sp>
      <p:sp>
        <p:nvSpPr>
          <p:cNvPr id="6211" name="Text Box 67"/>
          <p:cNvSpPr txBox="1">
            <a:spLocks noChangeArrowheads="1"/>
          </p:cNvSpPr>
          <p:nvPr/>
        </p:nvSpPr>
        <p:spPr bwMode="auto">
          <a:xfrm>
            <a:off x="811212" y="1552001"/>
            <a:ext cx="1645186" cy="8617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5000" b="1" dirty="0">
                <a:latin typeface="Times New Roman" pitchFamily="18" charset="0"/>
                <a:cs typeface="Times New Roman" pitchFamily="18" charset="0"/>
              </a:rPr>
              <a:t>627</a:t>
            </a:r>
          </a:p>
        </p:txBody>
      </p:sp>
      <p:sp>
        <p:nvSpPr>
          <p:cNvPr id="6213" name="Text Box 69"/>
          <p:cNvSpPr txBox="1">
            <a:spLocks noChangeArrowheads="1"/>
          </p:cNvSpPr>
          <p:nvPr/>
        </p:nvSpPr>
        <p:spPr bwMode="auto">
          <a:xfrm>
            <a:off x="978489" y="3213592"/>
            <a:ext cx="382588" cy="8617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en-US" sz="5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4</a:t>
            </a:r>
          </a:p>
        </p:txBody>
      </p:sp>
      <p:sp>
        <p:nvSpPr>
          <p:cNvPr id="6214" name="Text Box 70"/>
          <p:cNvSpPr txBox="1">
            <a:spLocks noChangeArrowheads="1"/>
          </p:cNvSpPr>
          <p:nvPr/>
        </p:nvSpPr>
        <p:spPr bwMode="auto">
          <a:xfrm>
            <a:off x="1316360" y="3209484"/>
            <a:ext cx="505268" cy="8617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sz="5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8</a:t>
            </a:r>
          </a:p>
        </p:txBody>
      </p:sp>
    </p:spTree>
    <p:extLst>
      <p:ext uri="{BB962C8B-B14F-4D97-AF65-F5344CB8AC3E}">
        <p14:creationId xmlns:p14="http://schemas.microsoft.com/office/powerpoint/2010/main" val="1646549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1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1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3" dur="2000"/>
                                        <p:tgtEl>
                                          <p:spTgt spid="6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6" dur="2000"/>
                                        <p:tgtEl>
                                          <p:spTgt spid="6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9" dur="2000"/>
                                        <p:tgtEl>
                                          <p:spTgt spid="6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2" dur="2000"/>
                                        <p:tgtEl>
                                          <p:spTgt spid="62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7" dur="2000"/>
                                        <p:tgtEl>
                                          <p:spTgt spid="6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2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62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8" dur="2000"/>
                                        <p:tgtEl>
                                          <p:spTgt spid="62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62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62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9" dur="2000"/>
                                        <p:tgtEl>
                                          <p:spTgt spid="62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62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62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60" dur="2000"/>
                                        <p:tgtEl>
                                          <p:spTgt spid="62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92" grpId="0"/>
      <p:bldP spid="6194" grpId="0"/>
      <p:bldP spid="6196" grpId="0" animBg="1"/>
      <p:bldP spid="6197" grpId="0"/>
      <p:bldP spid="6198" grpId="0"/>
      <p:bldP spid="6200" grpId="0"/>
      <p:bldP spid="6201" grpId="0"/>
      <p:bldP spid="6203" grpId="0"/>
      <p:bldP spid="6206" grpId="0"/>
      <p:bldP spid="6211" grpId="0"/>
      <p:bldP spid="6213" grpId="0"/>
      <p:bldP spid="621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331640" y="116632"/>
            <a:ext cx="712879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So </a:t>
            </a:r>
            <a:r>
              <a:rPr lang="en-US" sz="40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sánh</a:t>
            </a:r>
            <a:r>
              <a:rPr lang="en-US" sz="4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2 </a:t>
            </a:r>
            <a:r>
              <a:rPr lang="en-US" sz="40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ví</a:t>
            </a:r>
            <a:r>
              <a:rPr lang="en-US" sz="4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dụ</a:t>
            </a:r>
            <a:endParaRPr lang="en-US" sz="40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 Box 13"/>
          <p:cNvSpPr txBox="1">
            <a:spLocks noChangeArrowheads="1"/>
          </p:cNvSpPr>
          <p:nvPr/>
        </p:nvSpPr>
        <p:spPr bwMode="auto">
          <a:xfrm>
            <a:off x="6732588" y="1412875"/>
            <a:ext cx="1008062" cy="15696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3200" dirty="0">
                <a:solidFill>
                  <a:srgbClr val="0000FF"/>
                </a:solidFill>
              </a:rPr>
              <a:t>627</a:t>
            </a:r>
          </a:p>
          <a:p>
            <a:r>
              <a:rPr lang="en-US" sz="3200" dirty="0">
                <a:solidFill>
                  <a:srgbClr val="0000FF"/>
                </a:solidFill>
              </a:rPr>
              <a:t>143</a:t>
            </a:r>
          </a:p>
          <a:p>
            <a:r>
              <a:rPr lang="en-US" sz="3200" dirty="0">
                <a:solidFill>
                  <a:srgbClr val="FF0000"/>
                </a:solidFill>
              </a:rPr>
              <a:t>484</a:t>
            </a:r>
          </a:p>
        </p:txBody>
      </p:sp>
      <p:sp>
        <p:nvSpPr>
          <p:cNvPr id="4" name="Text Box 14"/>
          <p:cNvSpPr txBox="1">
            <a:spLocks noChangeArrowheads="1"/>
          </p:cNvSpPr>
          <p:nvPr/>
        </p:nvSpPr>
        <p:spPr bwMode="auto">
          <a:xfrm>
            <a:off x="1763713" y="2205038"/>
            <a:ext cx="1841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/>
          </a:p>
        </p:txBody>
      </p:sp>
      <p:sp>
        <p:nvSpPr>
          <p:cNvPr id="5" name="Rectangle 15"/>
          <p:cNvSpPr>
            <a:spLocks noChangeArrowheads="1"/>
          </p:cNvSpPr>
          <p:nvPr/>
        </p:nvSpPr>
        <p:spPr bwMode="auto">
          <a:xfrm>
            <a:off x="2700338" y="1412875"/>
            <a:ext cx="1062037" cy="15696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3200" dirty="0">
                <a:solidFill>
                  <a:srgbClr val="0000FF"/>
                </a:solidFill>
              </a:rPr>
              <a:t>432</a:t>
            </a:r>
          </a:p>
          <a:p>
            <a:r>
              <a:rPr lang="en-US" sz="3200" dirty="0">
                <a:solidFill>
                  <a:srgbClr val="0000FF"/>
                </a:solidFill>
              </a:rPr>
              <a:t>215</a:t>
            </a:r>
          </a:p>
          <a:p>
            <a:r>
              <a:rPr lang="en-US" sz="3200" dirty="0">
                <a:solidFill>
                  <a:srgbClr val="FF0000"/>
                </a:solidFill>
              </a:rPr>
              <a:t>217</a:t>
            </a:r>
          </a:p>
        </p:txBody>
      </p:sp>
      <p:sp>
        <p:nvSpPr>
          <p:cNvPr id="6" name="Line 16"/>
          <p:cNvSpPr>
            <a:spLocks noChangeShapeType="1"/>
          </p:cNvSpPr>
          <p:nvPr/>
        </p:nvSpPr>
        <p:spPr bwMode="auto">
          <a:xfrm>
            <a:off x="2339975" y="2492375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" name="Line 17"/>
          <p:cNvSpPr>
            <a:spLocks noChangeShapeType="1"/>
          </p:cNvSpPr>
          <p:nvPr/>
        </p:nvSpPr>
        <p:spPr bwMode="auto">
          <a:xfrm flipV="1">
            <a:off x="2664569" y="2420938"/>
            <a:ext cx="971328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" name="Line 18"/>
          <p:cNvSpPr>
            <a:spLocks noChangeShapeType="1"/>
          </p:cNvSpPr>
          <p:nvPr/>
        </p:nvSpPr>
        <p:spPr bwMode="auto">
          <a:xfrm>
            <a:off x="2051050" y="2492375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" name="Line 20"/>
          <p:cNvSpPr>
            <a:spLocks noChangeShapeType="1"/>
          </p:cNvSpPr>
          <p:nvPr/>
        </p:nvSpPr>
        <p:spPr bwMode="auto">
          <a:xfrm>
            <a:off x="6696124" y="2420938"/>
            <a:ext cx="900212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" name="Line 21"/>
          <p:cNvSpPr>
            <a:spLocks noChangeShapeType="1"/>
          </p:cNvSpPr>
          <p:nvPr/>
        </p:nvSpPr>
        <p:spPr bwMode="auto">
          <a:xfrm>
            <a:off x="6588224" y="1989138"/>
            <a:ext cx="215801" cy="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" name="Line 24"/>
          <p:cNvSpPr>
            <a:spLocks noChangeShapeType="1"/>
          </p:cNvSpPr>
          <p:nvPr/>
        </p:nvSpPr>
        <p:spPr bwMode="auto">
          <a:xfrm>
            <a:off x="2555776" y="1989138"/>
            <a:ext cx="217587" cy="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" name="Rectangle 25"/>
          <p:cNvSpPr>
            <a:spLocks noChangeArrowheads="1"/>
          </p:cNvSpPr>
          <p:nvPr/>
        </p:nvSpPr>
        <p:spPr bwMode="auto">
          <a:xfrm>
            <a:off x="1511881" y="967715"/>
            <a:ext cx="503664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3200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a)</a:t>
            </a:r>
          </a:p>
        </p:txBody>
      </p:sp>
      <p:sp>
        <p:nvSpPr>
          <p:cNvPr id="13" name="Rectangle 26"/>
          <p:cNvSpPr>
            <a:spLocks noChangeArrowheads="1"/>
          </p:cNvSpPr>
          <p:nvPr/>
        </p:nvSpPr>
        <p:spPr bwMode="auto">
          <a:xfrm>
            <a:off x="4982942" y="973308"/>
            <a:ext cx="526106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3200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b)</a:t>
            </a:r>
          </a:p>
        </p:txBody>
      </p:sp>
      <p:graphicFrame>
        <p:nvGraphicFramePr>
          <p:cNvPr id="15" name="Table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17832466"/>
              </p:ext>
            </p:extLst>
          </p:nvPr>
        </p:nvGraphicFramePr>
        <p:xfrm>
          <a:off x="323528" y="2982535"/>
          <a:ext cx="8640960" cy="3596640"/>
        </p:xfrm>
        <a:graphic>
          <a:graphicData uri="http://schemas.openxmlformats.org/drawingml/2006/table">
            <a:tbl>
              <a:tblPr firstRow="1" bandRow="1"/>
              <a:tblGrid>
                <a:gridCol w="273630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90465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76064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err="1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Giống</a:t>
                      </a:r>
                      <a:r>
                        <a:rPr lang="en-US" sz="3200" baseline="0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200" baseline="0" dirty="0" err="1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nhau</a:t>
                      </a:r>
                      <a:endParaRPr lang="en-US" sz="3200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007E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err="1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Khác</a:t>
                      </a:r>
                      <a:r>
                        <a:rPr lang="en-US" sz="3200" baseline="0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200" baseline="0" dirty="0" err="1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nhau</a:t>
                      </a:r>
                      <a:endParaRPr lang="en-US" sz="3200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007E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235947">
                <a:tc>
                  <a:txBody>
                    <a:bodyPr/>
                    <a:lstStyle/>
                    <a:p>
                      <a:r>
                        <a:rPr lang="en-US" sz="3200" dirty="0" err="1">
                          <a:latin typeface="Times New Roman" pitchFamily="18" charset="0"/>
                          <a:cs typeface="Times New Roman" pitchFamily="18" charset="0"/>
                        </a:rPr>
                        <a:t>Đều</a:t>
                      </a:r>
                      <a:r>
                        <a:rPr lang="en-US" sz="32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2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là</a:t>
                      </a:r>
                      <a:r>
                        <a:rPr lang="en-US" sz="32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2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phép</a:t>
                      </a:r>
                      <a:r>
                        <a:rPr lang="en-US" sz="32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2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tính</a:t>
                      </a:r>
                      <a:r>
                        <a:rPr lang="en-US" sz="32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2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trừ</a:t>
                      </a:r>
                      <a:r>
                        <a:rPr lang="en-US" sz="32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2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các</a:t>
                      </a:r>
                      <a:r>
                        <a:rPr lang="en-US" sz="32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2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số</a:t>
                      </a:r>
                      <a:r>
                        <a:rPr lang="en-US" sz="32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2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có</a:t>
                      </a:r>
                      <a:r>
                        <a:rPr lang="en-US" sz="3200" baseline="0" dirty="0">
                          <a:latin typeface="Times New Roman" pitchFamily="18" charset="0"/>
                          <a:cs typeface="Times New Roman" pitchFamily="18" charset="0"/>
                        </a:rPr>
                        <a:t> 3 </a:t>
                      </a:r>
                      <a:r>
                        <a:rPr lang="en-US" sz="32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chữ</a:t>
                      </a:r>
                      <a:r>
                        <a:rPr lang="en-US" sz="32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2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số</a:t>
                      </a:r>
                      <a:r>
                        <a:rPr lang="en-US" sz="3200" baseline="0" dirty="0">
                          <a:latin typeface="Times New Roman" pitchFamily="18" charset="0"/>
                          <a:cs typeface="Times New Roman" pitchFamily="18" charset="0"/>
                        </a:rPr>
                        <a:t> (</a:t>
                      </a:r>
                      <a:r>
                        <a:rPr lang="en-US" sz="32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có</a:t>
                      </a:r>
                      <a:r>
                        <a:rPr lang="en-US" sz="32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2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nhớ</a:t>
                      </a:r>
                      <a:r>
                        <a:rPr lang="en-US" sz="3200" baseline="0" dirty="0">
                          <a:latin typeface="Times New Roman" pitchFamily="18" charset="0"/>
                          <a:cs typeface="Times New Roman" pitchFamily="18" charset="0"/>
                        </a:rPr>
                        <a:t> 1 </a:t>
                      </a:r>
                      <a:r>
                        <a:rPr lang="en-US" sz="32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lần</a:t>
                      </a:r>
                      <a:r>
                        <a:rPr lang="en-US" sz="3200" baseline="0" dirty="0">
                          <a:latin typeface="Times New Roman" pitchFamily="18" charset="0"/>
                          <a:cs typeface="Times New Roman" pitchFamily="18" charset="0"/>
                        </a:rPr>
                        <a:t>) </a:t>
                      </a:r>
                      <a:endParaRPr lang="en-US" sz="3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+ </a:t>
                      </a:r>
                      <a:r>
                        <a:rPr lang="en-US" sz="3200" kern="1200" dirty="0" err="1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Phép</a:t>
                      </a:r>
                      <a:r>
                        <a:rPr lang="en-US" sz="3200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3200" kern="1200" dirty="0" err="1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trừ</a:t>
                      </a:r>
                      <a:r>
                        <a:rPr lang="en-US" sz="3200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3200" kern="1200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432 - 215 = 217 </a:t>
                      </a:r>
                      <a:r>
                        <a:rPr lang="en-US" sz="3200" kern="1200" dirty="0" err="1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là</a:t>
                      </a:r>
                      <a:r>
                        <a:rPr lang="en-US" sz="3200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3200" kern="1200" dirty="0" err="1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phép</a:t>
                      </a:r>
                      <a:r>
                        <a:rPr lang="en-US" sz="3200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3200" kern="1200" dirty="0" err="1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trừ</a:t>
                      </a:r>
                      <a:r>
                        <a:rPr lang="en-US" sz="3200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3200" kern="1200" dirty="0" err="1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có</a:t>
                      </a:r>
                      <a:r>
                        <a:rPr lang="en-US" sz="3200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3200" kern="1200" dirty="0" err="1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nhớ</a:t>
                      </a:r>
                      <a:r>
                        <a:rPr lang="en-US" sz="3200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1 </a:t>
                      </a:r>
                      <a:r>
                        <a:rPr lang="en-US" sz="3200" kern="1200" dirty="0" err="1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lần</a:t>
                      </a:r>
                      <a:r>
                        <a:rPr lang="en-US" sz="3200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ở </a:t>
                      </a:r>
                      <a:r>
                        <a:rPr lang="en-US" sz="3200" kern="1200" dirty="0" err="1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hàng</a:t>
                      </a:r>
                      <a:r>
                        <a:rPr lang="en-US" sz="3200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3200" kern="1200" dirty="0" err="1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chục</a:t>
                      </a:r>
                      <a:endParaRPr lang="en-US" sz="3200" kern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endParaRPr lang="en-US" sz="3200" kern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r>
                        <a:rPr lang="en-US" sz="3200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+ </a:t>
                      </a:r>
                      <a:r>
                        <a:rPr lang="en-US" sz="3200" kern="1200" dirty="0" err="1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Phép</a:t>
                      </a:r>
                      <a:r>
                        <a:rPr lang="en-US" sz="3200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3200" kern="1200" dirty="0" err="1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trừ</a:t>
                      </a:r>
                      <a:r>
                        <a:rPr lang="en-US" sz="3200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3200" kern="1200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627 - 143 = 484 </a:t>
                      </a:r>
                      <a:r>
                        <a:rPr lang="en-US" sz="3200" kern="1200" dirty="0" err="1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là</a:t>
                      </a:r>
                      <a:r>
                        <a:rPr lang="en-US" sz="3200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3200" kern="1200" dirty="0" err="1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phép</a:t>
                      </a:r>
                      <a:r>
                        <a:rPr lang="en-US" sz="3200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3200" kern="1200" dirty="0" err="1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trừ</a:t>
                      </a:r>
                      <a:r>
                        <a:rPr lang="en-US" sz="3200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3200" kern="1200" dirty="0" err="1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có</a:t>
                      </a:r>
                      <a:r>
                        <a:rPr lang="en-US" sz="3200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3200" kern="1200" dirty="0" err="1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nhớ</a:t>
                      </a:r>
                      <a:r>
                        <a:rPr lang="en-US" sz="3200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1 </a:t>
                      </a:r>
                      <a:r>
                        <a:rPr lang="en-US" sz="3200" kern="1200" dirty="0" err="1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lần</a:t>
                      </a:r>
                      <a:r>
                        <a:rPr lang="en-US" sz="3200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ở </a:t>
                      </a:r>
                      <a:r>
                        <a:rPr lang="en-US" sz="3200" kern="1200" dirty="0" err="1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hàng</a:t>
                      </a:r>
                      <a:r>
                        <a:rPr lang="en-US" sz="3200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3200" kern="1200" dirty="0" err="1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trăm</a:t>
                      </a:r>
                      <a:endParaRPr lang="en-US" sz="3200" kern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endParaRPr lang="en-US" sz="3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81569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  <p:bldP spid="7" grpId="0" animBg="1"/>
      <p:bldP spid="9" grpId="0" animBg="1"/>
      <p:bldP spid="10" grpId="0" animBg="1"/>
      <p:bldP spid="11" grpId="0" animBg="1"/>
      <p:bldP spid="12" grpId="0"/>
      <p:bldP spid="1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91680" y="836712"/>
            <a:ext cx="583264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aseline="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phép</a:t>
            </a:r>
            <a:r>
              <a:rPr lang="en-US" sz="3600" baseline="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aseline="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3600" baseline="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aseline="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trừ</a:t>
            </a:r>
            <a:r>
              <a:rPr lang="en-US" sz="3600" baseline="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aseline="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600" baseline="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aseline="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600" baseline="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aseline="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600" baseline="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3 </a:t>
            </a:r>
            <a:r>
              <a:rPr lang="en-US" sz="3600" baseline="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3600" baseline="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aseline="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600" baseline="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3600" baseline="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600" baseline="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aseline="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nhớ</a:t>
            </a:r>
            <a:r>
              <a:rPr lang="en-US" sz="3600" baseline="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1 </a:t>
            </a:r>
            <a:r>
              <a:rPr lang="en-US" sz="3600" baseline="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lần</a:t>
            </a:r>
            <a:r>
              <a:rPr lang="en-US" sz="3600" baseline="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en-US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ta </a:t>
            </a:r>
            <a:r>
              <a:rPr lang="en-US" sz="3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 </a:t>
            </a:r>
            <a:r>
              <a:rPr lang="en-US" sz="3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Mấy</a:t>
            </a:r>
            <a:r>
              <a:rPr lang="en-US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en-US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399977579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3636962" y="908720"/>
            <a:ext cx="2720975" cy="673100"/>
          </a:xfrm>
        </p:spPr>
        <p:txBody>
          <a:bodyPr>
            <a:normAutofit fontScale="90000"/>
          </a:bodyPr>
          <a:lstStyle/>
          <a:p>
            <a:r>
              <a:rPr lang="en-US" sz="4000">
                <a:solidFill>
                  <a:srgbClr val="007E00"/>
                </a:solidFill>
                <a:latin typeface="Times New Roman" pitchFamily="18" charset="0"/>
              </a:rPr>
              <a:t>Bài tập :</a:t>
            </a:r>
          </a:p>
        </p:txBody>
      </p:sp>
      <p:sp>
        <p:nvSpPr>
          <p:cNvPr id="11282" name="Text Box 18"/>
          <p:cNvSpPr txBox="1">
            <a:spLocks noChangeArrowheads="1"/>
          </p:cNvSpPr>
          <p:nvPr/>
        </p:nvSpPr>
        <p:spPr bwMode="auto">
          <a:xfrm flipV="1">
            <a:off x="1998271" y="1789893"/>
            <a:ext cx="4574381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rot="10800000" wrap="square">
            <a:spAutoFit/>
          </a:bodyPr>
          <a:lstStyle/>
          <a:p>
            <a:r>
              <a:rPr lang="en-US" sz="4000" b="1" u="sng" dirty="0" err="1">
                <a:solidFill>
                  <a:srgbClr val="FF0000"/>
                </a:solidFill>
                <a:latin typeface="Times New Roman" pitchFamily="18" charset="0"/>
              </a:rPr>
              <a:t>Bài</a:t>
            </a:r>
            <a:r>
              <a:rPr lang="en-US" sz="4000" b="1" u="sng" dirty="0">
                <a:solidFill>
                  <a:srgbClr val="FF0000"/>
                </a:solidFill>
                <a:latin typeface="Times New Roman" pitchFamily="18" charset="0"/>
              </a:rPr>
              <a:t> 1: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</a:rPr>
              <a:t>Tính</a:t>
            </a:r>
            <a:endParaRPr lang="en-US" sz="4000" b="1" dirty="0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11287" name="Text Box 23"/>
          <p:cNvSpPr txBox="1">
            <a:spLocks noChangeArrowheads="1"/>
          </p:cNvSpPr>
          <p:nvPr/>
        </p:nvSpPr>
        <p:spPr bwMode="auto">
          <a:xfrm>
            <a:off x="3283744" y="3475836"/>
            <a:ext cx="8636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endParaRPr lang="en-US" sz="2800">
              <a:latin typeface="Times New Roman" pitchFamily="18" charset="0"/>
            </a:endParaRPr>
          </a:p>
        </p:txBody>
      </p:sp>
      <p:sp>
        <p:nvSpPr>
          <p:cNvPr id="11291" name="Text Box 27"/>
          <p:cNvSpPr txBox="1">
            <a:spLocks noChangeArrowheads="1"/>
          </p:cNvSpPr>
          <p:nvPr/>
        </p:nvSpPr>
        <p:spPr bwMode="auto">
          <a:xfrm>
            <a:off x="3139281" y="3980661"/>
            <a:ext cx="8636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endParaRPr lang="en-US" sz="2800">
              <a:latin typeface="Times New Roman" pitchFamily="18" charset="0"/>
            </a:endParaRPr>
          </a:p>
        </p:txBody>
      </p:sp>
      <p:sp>
        <p:nvSpPr>
          <p:cNvPr id="11296" name="Line 32"/>
          <p:cNvSpPr>
            <a:spLocks noChangeShapeType="1"/>
          </p:cNvSpPr>
          <p:nvPr/>
        </p:nvSpPr>
        <p:spPr bwMode="auto">
          <a:xfrm>
            <a:off x="1304131" y="8638386"/>
            <a:ext cx="7921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97" name="Line 33"/>
          <p:cNvSpPr>
            <a:spLocks noChangeShapeType="1"/>
          </p:cNvSpPr>
          <p:nvPr/>
        </p:nvSpPr>
        <p:spPr bwMode="auto">
          <a:xfrm>
            <a:off x="5660231" y="8949536"/>
            <a:ext cx="7921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98" name="Line 34"/>
          <p:cNvSpPr>
            <a:spLocks noChangeShapeType="1"/>
          </p:cNvSpPr>
          <p:nvPr/>
        </p:nvSpPr>
        <p:spPr bwMode="auto">
          <a:xfrm>
            <a:off x="7676356" y="9597236"/>
            <a:ext cx="7921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99" name="Line 35"/>
          <p:cNvSpPr>
            <a:spLocks noChangeShapeType="1"/>
          </p:cNvSpPr>
          <p:nvPr/>
        </p:nvSpPr>
        <p:spPr bwMode="auto">
          <a:xfrm>
            <a:off x="6020594" y="9020973"/>
            <a:ext cx="7921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300" name="Line 36"/>
          <p:cNvSpPr>
            <a:spLocks noChangeShapeType="1"/>
          </p:cNvSpPr>
          <p:nvPr/>
        </p:nvSpPr>
        <p:spPr bwMode="auto">
          <a:xfrm>
            <a:off x="4004469" y="9092411"/>
            <a:ext cx="7921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311" name="Text Box 47"/>
          <p:cNvSpPr txBox="1">
            <a:spLocks noChangeArrowheads="1"/>
          </p:cNvSpPr>
          <p:nvPr/>
        </p:nvSpPr>
        <p:spPr bwMode="auto">
          <a:xfrm>
            <a:off x="2851944" y="3609186"/>
            <a:ext cx="936625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endParaRPr lang="en-US" sz="3200">
              <a:latin typeface="Arial" charset="0"/>
            </a:endParaRPr>
          </a:p>
        </p:txBody>
      </p:sp>
      <p:sp>
        <p:nvSpPr>
          <p:cNvPr id="11326" name="Line 62"/>
          <p:cNvSpPr>
            <a:spLocks noChangeShapeType="1"/>
          </p:cNvSpPr>
          <p:nvPr/>
        </p:nvSpPr>
        <p:spPr bwMode="auto">
          <a:xfrm>
            <a:off x="1843881" y="9020973"/>
            <a:ext cx="7921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327" name="Line 63"/>
          <p:cNvSpPr>
            <a:spLocks noChangeShapeType="1"/>
          </p:cNvSpPr>
          <p:nvPr/>
        </p:nvSpPr>
        <p:spPr bwMode="auto">
          <a:xfrm>
            <a:off x="9332119" y="8949536"/>
            <a:ext cx="7921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328" name="Line 64"/>
          <p:cNvSpPr>
            <a:spLocks noChangeShapeType="1"/>
          </p:cNvSpPr>
          <p:nvPr/>
        </p:nvSpPr>
        <p:spPr bwMode="auto">
          <a:xfrm>
            <a:off x="7676356" y="9452773"/>
            <a:ext cx="7921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329" name="Line 65"/>
          <p:cNvSpPr>
            <a:spLocks noChangeShapeType="1"/>
          </p:cNvSpPr>
          <p:nvPr/>
        </p:nvSpPr>
        <p:spPr bwMode="auto">
          <a:xfrm>
            <a:off x="5660231" y="9020973"/>
            <a:ext cx="7921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330" name="Line 66"/>
          <p:cNvSpPr>
            <a:spLocks noChangeShapeType="1"/>
          </p:cNvSpPr>
          <p:nvPr/>
        </p:nvSpPr>
        <p:spPr bwMode="auto">
          <a:xfrm>
            <a:off x="3715544" y="9092411"/>
            <a:ext cx="7921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351" name="Text Box 87"/>
          <p:cNvSpPr txBox="1">
            <a:spLocks noChangeArrowheads="1"/>
          </p:cNvSpPr>
          <p:nvPr/>
        </p:nvSpPr>
        <p:spPr bwMode="auto">
          <a:xfrm>
            <a:off x="1915319" y="3404398"/>
            <a:ext cx="8532812" cy="11604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/>
              <a:t>  541        422          564</a:t>
            </a:r>
          </a:p>
          <a:p>
            <a:pPr>
              <a:spcBef>
                <a:spcPct val="50000"/>
              </a:spcBef>
            </a:pPr>
            <a:r>
              <a:rPr lang="en-US" sz="2800" dirty="0"/>
              <a:t>  </a:t>
            </a:r>
            <a:r>
              <a:rPr lang="en-US" sz="2800" u="sng" dirty="0"/>
              <a:t>127</a:t>
            </a:r>
            <a:r>
              <a:rPr lang="en-US" sz="2800" dirty="0"/>
              <a:t>        </a:t>
            </a:r>
            <a:r>
              <a:rPr lang="en-US" sz="2800" u="sng" dirty="0"/>
              <a:t>114</a:t>
            </a:r>
            <a:r>
              <a:rPr lang="en-US" sz="2800" dirty="0"/>
              <a:t>          </a:t>
            </a:r>
            <a:r>
              <a:rPr lang="en-US" sz="2800" u="sng" dirty="0"/>
              <a:t>215</a:t>
            </a:r>
          </a:p>
        </p:txBody>
      </p:sp>
      <p:sp>
        <p:nvSpPr>
          <p:cNvPr id="11354" name="Text Box 90"/>
          <p:cNvSpPr txBox="1">
            <a:spLocks noChangeArrowheads="1"/>
          </p:cNvSpPr>
          <p:nvPr/>
        </p:nvSpPr>
        <p:spPr bwMode="auto">
          <a:xfrm>
            <a:off x="1988344" y="3691736"/>
            <a:ext cx="346075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2800"/>
              <a:t>-</a:t>
            </a:r>
          </a:p>
        </p:txBody>
      </p:sp>
      <p:sp>
        <p:nvSpPr>
          <p:cNvPr id="11355" name="Text Box 91"/>
          <p:cNvSpPr txBox="1">
            <a:spLocks noChangeArrowheads="1"/>
          </p:cNvSpPr>
          <p:nvPr/>
        </p:nvSpPr>
        <p:spPr bwMode="auto">
          <a:xfrm>
            <a:off x="3572669" y="3691736"/>
            <a:ext cx="346075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800"/>
              <a:t>-</a:t>
            </a:r>
          </a:p>
        </p:txBody>
      </p:sp>
      <p:sp>
        <p:nvSpPr>
          <p:cNvPr id="11356" name="Text Box 92"/>
          <p:cNvSpPr txBox="1">
            <a:spLocks noChangeArrowheads="1"/>
          </p:cNvSpPr>
          <p:nvPr/>
        </p:nvSpPr>
        <p:spPr bwMode="auto">
          <a:xfrm>
            <a:off x="5444331" y="3691736"/>
            <a:ext cx="346075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800"/>
              <a:t>-</a:t>
            </a:r>
          </a:p>
        </p:txBody>
      </p:sp>
      <p:sp>
        <p:nvSpPr>
          <p:cNvPr id="11360" name="Text Box 96"/>
          <p:cNvSpPr txBox="1">
            <a:spLocks noChangeArrowheads="1"/>
          </p:cNvSpPr>
          <p:nvPr/>
        </p:nvSpPr>
        <p:spPr bwMode="auto">
          <a:xfrm>
            <a:off x="2131219" y="4556923"/>
            <a:ext cx="1008062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FF3300"/>
                </a:solidFill>
              </a:rPr>
              <a:t>414</a:t>
            </a:r>
          </a:p>
        </p:txBody>
      </p:sp>
      <p:sp>
        <p:nvSpPr>
          <p:cNvPr id="11361" name="Text Box 97"/>
          <p:cNvSpPr txBox="1">
            <a:spLocks noChangeArrowheads="1"/>
          </p:cNvSpPr>
          <p:nvPr/>
        </p:nvSpPr>
        <p:spPr bwMode="auto">
          <a:xfrm>
            <a:off x="3860006" y="4556923"/>
            <a:ext cx="865188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FF3300"/>
                </a:solidFill>
              </a:rPr>
              <a:t>308</a:t>
            </a:r>
          </a:p>
        </p:txBody>
      </p:sp>
      <p:sp>
        <p:nvSpPr>
          <p:cNvPr id="11362" name="Text Box 98"/>
          <p:cNvSpPr txBox="1">
            <a:spLocks noChangeArrowheads="1"/>
          </p:cNvSpPr>
          <p:nvPr/>
        </p:nvSpPr>
        <p:spPr bwMode="auto">
          <a:xfrm>
            <a:off x="5747544" y="4556923"/>
            <a:ext cx="9207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FF3300"/>
                </a:solidFill>
              </a:rPr>
              <a:t>349</a:t>
            </a:r>
          </a:p>
        </p:txBody>
      </p:sp>
      <p:sp>
        <p:nvSpPr>
          <p:cNvPr id="11366" name="Text Box 102"/>
          <p:cNvSpPr txBox="1">
            <a:spLocks noChangeArrowheads="1"/>
          </p:cNvSpPr>
          <p:nvPr/>
        </p:nvSpPr>
        <p:spPr bwMode="auto">
          <a:xfrm>
            <a:off x="1627981" y="8114511"/>
            <a:ext cx="882015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2800"/>
          </a:p>
        </p:txBody>
      </p:sp>
    </p:spTree>
    <p:extLst>
      <p:ext uri="{BB962C8B-B14F-4D97-AF65-F5344CB8AC3E}">
        <p14:creationId xmlns:p14="http://schemas.microsoft.com/office/powerpoint/2010/main" val="25301714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13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13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113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82" name="Text Box 18"/>
          <p:cNvSpPr txBox="1">
            <a:spLocks noChangeArrowheads="1"/>
          </p:cNvSpPr>
          <p:nvPr/>
        </p:nvSpPr>
        <p:spPr bwMode="auto">
          <a:xfrm flipV="1">
            <a:off x="611560" y="332656"/>
            <a:ext cx="4574381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rot="10800000" wrap="square">
            <a:spAutoFit/>
          </a:bodyPr>
          <a:lstStyle/>
          <a:p>
            <a:r>
              <a:rPr lang="en-US" sz="4000" b="1" u="sng" dirty="0" err="1">
                <a:solidFill>
                  <a:srgbClr val="FF0000"/>
                </a:solidFill>
                <a:latin typeface="Times New Roman" pitchFamily="18" charset="0"/>
              </a:rPr>
              <a:t>Bài</a:t>
            </a:r>
            <a:r>
              <a:rPr lang="en-US" sz="4000" b="1" u="sng" dirty="0">
                <a:solidFill>
                  <a:srgbClr val="FF0000"/>
                </a:solidFill>
                <a:latin typeface="Times New Roman" pitchFamily="18" charset="0"/>
              </a:rPr>
              <a:t> 1: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</a:rPr>
              <a:t>Tính</a:t>
            </a:r>
            <a:endParaRPr lang="en-US" sz="4000" b="1" dirty="0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11287" name="Text Box 23"/>
          <p:cNvSpPr txBox="1">
            <a:spLocks noChangeArrowheads="1"/>
          </p:cNvSpPr>
          <p:nvPr/>
        </p:nvSpPr>
        <p:spPr bwMode="auto">
          <a:xfrm>
            <a:off x="3283744" y="3475836"/>
            <a:ext cx="8636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endParaRPr lang="en-US" sz="2800">
              <a:latin typeface="Times New Roman" pitchFamily="18" charset="0"/>
            </a:endParaRPr>
          </a:p>
        </p:txBody>
      </p:sp>
      <p:sp>
        <p:nvSpPr>
          <p:cNvPr id="11291" name="Text Box 27"/>
          <p:cNvSpPr txBox="1">
            <a:spLocks noChangeArrowheads="1"/>
          </p:cNvSpPr>
          <p:nvPr/>
        </p:nvSpPr>
        <p:spPr bwMode="auto">
          <a:xfrm>
            <a:off x="3139281" y="3980661"/>
            <a:ext cx="8636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endParaRPr lang="en-US" sz="2800">
              <a:latin typeface="Times New Roman" pitchFamily="18" charset="0"/>
            </a:endParaRPr>
          </a:p>
        </p:txBody>
      </p:sp>
      <p:sp>
        <p:nvSpPr>
          <p:cNvPr id="11296" name="Line 32"/>
          <p:cNvSpPr>
            <a:spLocks noChangeShapeType="1"/>
          </p:cNvSpPr>
          <p:nvPr/>
        </p:nvSpPr>
        <p:spPr bwMode="auto">
          <a:xfrm>
            <a:off x="1304131" y="8638386"/>
            <a:ext cx="7921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97" name="Line 33"/>
          <p:cNvSpPr>
            <a:spLocks noChangeShapeType="1"/>
          </p:cNvSpPr>
          <p:nvPr/>
        </p:nvSpPr>
        <p:spPr bwMode="auto">
          <a:xfrm>
            <a:off x="5660231" y="8949536"/>
            <a:ext cx="7921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98" name="Line 34"/>
          <p:cNvSpPr>
            <a:spLocks noChangeShapeType="1"/>
          </p:cNvSpPr>
          <p:nvPr/>
        </p:nvSpPr>
        <p:spPr bwMode="auto">
          <a:xfrm>
            <a:off x="7676356" y="9597236"/>
            <a:ext cx="7921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99" name="Line 35"/>
          <p:cNvSpPr>
            <a:spLocks noChangeShapeType="1"/>
          </p:cNvSpPr>
          <p:nvPr/>
        </p:nvSpPr>
        <p:spPr bwMode="auto">
          <a:xfrm>
            <a:off x="6020594" y="9020973"/>
            <a:ext cx="7921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300" name="Line 36"/>
          <p:cNvSpPr>
            <a:spLocks noChangeShapeType="1"/>
          </p:cNvSpPr>
          <p:nvPr/>
        </p:nvSpPr>
        <p:spPr bwMode="auto">
          <a:xfrm>
            <a:off x="4004469" y="9092411"/>
            <a:ext cx="7921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311" name="Text Box 47"/>
          <p:cNvSpPr txBox="1">
            <a:spLocks noChangeArrowheads="1"/>
          </p:cNvSpPr>
          <p:nvPr/>
        </p:nvSpPr>
        <p:spPr bwMode="auto">
          <a:xfrm>
            <a:off x="2851944" y="3609186"/>
            <a:ext cx="936625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endParaRPr lang="en-US" sz="3200">
              <a:latin typeface="Arial" charset="0"/>
            </a:endParaRPr>
          </a:p>
        </p:txBody>
      </p:sp>
      <p:sp>
        <p:nvSpPr>
          <p:cNvPr id="11326" name="Line 62"/>
          <p:cNvSpPr>
            <a:spLocks noChangeShapeType="1"/>
          </p:cNvSpPr>
          <p:nvPr/>
        </p:nvSpPr>
        <p:spPr bwMode="auto">
          <a:xfrm>
            <a:off x="1843881" y="9020973"/>
            <a:ext cx="7921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327" name="Line 63"/>
          <p:cNvSpPr>
            <a:spLocks noChangeShapeType="1"/>
          </p:cNvSpPr>
          <p:nvPr/>
        </p:nvSpPr>
        <p:spPr bwMode="auto">
          <a:xfrm>
            <a:off x="9332119" y="8949536"/>
            <a:ext cx="7921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328" name="Line 64"/>
          <p:cNvSpPr>
            <a:spLocks noChangeShapeType="1"/>
          </p:cNvSpPr>
          <p:nvPr/>
        </p:nvSpPr>
        <p:spPr bwMode="auto">
          <a:xfrm>
            <a:off x="7676356" y="9452773"/>
            <a:ext cx="7921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329" name="Line 65"/>
          <p:cNvSpPr>
            <a:spLocks noChangeShapeType="1"/>
          </p:cNvSpPr>
          <p:nvPr/>
        </p:nvSpPr>
        <p:spPr bwMode="auto">
          <a:xfrm>
            <a:off x="5660231" y="9020973"/>
            <a:ext cx="7921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330" name="Line 66"/>
          <p:cNvSpPr>
            <a:spLocks noChangeShapeType="1"/>
          </p:cNvSpPr>
          <p:nvPr/>
        </p:nvSpPr>
        <p:spPr bwMode="auto">
          <a:xfrm>
            <a:off x="3715544" y="9092411"/>
            <a:ext cx="7921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351" name="Text Box 87"/>
          <p:cNvSpPr txBox="1">
            <a:spLocks noChangeArrowheads="1"/>
          </p:cNvSpPr>
          <p:nvPr/>
        </p:nvSpPr>
        <p:spPr bwMode="auto">
          <a:xfrm>
            <a:off x="323528" y="1476449"/>
            <a:ext cx="8532812" cy="11604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/>
              <a:t>  541        422          564       783       694       </a:t>
            </a:r>
          </a:p>
          <a:p>
            <a:pPr>
              <a:spcBef>
                <a:spcPct val="50000"/>
              </a:spcBef>
            </a:pPr>
            <a:r>
              <a:rPr lang="en-US" sz="2800" dirty="0"/>
              <a:t>  </a:t>
            </a:r>
            <a:r>
              <a:rPr lang="en-US" sz="2800" u="sng" dirty="0"/>
              <a:t>127</a:t>
            </a:r>
            <a:r>
              <a:rPr lang="en-US" sz="2800" dirty="0"/>
              <a:t>        </a:t>
            </a:r>
            <a:r>
              <a:rPr lang="en-US" sz="2800" u="sng" dirty="0"/>
              <a:t>114</a:t>
            </a:r>
            <a:r>
              <a:rPr lang="en-US" sz="2800" dirty="0"/>
              <a:t>          </a:t>
            </a:r>
            <a:r>
              <a:rPr lang="en-US" sz="2800" u="sng" dirty="0"/>
              <a:t>215</a:t>
            </a:r>
            <a:r>
              <a:rPr lang="en-US" sz="2800" dirty="0"/>
              <a:t>       </a:t>
            </a:r>
            <a:r>
              <a:rPr lang="en-US" sz="2800" u="sng" dirty="0"/>
              <a:t>356</a:t>
            </a:r>
            <a:r>
              <a:rPr lang="en-US" sz="2800" dirty="0"/>
              <a:t>       </a:t>
            </a:r>
            <a:r>
              <a:rPr lang="en-US" sz="2800" u="sng" dirty="0"/>
              <a:t>237</a:t>
            </a:r>
          </a:p>
        </p:txBody>
      </p:sp>
      <p:sp>
        <p:nvSpPr>
          <p:cNvPr id="11354" name="Text Box 90"/>
          <p:cNvSpPr txBox="1">
            <a:spLocks noChangeArrowheads="1"/>
          </p:cNvSpPr>
          <p:nvPr/>
        </p:nvSpPr>
        <p:spPr bwMode="auto">
          <a:xfrm>
            <a:off x="395536" y="1829768"/>
            <a:ext cx="346075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2800" dirty="0"/>
              <a:t>-</a:t>
            </a:r>
          </a:p>
        </p:txBody>
      </p:sp>
      <p:sp>
        <p:nvSpPr>
          <p:cNvPr id="11355" name="Text Box 91"/>
          <p:cNvSpPr txBox="1">
            <a:spLocks noChangeArrowheads="1"/>
          </p:cNvSpPr>
          <p:nvPr/>
        </p:nvSpPr>
        <p:spPr bwMode="auto">
          <a:xfrm>
            <a:off x="2051720" y="1844824"/>
            <a:ext cx="346075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800" dirty="0"/>
              <a:t>-</a:t>
            </a:r>
          </a:p>
        </p:txBody>
      </p:sp>
      <p:sp>
        <p:nvSpPr>
          <p:cNvPr id="11356" name="Text Box 92"/>
          <p:cNvSpPr txBox="1">
            <a:spLocks noChangeArrowheads="1"/>
          </p:cNvSpPr>
          <p:nvPr/>
        </p:nvSpPr>
        <p:spPr bwMode="auto">
          <a:xfrm>
            <a:off x="3995936" y="1844824"/>
            <a:ext cx="346075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800"/>
              <a:t>-</a:t>
            </a:r>
          </a:p>
        </p:txBody>
      </p:sp>
      <p:sp>
        <p:nvSpPr>
          <p:cNvPr id="11360" name="Text Box 96"/>
          <p:cNvSpPr txBox="1">
            <a:spLocks noChangeArrowheads="1"/>
          </p:cNvSpPr>
          <p:nvPr/>
        </p:nvSpPr>
        <p:spPr bwMode="auto">
          <a:xfrm>
            <a:off x="611560" y="2636912"/>
            <a:ext cx="1008062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>
                <a:solidFill>
                  <a:srgbClr val="FF3300"/>
                </a:solidFill>
              </a:rPr>
              <a:t>414</a:t>
            </a:r>
          </a:p>
        </p:txBody>
      </p:sp>
      <p:sp>
        <p:nvSpPr>
          <p:cNvPr id="11361" name="Text Box 97"/>
          <p:cNvSpPr txBox="1">
            <a:spLocks noChangeArrowheads="1"/>
          </p:cNvSpPr>
          <p:nvPr/>
        </p:nvSpPr>
        <p:spPr bwMode="auto">
          <a:xfrm>
            <a:off x="2267744" y="2636912"/>
            <a:ext cx="865188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>
                <a:solidFill>
                  <a:srgbClr val="FF3300"/>
                </a:solidFill>
              </a:rPr>
              <a:t>308</a:t>
            </a:r>
          </a:p>
        </p:txBody>
      </p:sp>
      <p:sp>
        <p:nvSpPr>
          <p:cNvPr id="11362" name="Text Box 98"/>
          <p:cNvSpPr txBox="1">
            <a:spLocks noChangeArrowheads="1"/>
          </p:cNvSpPr>
          <p:nvPr/>
        </p:nvSpPr>
        <p:spPr bwMode="auto">
          <a:xfrm>
            <a:off x="4211960" y="2693863"/>
            <a:ext cx="9207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>
                <a:solidFill>
                  <a:srgbClr val="FF3300"/>
                </a:solidFill>
              </a:rPr>
              <a:t>349</a:t>
            </a:r>
          </a:p>
        </p:txBody>
      </p:sp>
      <p:sp>
        <p:nvSpPr>
          <p:cNvPr id="11366" name="Text Box 102"/>
          <p:cNvSpPr txBox="1">
            <a:spLocks noChangeArrowheads="1"/>
          </p:cNvSpPr>
          <p:nvPr/>
        </p:nvSpPr>
        <p:spPr bwMode="auto">
          <a:xfrm>
            <a:off x="1627981" y="8114511"/>
            <a:ext cx="882015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2800"/>
          </a:p>
        </p:txBody>
      </p:sp>
      <p:sp>
        <p:nvSpPr>
          <p:cNvPr id="28" name="Text Box 92"/>
          <p:cNvSpPr txBox="1">
            <a:spLocks noChangeArrowheads="1"/>
          </p:cNvSpPr>
          <p:nvPr/>
        </p:nvSpPr>
        <p:spPr bwMode="auto">
          <a:xfrm>
            <a:off x="5522069" y="1844824"/>
            <a:ext cx="346075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800" dirty="0"/>
              <a:t>-</a:t>
            </a:r>
          </a:p>
        </p:txBody>
      </p:sp>
      <p:sp>
        <p:nvSpPr>
          <p:cNvPr id="29" name="Text Box 92"/>
          <p:cNvSpPr txBox="1">
            <a:spLocks noChangeArrowheads="1"/>
          </p:cNvSpPr>
          <p:nvPr/>
        </p:nvSpPr>
        <p:spPr bwMode="auto">
          <a:xfrm>
            <a:off x="7034237" y="1844824"/>
            <a:ext cx="346075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800"/>
              <a:t>-</a:t>
            </a:r>
          </a:p>
        </p:txBody>
      </p:sp>
      <p:sp>
        <p:nvSpPr>
          <p:cNvPr id="30" name="Text Box 98"/>
          <p:cNvSpPr txBox="1">
            <a:spLocks noChangeArrowheads="1"/>
          </p:cNvSpPr>
          <p:nvPr/>
        </p:nvSpPr>
        <p:spPr bwMode="auto">
          <a:xfrm>
            <a:off x="5811490" y="2636912"/>
            <a:ext cx="92075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>
                <a:solidFill>
                  <a:srgbClr val="FF3300"/>
                </a:solidFill>
              </a:rPr>
              <a:t>427</a:t>
            </a:r>
          </a:p>
        </p:txBody>
      </p:sp>
      <p:sp>
        <p:nvSpPr>
          <p:cNvPr id="31" name="Text Box 98"/>
          <p:cNvSpPr txBox="1">
            <a:spLocks noChangeArrowheads="1"/>
          </p:cNvSpPr>
          <p:nvPr/>
        </p:nvSpPr>
        <p:spPr bwMode="auto">
          <a:xfrm>
            <a:off x="7323658" y="2636912"/>
            <a:ext cx="9207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>
                <a:solidFill>
                  <a:srgbClr val="FF3300"/>
                </a:solidFill>
              </a:rPr>
              <a:t>457</a:t>
            </a:r>
          </a:p>
        </p:txBody>
      </p:sp>
    </p:spTree>
    <p:extLst>
      <p:ext uri="{BB962C8B-B14F-4D97-AF65-F5344CB8AC3E}">
        <p14:creationId xmlns:p14="http://schemas.microsoft.com/office/powerpoint/2010/main" val="7738688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13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13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113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1235</TotalTime>
  <Words>509</Words>
  <Application>Microsoft Office PowerPoint</Application>
  <PresentationFormat>On-screen Show (4:3)</PresentationFormat>
  <Paragraphs>118</Paragraphs>
  <Slides>14</Slides>
  <Notes>2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1" baseType="lpstr">
      <vt:lpstr>Arial</vt:lpstr>
      <vt:lpstr>Calibri</vt:lpstr>
      <vt:lpstr>Times New Roman</vt:lpstr>
      <vt:lpstr>Verdana</vt:lpstr>
      <vt:lpstr>Wingdings</vt:lpstr>
      <vt:lpstr>Office Theme</vt:lpstr>
      <vt:lpstr>Clip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Bài tập :</vt:lpstr>
      <vt:lpstr>PowerPoint Presentation</vt:lpstr>
      <vt:lpstr>PowerPoint Presentation</vt:lpstr>
      <vt:lpstr>Bài 3:</vt:lpstr>
      <vt:lpstr>PowerPoint Presentation</vt:lpstr>
      <vt:lpstr>Trò chơi: Rung chuông vàng</vt:lpstr>
      <vt:lpstr>PowerPoint Presentation</vt:lpstr>
    </vt:vector>
  </TitlesOfParts>
  <Company>HOME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Bài mới</dc:title>
  <dc:creator>tinhoc</dc:creator>
  <cp:lastModifiedBy>Doan</cp:lastModifiedBy>
  <cp:revision>95</cp:revision>
  <dcterms:created xsi:type="dcterms:W3CDTF">2010-06-11T08:55:21Z</dcterms:created>
  <dcterms:modified xsi:type="dcterms:W3CDTF">2021-10-31T14:57:09Z</dcterms:modified>
</cp:coreProperties>
</file>