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24" r:id="rId2"/>
    <p:sldId id="325" r:id="rId3"/>
    <p:sldId id="326" r:id="rId4"/>
    <p:sldId id="336" r:id="rId5"/>
    <p:sldId id="337" r:id="rId6"/>
    <p:sldId id="344" r:id="rId7"/>
    <p:sldId id="343" r:id="rId8"/>
    <p:sldId id="345" r:id="rId9"/>
    <p:sldId id="339" r:id="rId10"/>
    <p:sldId id="32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8" autoAdjust="0"/>
    <p:restoredTop sz="97691" autoAdjust="0"/>
  </p:normalViewPr>
  <p:slideViewPr>
    <p:cSldViewPr snapToGrid="0">
      <p:cViewPr varScale="1">
        <p:scale>
          <a:sx n="75" d="100"/>
          <a:sy n="75" d="100"/>
        </p:scale>
        <p:origin x="618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A2D2D-9BBB-4508-A88F-DA72A7697DA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632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emf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9.emf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1.emf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8.png"/><Relationship Id="rId7" Type="http://schemas.openxmlformats.org/officeDocument/2006/relationships/image" Target="../media/image9.emf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1.emf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11.em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11.emf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=""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=""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22">
            <a:extLst>
              <a:ext uri="{FF2B5EF4-FFF2-40B4-BE49-F238E27FC236}">
                <a16:creationId xmlns=""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1884337" y="881999"/>
            <a:ext cx="1661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</a:p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endParaRPr lang="zh-CN" altLang="en-US" sz="4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=""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1691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=""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CHÍNH TẢ: </a:t>
            </a:r>
          </a:p>
          <a:p>
            <a:pPr algn="ctr"/>
            <a:r>
              <a:rPr lang="en-US" altLang="zh-CN" sz="54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Làm việc thật là vui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59886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=""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=""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=""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=""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=""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6660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Tạm biệt và hẹn gặp lại các con </a:t>
            </a:r>
          </a:p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64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=""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1992" y="1661204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=""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2514" y="3968140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=""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90447" y="1336184"/>
            <a:ext cx="6432448" cy="209281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3200" dirty="0"/>
              <a:t>- </a:t>
            </a:r>
            <a:r>
              <a:rPr lang="en-US" sz="3200" dirty="0"/>
              <a:t>HS v</a:t>
            </a:r>
            <a:r>
              <a:rPr lang="vi-VN" sz="3200" dirty="0"/>
              <a:t>iết chính tả một đoạn ngăn theo hình thức nghe – viết và hoàn thành bài tập chính tả âm vẫn.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49711" y="3968140"/>
            <a:ext cx="718941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3200" dirty="0"/>
              <a:t>- </a:t>
            </a:r>
            <a:r>
              <a:rPr lang="en-US" sz="3200" dirty="0"/>
              <a:t>HS b</a:t>
            </a:r>
            <a:r>
              <a:rPr lang="vi-VN" sz="3200" dirty="0"/>
              <a:t>iết quan sát và viết đúng các nét chữ, trình bày đẹp bài chính tả.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21344" y="5445468"/>
            <a:ext cx="777065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pl-PL" sz="3200" dirty="0"/>
              <a:t>- HS biết quý trọng </a:t>
            </a:r>
            <a:r>
              <a:rPr lang="en-US" sz="3200" dirty="0" smtClean="0"/>
              <a:t>thời gian</a:t>
            </a:r>
            <a:r>
              <a:rPr lang="pl-PL" sz="3200" dirty="0" smtClean="0"/>
              <a:t>, </a:t>
            </a:r>
            <a:r>
              <a:rPr lang="pl-PL" sz="3200" dirty="0"/>
              <a:t>yêu lao động</a:t>
            </a:r>
            <a:endParaRPr lang="vi-VN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4355810" y="412886"/>
            <a:ext cx="4996867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YÊU CẦU CẦN ĐẠT</a:t>
            </a:r>
            <a:endParaRPr lang="vi-VN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96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95428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=""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886" y="1518978"/>
            <a:ext cx="9695544" cy="3299765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=""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914" y="824058"/>
            <a:ext cx="1823658" cy="18187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21446" y="1679959"/>
            <a:ext cx="5213345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HP001 4 hàng" pitchFamily="34" charset="0"/>
                <a:cs typeface="Arial" panose="020B0604020202020204" pitchFamily="34" charset="0"/>
              </a:rPr>
              <a:t>Làm νμİc κật là νίi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00BC6C5-A6F0-43B5-A34F-5A5BEF1D9F19}"/>
              </a:ext>
            </a:extLst>
          </p:cNvPr>
          <p:cNvSpPr txBox="1"/>
          <p:nvPr/>
        </p:nvSpPr>
        <p:spPr>
          <a:xfrm>
            <a:off x="1531216" y="2149730"/>
            <a:ext cx="93835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Quaζ </a:t>
            </a:r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Ǉa, jĊ vật, jĊ wgưƟ Αϛu làm </a:t>
            </a:r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νμİc. </a:t>
            </a:r>
            <a:endParaRPr lang="vi-VN" sz="3200" b="1" dirty="0">
              <a:latin typeface="HP001 4 hàng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   </a:t>
            </a:r>
            <a:r>
              <a:rPr lang="en-US" sz="3200" b="1" dirty="0" smtClean="0">
                <a:latin typeface="HP001 4 hàng" pitchFamily="34" charset="0"/>
                <a:cs typeface="Arial" panose="020B0604020202020204" pitchFamily="34" charset="0"/>
              </a:rPr>
              <a:t> </a:t>
            </a:r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Cái </a:t>
            </a:r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đŬg hồ báo ιút, báo </a:t>
            </a:r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gi. </a:t>
            </a:r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CΪ gà Ǉrūg gáy vang báo ǇrƟ sắp </a:t>
            </a:r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sáng. CΪ </a:t>
            </a:r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Ǉu hú gĊ jùa vải </a:t>
            </a:r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εín. Càζ </a:t>
            </a:r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đào wở hΞ εo sắc xuân Όłm ǟực ǟỡ, wgày xuân Όłm Ǉưng </a:t>
            </a:r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λẂng. </a:t>
            </a:r>
            <a:endParaRPr lang="en-US" sz="3200" b="1" dirty="0">
              <a:latin typeface="HP001 4 hàng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7886" y="1518978"/>
            <a:ext cx="9695544" cy="332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3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6005" y="191929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 gà trống có nhiệm vụ làm gì?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908842"/>
            <a:ext cx="1522959" cy="19886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90491" y="71418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579312" y="191710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2151251" y="2805928"/>
            <a:ext cx="84059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 gà trống gáy vang báo trời sắp sáng.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3870265" y="711073"/>
            <a:ext cx="4443881" cy="967261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421402" y="886958"/>
            <a:ext cx="389274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Nội dung bài viết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36931" y="3596495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 tu hú có nhiệm vụ gì?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40236" y="3497312"/>
            <a:ext cx="847302" cy="587251"/>
            <a:chOff x="5056546" y="1975436"/>
            <a:chExt cx="1772914" cy="1393004"/>
          </a:xfrm>
        </p:grpSpPr>
        <p:pic>
          <p:nvPicPr>
            <p:cNvPr id="30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1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2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sp>
        <p:nvSpPr>
          <p:cNvPr id="33" name="TextBox 32"/>
          <p:cNvSpPr txBox="1"/>
          <p:nvPr/>
        </p:nvSpPr>
        <p:spPr>
          <a:xfrm>
            <a:off x="2214953" y="4211984"/>
            <a:ext cx="5085733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 tu hú gọi mùa vải chín.</a:t>
            </a:r>
          </a:p>
        </p:txBody>
      </p:sp>
    </p:spTree>
    <p:extLst>
      <p:ext uri="{BB962C8B-B14F-4D97-AF65-F5344CB8AC3E}">
        <p14:creationId xmlns:p14="http://schemas.microsoft.com/office/powerpoint/2010/main" val="30114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51" grpId="0"/>
      <p:bldP spid="2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-57151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1975" y="2653153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 viết đoạn thơ cần viết như thế nào?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 thơ có những chữ nào viết hoa?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6002" y="4151860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 từ dễ viết sai trong bài: </a:t>
            </a:r>
          </a:p>
          <a:p>
            <a:endParaRPr lang="en-US" sz="3200" b="1" dirty="0" smtClean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 việc, báo giờ, sắp sáng, sắc xuân, rực rỡ,...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6" y="207166"/>
            <a:ext cx="3494976" cy="1274604"/>
            <a:chOff x="3889236" y="207166"/>
            <a:chExt cx="3494976" cy="1274604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1107931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2" y="1924252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Viết hoa chữ cái đầu câu.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93786" y="3282679"/>
            <a:ext cx="10429913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Khi viết chú ý viết đúng chính tả, các dấu ngắt nghỉ câu.</a:t>
            </a:r>
          </a:p>
        </p:txBody>
      </p:sp>
    </p:spTree>
    <p:extLst>
      <p:ext uri="{BB962C8B-B14F-4D97-AF65-F5344CB8AC3E}">
        <p14:creationId xmlns:p14="http://schemas.microsoft.com/office/powerpoint/2010/main" val="76307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546989"/>
            <a:ext cx="3870086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2242693" y="0"/>
            <a:ext cx="14434694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2192064" y="5781578"/>
            <a:ext cx="14389795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46159" y="4851918"/>
            <a:ext cx="1777376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50895" y="5026951"/>
            <a:ext cx="1555843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20795" y="989936"/>
            <a:ext cx="393918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52161" y="136801"/>
            <a:ext cx="286011" cy="337042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349860" y="-34011"/>
            <a:ext cx="744892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473365" y="1669167"/>
            <a:ext cx="595675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935930" y="489789"/>
            <a:ext cx="6362270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05149" y="1281502"/>
            <a:ext cx="7567417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 chân để song song thoải mái.</a:t>
            </a:r>
          </a:p>
          <a:p>
            <a:endParaRPr lang="en-US" sz="3200" b="1" dirty="0" smtClean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88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43010" y="1113455"/>
            <a:ext cx="6408106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HP001 4 hàng" pitchFamily="34" charset="0"/>
                <a:cs typeface="Arial" panose="020B0604020202020204" pitchFamily="34" charset="0"/>
              </a:rPr>
              <a:t>Làm νμİc κật là νίi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01469" y="487678"/>
            <a:ext cx="337863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 tả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00BC6C5-A6F0-43B5-A34F-5A5BEF1D9F19}"/>
              </a:ext>
            </a:extLst>
          </p:cNvPr>
          <p:cNvSpPr txBox="1"/>
          <p:nvPr/>
        </p:nvSpPr>
        <p:spPr>
          <a:xfrm>
            <a:off x="2650192" y="2499810"/>
            <a:ext cx="8937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latin typeface="HP001 4 hàng" pitchFamily="34" charset="0"/>
                <a:cs typeface="Arial" panose="020B0604020202020204" pitchFamily="34" charset="0"/>
              </a:rPr>
              <a:t>Quaζ </a:t>
            </a:r>
            <a:r>
              <a:rPr lang="vi-VN" sz="3600" b="1" dirty="0">
                <a:latin typeface="HP001 4 hàng" pitchFamily="34" charset="0"/>
                <a:cs typeface="Arial" panose="020B0604020202020204" pitchFamily="34" charset="0"/>
              </a:rPr>
              <a:t>Ǉa, jĊ vật, jĊ wgưƟ Αϛu làm </a:t>
            </a:r>
            <a:r>
              <a:rPr lang="vi-VN" sz="3600" b="1" dirty="0" smtClean="0">
                <a:latin typeface="HP001 4 hàng" pitchFamily="34" charset="0"/>
                <a:cs typeface="Arial" panose="020B0604020202020204" pitchFamily="34" charset="0"/>
              </a:rPr>
              <a:t>νμİc. </a:t>
            </a:r>
            <a:endParaRPr lang="vi-VN" sz="3600" b="1" dirty="0">
              <a:latin typeface="HP001 4 hàng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00BC6C5-A6F0-43B5-A34F-5A5BEF1D9F19}"/>
              </a:ext>
            </a:extLst>
          </p:cNvPr>
          <p:cNvSpPr txBox="1"/>
          <p:nvPr/>
        </p:nvSpPr>
        <p:spPr>
          <a:xfrm>
            <a:off x="1289867" y="3180311"/>
            <a:ext cx="11432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 smtClean="0">
                <a:latin typeface="HP001 4 hàng" pitchFamily="34" charset="0"/>
                <a:cs typeface="Arial" panose="020B0604020202020204" pitchFamily="34" charset="0"/>
              </a:rPr>
              <a:t>Cái </a:t>
            </a:r>
            <a:r>
              <a:rPr lang="vi-VN" sz="3600" b="1" dirty="0">
                <a:latin typeface="HP001 4 hàng" pitchFamily="34" charset="0"/>
                <a:cs typeface="Arial" panose="020B0604020202020204" pitchFamily="34" charset="0"/>
              </a:rPr>
              <a:t>đŬg hồ báo ιút, báo </a:t>
            </a:r>
            <a:r>
              <a:rPr lang="vi-VN" sz="3600" b="1" dirty="0" smtClean="0">
                <a:latin typeface="HP001 4 hàng" pitchFamily="34" charset="0"/>
                <a:cs typeface="Arial" panose="020B0604020202020204" pitchFamily="34" charset="0"/>
              </a:rPr>
              <a:t>gi. CΪ </a:t>
            </a:r>
            <a:r>
              <a:rPr lang="vi-VN" sz="3600" b="1" dirty="0">
                <a:latin typeface="HP001 4 hàng" pitchFamily="34" charset="0"/>
                <a:cs typeface="Arial" panose="020B0604020202020204" pitchFamily="34" charset="0"/>
              </a:rPr>
              <a:t>gà Ǉrūg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00BC6C5-A6F0-43B5-A34F-5A5BEF1D9F19}"/>
              </a:ext>
            </a:extLst>
          </p:cNvPr>
          <p:cNvSpPr txBox="1"/>
          <p:nvPr/>
        </p:nvSpPr>
        <p:spPr>
          <a:xfrm>
            <a:off x="1973590" y="5216608"/>
            <a:ext cx="4729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xuân </a:t>
            </a:r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Όłm Ǉưng </a:t>
            </a:r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λẂng. </a:t>
            </a:r>
            <a:endParaRPr lang="en-US" sz="3200" b="1" dirty="0">
              <a:latin typeface="HP001 4 hàng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00BC6C5-A6F0-43B5-A34F-5A5BEF1D9F19}"/>
              </a:ext>
            </a:extLst>
          </p:cNvPr>
          <p:cNvSpPr txBox="1"/>
          <p:nvPr/>
        </p:nvSpPr>
        <p:spPr>
          <a:xfrm>
            <a:off x="1430544" y="3882914"/>
            <a:ext cx="11432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gáy </a:t>
            </a:r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vang báo ǇrƟ sắp </a:t>
            </a:r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sáng. CΪ </a:t>
            </a:r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Ǉu hú gĊ jùa vải </a:t>
            </a:r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εín.  </a:t>
            </a:r>
            <a:endParaRPr lang="en-US" sz="3200" b="1" dirty="0">
              <a:latin typeface="HP001 4 hàng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00BC6C5-A6F0-43B5-A34F-5A5BEF1D9F19}"/>
              </a:ext>
            </a:extLst>
          </p:cNvPr>
          <p:cNvSpPr txBox="1"/>
          <p:nvPr/>
        </p:nvSpPr>
        <p:spPr>
          <a:xfrm>
            <a:off x="2023285" y="4538029"/>
            <a:ext cx="11432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Càζ </a:t>
            </a:r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đào wở hΞ εo sắc xuân Όłm ǟực ǟỡ, </a:t>
            </a:r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wgày</a:t>
            </a:r>
            <a:endParaRPr lang="en-US" sz="3200" b="1" dirty="0">
              <a:latin typeface="HP001 4 hàng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3284" y="0"/>
            <a:ext cx="101687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32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7A76B35-C53E-4365-88B0-78505D3005E0}"/>
              </a:ext>
            </a:extLst>
          </p:cNvPr>
          <p:cNvSpPr txBox="1"/>
          <p:nvPr/>
        </p:nvSpPr>
        <p:spPr>
          <a:xfrm>
            <a:off x="164271" y="569264"/>
            <a:ext cx="114329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2. </a:t>
            </a:r>
            <a:r>
              <a:rPr lang="en-US" sz="3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cái</a:t>
            </a:r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còn</a:t>
            </a:r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thiếu</a:t>
            </a:r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bảng</a:t>
            </a:r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Học </a:t>
            </a:r>
            <a:r>
              <a:rPr lang="en-US" sz="30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thuộc </a:t>
            </a:r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tên các chữ cái.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A1489B9A-25A7-4D92-8A21-5F251666A8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435726"/>
              </p:ext>
            </p:extLst>
          </p:nvPr>
        </p:nvGraphicFramePr>
        <p:xfrm>
          <a:off x="1269144" y="1358277"/>
          <a:ext cx="4611603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201">
                  <a:extLst>
                    <a:ext uri="{9D8B030D-6E8A-4147-A177-3AD203B41FA5}">
                      <a16:colId xmlns:a16="http://schemas.microsoft.com/office/drawing/2014/main" xmlns="" val="135133656"/>
                    </a:ext>
                  </a:extLst>
                </a:gridCol>
                <a:gridCol w="1537201">
                  <a:extLst>
                    <a:ext uri="{9D8B030D-6E8A-4147-A177-3AD203B41FA5}">
                      <a16:colId xmlns:a16="http://schemas.microsoft.com/office/drawing/2014/main" xmlns="" val="2663930103"/>
                    </a:ext>
                  </a:extLst>
                </a:gridCol>
                <a:gridCol w="1537201">
                  <a:extLst>
                    <a:ext uri="{9D8B030D-6E8A-4147-A177-3AD203B41FA5}">
                      <a16:colId xmlns:a16="http://schemas.microsoft.com/office/drawing/2014/main" xmlns="" val="959943400"/>
                    </a:ext>
                  </a:extLst>
                </a:gridCol>
              </a:tblGrid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Số</a:t>
                      </a:r>
                      <a:r>
                        <a:rPr lang="en-US" sz="2400" spc="-150" dirty="0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thứ</a:t>
                      </a:r>
                      <a:r>
                        <a:rPr lang="en-US" sz="2400" spc="-150" dirty="0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tự</a:t>
                      </a:r>
                      <a:endParaRPr lang="en-US" sz="2400" spc="-150" dirty="0">
                        <a:solidFill>
                          <a:schemeClr val="bg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Chữ</a:t>
                      </a:r>
                      <a:r>
                        <a:rPr lang="en-US" sz="2400" spc="-150" dirty="0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cái</a:t>
                      </a:r>
                      <a:endParaRPr lang="en-US" sz="2400" spc="-150" dirty="0">
                        <a:solidFill>
                          <a:schemeClr val="bg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Tên</a:t>
                      </a:r>
                      <a:r>
                        <a:rPr lang="en-US" sz="2400" spc="-150" dirty="0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chữ</a:t>
                      </a:r>
                      <a:r>
                        <a:rPr lang="en-US" sz="2400" spc="-150" dirty="0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cái</a:t>
                      </a:r>
                      <a:endParaRPr lang="en-US" sz="2400" spc="-150" dirty="0">
                        <a:solidFill>
                          <a:schemeClr val="bg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01216786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10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g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giê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9997545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11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hát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34013511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12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i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80252446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13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k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ca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33182331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14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e</a:t>
                      </a:r>
                      <a:r>
                        <a:rPr lang="en-US" sz="3200" spc="-150" baseline="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– lờ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5033529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2F6DDEDE-BF00-48BA-A1F0-F12C707DD2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604802"/>
              </p:ext>
            </p:extLst>
          </p:nvPr>
        </p:nvGraphicFramePr>
        <p:xfrm>
          <a:off x="6174861" y="1444349"/>
          <a:ext cx="4611603" cy="4764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201">
                  <a:extLst>
                    <a:ext uri="{9D8B030D-6E8A-4147-A177-3AD203B41FA5}">
                      <a16:colId xmlns:a16="http://schemas.microsoft.com/office/drawing/2014/main" xmlns="" val="245313428"/>
                    </a:ext>
                  </a:extLst>
                </a:gridCol>
                <a:gridCol w="1537201">
                  <a:extLst>
                    <a:ext uri="{9D8B030D-6E8A-4147-A177-3AD203B41FA5}">
                      <a16:colId xmlns:a16="http://schemas.microsoft.com/office/drawing/2014/main" xmlns="" val="2687566283"/>
                    </a:ext>
                  </a:extLst>
                </a:gridCol>
                <a:gridCol w="1537201">
                  <a:extLst>
                    <a:ext uri="{9D8B030D-6E8A-4147-A177-3AD203B41FA5}">
                      <a16:colId xmlns:a16="http://schemas.microsoft.com/office/drawing/2014/main" xmlns="" val="1615209565"/>
                    </a:ext>
                  </a:extLst>
                </a:gridCol>
              </a:tblGrid>
              <a:tr h="794004">
                <a:tc>
                  <a:txBody>
                    <a:bodyPr/>
                    <a:lstStyle/>
                    <a:p>
                      <a:pPr algn="ctr"/>
                      <a:r>
                        <a:rPr lang="en-US" sz="2400" spc="-150" dirty="0" err="1"/>
                        <a:t>Số</a:t>
                      </a:r>
                      <a:r>
                        <a:rPr lang="en-US" sz="2400" spc="-150" dirty="0"/>
                        <a:t> </a:t>
                      </a:r>
                      <a:r>
                        <a:rPr lang="en-US" sz="2400" spc="-150" dirty="0" err="1"/>
                        <a:t>thứ</a:t>
                      </a:r>
                      <a:r>
                        <a:rPr lang="en-US" sz="2400" spc="-150" dirty="0"/>
                        <a:t> </a:t>
                      </a:r>
                      <a:r>
                        <a:rPr lang="en-US" sz="2400" spc="-150" dirty="0" err="1"/>
                        <a:t>tự</a:t>
                      </a:r>
                      <a:endParaRPr lang="en-US" sz="2400" spc="-1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pc="-150" dirty="0" err="1"/>
                        <a:t>Chữ</a:t>
                      </a:r>
                      <a:r>
                        <a:rPr lang="en-US" sz="2400" spc="-150" dirty="0"/>
                        <a:t> </a:t>
                      </a:r>
                      <a:r>
                        <a:rPr lang="en-US" sz="2400" spc="-150" dirty="0" err="1"/>
                        <a:t>cái</a:t>
                      </a:r>
                      <a:endParaRPr lang="en-US" sz="2400" spc="-1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pc="-150" dirty="0" err="1"/>
                        <a:t>Tên</a:t>
                      </a:r>
                      <a:r>
                        <a:rPr lang="en-US" sz="2400" spc="-150" dirty="0"/>
                        <a:t> </a:t>
                      </a:r>
                      <a:r>
                        <a:rPr lang="en-US" sz="2400" spc="-150" dirty="0" err="1"/>
                        <a:t>chữ</a:t>
                      </a:r>
                      <a:r>
                        <a:rPr lang="en-US" sz="2400" spc="-150" dirty="0"/>
                        <a:t> </a:t>
                      </a:r>
                      <a:r>
                        <a:rPr lang="en-US" sz="2400" spc="-150" dirty="0" err="1"/>
                        <a:t>cái</a:t>
                      </a:r>
                      <a:endParaRPr lang="en-US" sz="2400" spc="-1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1319990"/>
                  </a:ext>
                </a:extLst>
              </a:tr>
              <a:tr h="794004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15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m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em-mờ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71440451"/>
                  </a:ext>
                </a:extLst>
              </a:tr>
              <a:tr h="794004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16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en-nờ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54871777"/>
                  </a:ext>
                </a:extLst>
              </a:tr>
              <a:tr h="794004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17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o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87462052"/>
                  </a:ext>
                </a:extLst>
              </a:tr>
              <a:tr h="794004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18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ô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ô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28894435"/>
                  </a:ext>
                </a:extLst>
              </a:tr>
              <a:tr h="794004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19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ơ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B8590E9-AACB-4AA7-BF01-493B277D58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F6D9AEB-1365-44A3-8829-9B5C294A14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14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7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8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23754" y="6298673"/>
            <a:ext cx="12211050" cy="1104900"/>
          </a:xfrm>
          <a:prstGeom prst="rect">
            <a:avLst/>
          </a:prstGeom>
        </p:spPr>
      </p:pic>
      <p:pic>
        <p:nvPicPr>
          <p:cNvPr id="20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319" y="5198259"/>
            <a:ext cx="1292858" cy="16882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3334953" y="3849734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4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3334953" y="5427997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5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8285548" y="3131454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6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8305510" y="3966448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7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3334953" y="3138533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h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8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8296748" y="3131454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9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3341839" y="5412627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l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0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3341839" y="3858964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i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1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3334953" y="3138533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2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8334249" y="5558180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3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8305510" y="3966448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o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4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8334249" y="5558180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ơ</a:t>
            </a:r>
          </a:p>
        </p:txBody>
      </p:sp>
    </p:spTree>
    <p:extLst>
      <p:ext uri="{BB962C8B-B14F-4D97-AF65-F5344CB8AC3E}">
        <p14:creationId xmlns:p14="http://schemas.microsoft.com/office/powerpoint/2010/main" val="280296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9" grpId="0" animBg="1"/>
      <p:bldP spid="30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61B5463-821B-400E-81CD-9FB5FFB1A54E}"/>
              </a:ext>
            </a:extLst>
          </p:cNvPr>
          <p:cNvSpPr txBox="1"/>
          <p:nvPr/>
        </p:nvSpPr>
        <p:spPr>
          <a:xfrm>
            <a:off x="350947" y="340087"/>
            <a:ext cx="114329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3. Dựa vào chữ cái đầu tiên, sắp xếp tên các cuốn sách theo thứ tự bảng chữ cái.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2D94991-54D7-47D7-8127-3D42C5E7A0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589" b="80599" l="5198" r="98902">
                        <a14:foregroundMark x1="11420" y1="64583" x2="49048" y2="63672"/>
                        <a14:foregroundMark x1="89385" y1="67057" x2="97072" y2="64583"/>
                        <a14:foregroundMark x1="92094" y1="58333" x2="91069" y2="65885"/>
                        <a14:foregroundMark x1="20498" y1="57682" x2="22548" y2="70182"/>
                        <a14:foregroundMark x1="17789" y1="62760" x2="25329" y2="56771"/>
                        <a14:foregroundMark x1="19327" y1="56120" x2="26501" y2="69531"/>
                        <a14:foregroundMark x1="19473" y1="62240" x2="19473" y2="62240"/>
                        <a14:foregroundMark x1="19473" y1="61589" x2="19473" y2="60677"/>
                        <a14:foregroundMark x1="19619" y1="60026" x2="20351" y2="59115"/>
                        <a14:foregroundMark x1="20498" y1="58854" x2="20498" y2="58854"/>
                      </a14:backgroundRemoval>
                    </a14:imgEffect>
                  </a14:imgLayer>
                </a14:imgProps>
              </a:ext>
            </a:extLst>
          </a:blip>
          <a:srcRect l="7024" t="36396" r="2262" b="23373"/>
          <a:stretch/>
        </p:blipFill>
        <p:spPr>
          <a:xfrm>
            <a:off x="2078035" y="1301191"/>
            <a:ext cx="7978778" cy="19894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0D4C7FE-A097-4B86-8754-FA8DC5A5ED06}"/>
              </a:ext>
            </a:extLst>
          </p:cNvPr>
          <p:cNvSpPr txBox="1"/>
          <p:nvPr/>
        </p:nvSpPr>
        <p:spPr>
          <a:xfrm>
            <a:off x="3579497" y="3327112"/>
            <a:ext cx="62637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vi-VN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Gà trống nhanh trí.</a:t>
            </a:r>
          </a:p>
          <a:p>
            <a:pPr marL="571500" indent="-571500">
              <a:buFontTx/>
              <a:buChar char="-"/>
            </a:pPr>
            <a:r>
              <a:rPr lang="vi-VN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 màu gà.</a:t>
            </a:r>
          </a:p>
          <a:p>
            <a:pPr marL="571500" indent="-571500">
              <a:buFontTx/>
              <a:buChar char="-"/>
            </a:pPr>
            <a:r>
              <a:rPr lang="vi-VN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Kiến và chim bồ câu.</a:t>
            </a:r>
          </a:p>
          <a:p>
            <a:pPr marL="571500" indent="-571500">
              <a:buFontTx/>
              <a:buChar char="-"/>
            </a:pPr>
            <a:r>
              <a:rPr lang="vi-VN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Nàng tiên Ốc.</a:t>
            </a:r>
          </a:p>
          <a:p>
            <a:pPr marL="571500" indent="-571500">
              <a:buFontTx/>
              <a:buChar char="-"/>
            </a:pPr>
            <a:r>
              <a:rPr lang="vi-VN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 Cản Ngũ.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FD518CB-BDA8-4AFC-AE58-1068B346E0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E654F54-5797-4934-89BF-6E20543006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03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1168</TotalTime>
  <Words>493</Words>
  <Application>Microsoft Office PowerPoint</Application>
  <PresentationFormat>Widescreen</PresentationFormat>
  <Paragraphs>96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宋体</vt:lpstr>
      <vt:lpstr>Arial</vt:lpstr>
      <vt:lpstr>Arial Rounded MT Bold</vt:lpstr>
      <vt:lpstr>Arial-Rounded</vt:lpstr>
      <vt:lpstr>Calibri</vt:lpstr>
      <vt:lpstr>Calibri Light</vt:lpstr>
      <vt:lpstr>HP001 4 hàng</vt:lpstr>
      <vt:lpstr>iCiel Cadena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My PC</cp:lastModifiedBy>
  <cp:revision>176</cp:revision>
  <dcterms:created xsi:type="dcterms:W3CDTF">2021-06-02T14:23:54Z</dcterms:created>
  <dcterms:modified xsi:type="dcterms:W3CDTF">2021-10-28T14:54:38Z</dcterms:modified>
</cp:coreProperties>
</file>