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310" r:id="rId3"/>
    <p:sldId id="315" r:id="rId4"/>
    <p:sldId id="316" r:id="rId5"/>
    <p:sldId id="317" r:id="rId6"/>
    <p:sldId id="322" r:id="rId7"/>
    <p:sldId id="312" r:id="rId8"/>
    <p:sldId id="313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63" d="100"/>
          <a:sy n="63" d="100"/>
        </p:scale>
        <p:origin x="8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3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7.emf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8.emf"/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7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3.wdp"/><Relationship Id="rId7" Type="http://schemas.openxmlformats.org/officeDocument/2006/relationships/image" Target="../media/image28.png"/><Relationship Id="rId12" Type="http://schemas.openxmlformats.org/officeDocument/2006/relationships/image" Target="../media/image8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7.emf"/><Relationship Id="rId5" Type="http://schemas.openxmlformats.org/officeDocument/2006/relationships/image" Target="../media/image26.png"/><Relationship Id="rId10" Type="http://schemas.openxmlformats.org/officeDocument/2006/relationships/image" Target="../media/image6.png"/><Relationship Id="rId4" Type="http://schemas.openxmlformats.org/officeDocument/2006/relationships/image" Target="../media/image25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688466" y="980394"/>
            <a:ext cx="2260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 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  <a:endParaRPr lang="zh-CN" altLang="en-US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8" y="1365944"/>
            <a:ext cx="1865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90200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CHÍNH TẢ: </a:t>
            </a: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Ngày hôm qua đâu rồi?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94031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4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151" y="470457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412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03188" y="307458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Nghe – viết</a:t>
            </a:r>
          </a:p>
        </p:txBody>
      </p:sp>
      <p:pic>
        <p:nvPicPr>
          <p:cNvPr id="18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092" y="1158092"/>
            <a:ext cx="10022376" cy="3478523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754" y="-46405"/>
            <a:ext cx="2001014" cy="19956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C6E698-56C0-4ED7-A931-269401E51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3777" y="1457442"/>
            <a:ext cx="9186303" cy="308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6" y="1919298"/>
            <a:ext cx="10167720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 khổ thơ cuối, bố đã dặn bạn nhỏ làm gì để “ngày hôm qua vẫn còn”?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237026" y="3210468"/>
            <a:ext cx="10489755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 đã dặn bạn nhỏ học hành chăm chỉ để “ngày hôm qua vẫn còn”.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 dung bài viết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301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92267" y="3942095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Viết hoa những chữ cái đầu dòng thơ.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Khi viết chú ý viết đúng chính tả, các dấu ngắt nghỉ câu.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29E45D-9450-45BC-9676-4AAD3406561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62911" y="4416264"/>
            <a:ext cx="5921857" cy="141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491919-BD46-4C83-9F98-B5612924B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963" y="0"/>
            <a:ext cx="10200640" cy="68904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F06DBC2-E239-4D4D-A9E7-88F68BA0D9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6" t="-63044" r="1006" b="63044"/>
          <a:stretch/>
        </p:blipFill>
        <p:spPr>
          <a:xfrm>
            <a:off x="684396" y="-3323014"/>
            <a:ext cx="10823207" cy="55277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C6347D-FEA2-4EC9-B12F-413A7D985F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66"/>
          <a:stretch/>
        </p:blipFill>
        <p:spPr>
          <a:xfrm>
            <a:off x="1351280" y="1254760"/>
            <a:ext cx="11235172" cy="407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0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A76B35-C53E-4365-88B0-78505D3005E0}"/>
              </a:ext>
            </a:extLst>
          </p:cNvPr>
          <p:cNvSpPr txBox="1"/>
          <p:nvPr/>
        </p:nvSpPr>
        <p:spPr>
          <a:xfrm>
            <a:off x="164271" y="569264"/>
            <a:ext cx="117610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chữ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còn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thiếu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bảng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 Học thuộc tên các chữ cái.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489B9A-25A7-4D92-8A21-5F251666A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274944"/>
              </p:ext>
            </p:extLst>
          </p:nvPr>
        </p:nvGraphicFramePr>
        <p:xfrm>
          <a:off x="942654" y="1169626"/>
          <a:ext cx="4611603" cy="5112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val="135133656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266393010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959943400"/>
                    </a:ext>
                  </a:extLst>
                </a:gridCol>
              </a:tblGrid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spc="-1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15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800" spc="-1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15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800" spc="-15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spc="-1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15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cái</a:t>
                      </a:r>
                      <a:endParaRPr lang="en-US" sz="2800" spc="-15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spc="-1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15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800" spc="-15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spc="-15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cái</a:t>
                      </a:r>
                      <a:endParaRPr lang="en-US" sz="2800" spc="-15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1678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97545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vi-VN" sz="28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á</a:t>
                      </a:r>
                      <a:endParaRPr lang="en-US" sz="28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01351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28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vi-VN" sz="28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ớ</a:t>
                      </a:r>
                      <a:endParaRPr lang="en-US" sz="28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25244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bờ</a:t>
                      </a:r>
                      <a:endParaRPr lang="en-US" sz="28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18233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28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vi-VN" sz="28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cờ</a:t>
                      </a:r>
                      <a:endParaRPr lang="en-US" sz="28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33529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6DDEDE-BF00-48BA-A1F0-F12C707DD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838198"/>
              </p:ext>
            </p:extLst>
          </p:nvPr>
        </p:nvGraphicFramePr>
        <p:xfrm>
          <a:off x="6400362" y="1573607"/>
          <a:ext cx="4611603" cy="3815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val="245313428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268756628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1615209565"/>
                    </a:ext>
                  </a:extLst>
                </a:gridCol>
              </a:tblGrid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spc="-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spc="-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400" spc="-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spc="-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endParaRPr lang="en-US" sz="2400" spc="-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spc="-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400" spc="-1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spc="-15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endParaRPr lang="en-US" sz="2400" spc="-1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319990"/>
                  </a:ext>
                </a:extLst>
              </a:tr>
              <a:tr h="761733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dê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44045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đ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đê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871777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462052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Arial-Rounded" pitchFamily="34" charset="0"/>
                          <a:cs typeface="Times New Roman" panose="02020603050405020304" pitchFamily="18" charset="0"/>
                        </a:rPr>
                        <a:t>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Arial-Rounded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894435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4B8590E9-AACB-4AA7-BF01-493B277D5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36" r="12967"/>
          <a:stretch/>
        </p:blipFill>
        <p:spPr>
          <a:xfrm>
            <a:off x="554294" y="6463861"/>
            <a:ext cx="12249151" cy="8047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6D9AEB-1365-44A3-8829-9B5C294A14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14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8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754" y="6298673"/>
            <a:ext cx="12211050" cy="1104900"/>
          </a:xfrm>
          <a:prstGeom prst="rect">
            <a:avLst/>
          </a:prstGeom>
        </p:spPr>
      </p:pic>
      <p:pic>
        <p:nvPicPr>
          <p:cNvPr id="20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319" y="5198259"/>
            <a:ext cx="1292858" cy="16882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Rectangle: Rounded Corners 20"/>
          <p:cNvSpPr/>
          <p:nvPr/>
        </p:nvSpPr>
        <p:spPr>
          <a:xfrm>
            <a:off x="3042853" y="414137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Rectangle: Rounded Corners 20"/>
          <p:cNvSpPr/>
          <p:nvPr/>
        </p:nvSpPr>
        <p:spPr>
          <a:xfrm>
            <a:off x="3066607" y="564245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ectangle: Rounded Corners 20"/>
          <p:cNvSpPr/>
          <p:nvPr/>
        </p:nvSpPr>
        <p:spPr>
          <a:xfrm>
            <a:off x="8425250" y="2469223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: Rounded Corners 20"/>
          <p:cNvSpPr/>
          <p:nvPr/>
        </p:nvSpPr>
        <p:spPr>
          <a:xfrm>
            <a:off x="8425250" y="3978351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: Rounded Corners 20"/>
          <p:cNvSpPr/>
          <p:nvPr/>
        </p:nvSpPr>
        <p:spPr>
          <a:xfrm>
            <a:off x="3042853" y="4128636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</a:p>
        </p:txBody>
      </p:sp>
      <p:sp>
        <p:nvSpPr>
          <p:cNvPr id="28" name="Rectangle: Rounded Corners 20"/>
          <p:cNvSpPr/>
          <p:nvPr/>
        </p:nvSpPr>
        <p:spPr>
          <a:xfrm>
            <a:off x="8425250" y="3959943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9" name="Rectangle: Rounded Corners 20"/>
          <p:cNvSpPr/>
          <p:nvPr/>
        </p:nvSpPr>
        <p:spPr>
          <a:xfrm>
            <a:off x="3066607" y="563312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0" name="Rectangle: Rounded Corners 20"/>
          <p:cNvSpPr/>
          <p:nvPr/>
        </p:nvSpPr>
        <p:spPr>
          <a:xfrm>
            <a:off x="8425250" y="243588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3402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194252" y="626914"/>
            <a:ext cx="11432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+mj-lt"/>
                <a:ea typeface="Arial-Rounded" pitchFamily="34" charset="0"/>
                <a:cs typeface="Arial-Rounded" pitchFamily="34" charset="0"/>
              </a:rPr>
              <a:t>3. Sắp xếp các chữ cái dưới đây theo đúng thứ tự trong bảng chữ cái.</a:t>
            </a:r>
            <a:endParaRPr lang="en-US" sz="3000" b="1" dirty="0">
              <a:solidFill>
                <a:srgbClr val="FF000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D6566-7495-4508-922D-F832A7CE5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0" b="68750" l="70498" r="88946"/>
                    </a14:imgEffect>
                  </a14:imgLayer>
                </a14:imgProps>
              </a:ext>
            </a:extLst>
          </a:blip>
          <a:srcRect l="77024" t="52065" r="13333" b="34236"/>
          <a:stretch/>
        </p:blipFill>
        <p:spPr>
          <a:xfrm>
            <a:off x="9964981" y="2058128"/>
            <a:ext cx="1175658" cy="9390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D89BAB-33FC-4364-A1D0-80F0CD5543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0" b="66146" l="52928" r="60981"/>
                    </a14:imgEffect>
                  </a14:imgLayer>
                </a14:imgProps>
              </a:ext>
            </a:extLst>
          </a:blip>
          <a:srcRect l="52797" t="48253" r="38393" b="34236"/>
          <a:stretch/>
        </p:blipFill>
        <p:spPr>
          <a:xfrm>
            <a:off x="6211057" y="1847672"/>
            <a:ext cx="1074058" cy="1200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1CEB73-A4B1-4EBE-BAED-C21E90931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823" b="66667" l="40264" r="48975"/>
                    </a14:imgEffect>
                  </a14:imgLayer>
                </a14:imgProps>
              </a:ext>
            </a:extLst>
          </a:blip>
          <a:srcRect l="40832" t="50370" r="50001" b="34236"/>
          <a:stretch/>
        </p:blipFill>
        <p:spPr>
          <a:xfrm>
            <a:off x="4497052" y="1992814"/>
            <a:ext cx="1117601" cy="1055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25A11C-F9F9-4A70-AA46-D55EB4C1DE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4" b="64013" l="23988" r="79702"/>
                    </a14:imgEffect>
                  </a14:imgLayer>
                </a14:imgProps>
              </a:ext>
            </a:extLst>
          </a:blip>
          <a:srcRect l="29225" t="48253" r="61965" b="34236"/>
          <a:stretch/>
        </p:blipFill>
        <p:spPr>
          <a:xfrm>
            <a:off x="2898500" y="1920243"/>
            <a:ext cx="1074059" cy="12003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BD74A1-188D-46C6-B73D-ADBACC8D30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0" b="63932" l="17496" r="27086"/>
                    </a14:imgEffect>
                  </a14:imgLayer>
                </a14:imgProps>
              </a:ext>
            </a:extLst>
          </a:blip>
          <a:srcRect l="17023" t="48253" r="71786" b="34236"/>
          <a:stretch/>
        </p:blipFill>
        <p:spPr>
          <a:xfrm>
            <a:off x="1207588" y="1920243"/>
            <a:ext cx="1364343" cy="12003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4641C4-6EB8-4F18-921A-7696C2694A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474" b="65885" l="63470" r="73353"/>
                    </a14:imgEffect>
                  </a14:imgLayer>
                </a14:imgProps>
              </a:ext>
            </a:extLst>
          </a:blip>
          <a:srcRect l="64583" t="51111" r="26726" b="34236"/>
          <a:stretch/>
        </p:blipFill>
        <p:spPr>
          <a:xfrm>
            <a:off x="8089999" y="1992814"/>
            <a:ext cx="1059544" cy="10043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B7E4BB-F31A-481F-B44D-9959BB24019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02EE55-99A8-4D15-928F-C390CD3669E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15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8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9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1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481" y="5100925"/>
            <a:ext cx="1303468" cy="17020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2518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53073 0.412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36" y="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-0.0875 0.4247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2056 0.4247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0.07395 0.4349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59259E-6 L 0.63411 0.4270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6" y="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0.06928 0.4349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" y="2173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127760" y="1859340"/>
            <a:ext cx="9469120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con vào những 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</a:t>
            </a:r>
            <a:r>
              <a: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sau!</a:t>
            </a:r>
          </a:p>
        </p:txBody>
      </p:sp>
      <p:pic>
        <p:nvPicPr>
          <p:cNvPr id="10" name="图片 8">
            <a:extLst>
              <a:ext uri="{FF2B5EF4-FFF2-40B4-BE49-F238E27FC236}">
                <a16:creationId xmlns:a16="http://schemas.microsoft.com/office/drawing/2014/main" id="{1BA576BC-24BF-459E-A6C6-2F9A3F2F3A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7954" y="5062305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7">
            <a:extLst>
              <a:ext uri="{FF2B5EF4-FFF2-40B4-BE49-F238E27FC236}">
                <a16:creationId xmlns:a16="http://schemas.microsoft.com/office/drawing/2014/main" id="{3091A2DF-8802-4203-A7DC-229FC6DD48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63" y="5062305"/>
            <a:ext cx="1292858" cy="168821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6063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261</Words>
  <Application>Microsoft Office PowerPoint</Application>
  <PresentationFormat>Widescreen</PresentationFormat>
  <Paragraphs>69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Nguyễn Thu Hường</cp:lastModifiedBy>
  <cp:revision>174</cp:revision>
  <dcterms:created xsi:type="dcterms:W3CDTF">2021-06-02T14:23:54Z</dcterms:created>
  <dcterms:modified xsi:type="dcterms:W3CDTF">2021-09-03T10:35:44Z</dcterms:modified>
</cp:coreProperties>
</file>