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notesMasterIdLst>
    <p:notesMasterId r:id="rId23"/>
  </p:notesMasterIdLst>
  <p:sldIdLst>
    <p:sldId id="267" r:id="rId3"/>
    <p:sldId id="257" r:id="rId4"/>
    <p:sldId id="269" r:id="rId5"/>
    <p:sldId id="268" r:id="rId6"/>
    <p:sldId id="273" r:id="rId7"/>
    <p:sldId id="270" r:id="rId8"/>
    <p:sldId id="274" r:id="rId9"/>
    <p:sldId id="271" r:id="rId10"/>
    <p:sldId id="275" r:id="rId11"/>
    <p:sldId id="272" r:id="rId12"/>
    <p:sldId id="276" r:id="rId13"/>
    <p:sldId id="277" r:id="rId14"/>
    <p:sldId id="278" r:id="rId15"/>
    <p:sldId id="279" r:id="rId16"/>
    <p:sldId id="280" r:id="rId17"/>
    <p:sldId id="259" r:id="rId18"/>
    <p:sldId id="260" r:id="rId19"/>
    <p:sldId id="261" r:id="rId20"/>
    <p:sldId id="281" r:id="rId21"/>
    <p:sldId id="282" r:id="rId22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 showGuides="1">
      <p:cViewPr varScale="1">
        <p:scale>
          <a:sx n="91" d="100"/>
          <a:sy n="91" d="100"/>
        </p:scale>
        <p:origin x="534" y="24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853CEE-41CF-4613-8499-43EDD7E5BD7A}" type="datetimeFigureOut">
              <a:rPr lang="vi-VN" smtClean="0"/>
              <a:t>28/10/2021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31B949-7A45-41E9-9CC4-BDD43BA04F9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50486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71773-5A0B-472D-BACC-ADA20FE383F6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62998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5603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SG" altLang="en-US" smtClean="0">
              <a:latin typeface="Arial" panose="020B0604020202020204" pitchFamily="34" charset="0"/>
            </a:endParaRPr>
          </a:p>
        </p:txBody>
      </p:sp>
      <p:sp>
        <p:nvSpPr>
          <p:cNvPr id="256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3FA8E47B-D57F-4D8E-B8F5-4F2CF579EE95}" type="slidenum">
              <a:rPr lang="en-US" altLang="en-US"/>
              <a:pPr/>
              <a:t>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891666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6627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SG" altLang="en-US" smtClean="0">
              <a:latin typeface="Arial" panose="020B0604020202020204" pitchFamily="34" charset="0"/>
            </a:endParaRPr>
          </a:p>
        </p:txBody>
      </p:sp>
      <p:sp>
        <p:nvSpPr>
          <p:cNvPr id="266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876D31CB-E38E-454E-AA87-664A13015C28}" type="slidenum">
              <a:rPr lang="en-US" altLang="en-US"/>
              <a:pPr/>
              <a:t>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408361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SG" altLang="en-US" smtClean="0">
              <a:latin typeface="Arial" panose="020B0604020202020204" pitchFamily="34" charset="0"/>
            </a:endParaRPr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E28C2B9C-7D9B-427C-A383-1AD371B204A8}" type="slidenum">
              <a:rPr lang="en-US" altLang="en-US"/>
              <a:pPr/>
              <a:t>19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629363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8675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SG" altLang="en-US" smtClean="0">
              <a:latin typeface="Arial" panose="020B0604020202020204" pitchFamily="34" charset="0"/>
            </a:endParaRPr>
          </a:p>
        </p:txBody>
      </p:sp>
      <p:sp>
        <p:nvSpPr>
          <p:cNvPr id="286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E63668DD-B81A-49E6-AEBF-76A3DFA3FC53}" type="slidenum">
              <a:rPr lang="en-US" altLang="en-US"/>
              <a:pPr/>
              <a:t>20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544280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moban/" TargetMode="Externa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5ABE2-38C9-4D95-8182-CFA11F41D067}" type="datetimeFigureOut">
              <a:rPr lang="vi-VN" smtClean="0"/>
              <a:t>28/10/2021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D7E57A-8C8E-4A81-8923-9D72C6E379F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876273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5ABE2-38C9-4D95-8182-CFA11F41D067}" type="datetimeFigureOut">
              <a:rPr lang="vi-VN" smtClean="0"/>
              <a:t>28/10/2021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D7E57A-8C8E-4A81-8923-9D72C6E379F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195117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5ABE2-38C9-4D95-8182-CFA11F41D067}" type="datetimeFigureOut">
              <a:rPr lang="vi-VN" smtClean="0"/>
              <a:t>28/10/2021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D7E57A-8C8E-4A81-8923-9D72C6E379F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93677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bg>
      <p:bgPr>
        <a:pattFill prst="smGrid">
          <a:fgClr>
            <a:srgbClr val="FDF8A6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DCE0B865-97F0-F843-8896-24AD01666D8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200000">
            <a:off x="2666998" y="-2666999"/>
            <a:ext cx="6858002" cy="12192001"/>
          </a:xfrm>
          <a:prstGeom prst="rect">
            <a:avLst/>
          </a:prstGeom>
          <a:effectLst>
            <a:outerShdw blurRad="190500" dist="152400" dir="18900000" algn="bl" rotWithShape="0">
              <a:schemeClr val="accent2">
                <a:lumMod val="50000"/>
                <a:alpha val="62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783525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8C3299-2A5E-4F94-83AC-D5FE562BBD1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2021/10/28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C28809-837E-4872-BF1F-BB54BDA765B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373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8C3299-2A5E-4F94-83AC-D5FE562BBD1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2021/10/28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C28809-837E-4872-BF1F-BB54BDA765B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721206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8C3299-2A5E-4F94-83AC-D5FE562BBD1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2021/10/28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C28809-837E-4872-BF1F-BB54BDA765B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35230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8C3299-2A5E-4F94-83AC-D5FE562BBD1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2021/10/28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C28809-837E-4872-BF1F-BB54BDA765B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120479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8C3299-2A5E-4F94-83AC-D5FE562BBD1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2021/10/28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C28809-837E-4872-BF1F-BB54BDA765B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cs typeface="+mn-cs"/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1780705" y="6739570"/>
            <a:ext cx="1800200" cy="118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Microsoft YaHei" panose="020B0503020204020204" pitchFamily="34" charset="-122"/>
                <a:cs typeface="+mn-cs"/>
                <a:hlinkClick r:id="rId2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Microsoft YaHei" panose="020B0503020204020204" pitchFamily="34" charset="-122"/>
                <a:cs typeface="+mn-cs"/>
                <a:hlinkClick r:id="rId2"/>
              </a:rPr>
              <a:t>模板</a:t>
            </a:r>
            <a:r>
              <a:rPr kumimoji="0" lang="zh-CN" altLang="en-US" sz="1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Microsoft YaHei" panose="020B0503020204020204" pitchFamily="34" charset="-122"/>
                <a:cs typeface="+mn-cs"/>
              </a:rPr>
              <a:t> 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Microsoft YaHei" panose="020B0503020204020204" pitchFamily="34" charset="-122"/>
                <a:cs typeface="+mn-cs"/>
              </a:rPr>
              <a:t>http://www.1ppt.com/moban/</a:t>
            </a:r>
            <a:r>
              <a:rPr kumimoji="0" lang="zh-CN" altLang="en-US" sz="1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Microsoft YaHei" panose="020B0503020204020204" pitchFamily="34" charset="-122"/>
                <a:cs typeface="+mn-cs"/>
              </a:rPr>
              <a:t> </a:t>
            </a:r>
            <a:endParaRPr kumimoji="0" lang="en-US" altLang="zh-CN" sz="1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ea typeface="Microsoft YaHei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216702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8C3299-2A5E-4F94-83AC-D5FE562BBD1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2021/10/28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C28809-837E-4872-BF1F-BB54BDA765B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488902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8C3299-2A5E-4F94-83AC-D5FE562BBD1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2021/10/28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C28809-837E-4872-BF1F-BB54BDA765B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68833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5ABE2-38C9-4D95-8182-CFA11F41D067}" type="datetimeFigureOut">
              <a:rPr lang="vi-VN" smtClean="0"/>
              <a:t>28/10/2021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D7E57A-8C8E-4A81-8923-9D72C6E379F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1076397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8C3299-2A5E-4F94-83AC-D5FE562BBD1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2021/10/28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C28809-837E-4872-BF1F-BB54BDA765B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748181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8C3299-2A5E-4F94-83AC-D5FE562BBD1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2021/10/28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C28809-837E-4872-BF1F-BB54BDA765B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298738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8C3299-2A5E-4F94-83AC-D5FE562BBD1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2021/10/28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C28809-837E-4872-BF1F-BB54BDA765B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153106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8C3299-2A5E-4F94-83AC-D5FE562BBD1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2021/10/28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C28809-837E-4872-BF1F-BB54BDA765B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040765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bg>
      <p:bgPr>
        <a:pattFill prst="smGrid">
          <a:fgClr>
            <a:srgbClr val="FDF8A6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DCE0B865-97F0-F843-8896-24AD01666D8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/>
          </a:blip>
          <a:stretch>
            <a:fillRect/>
          </a:stretch>
        </p:blipFill>
        <p:spPr>
          <a:xfrm rot="16200000">
            <a:off x="2666998" y="-2666999"/>
            <a:ext cx="6858002" cy="12192001"/>
          </a:xfrm>
          <a:prstGeom prst="rect">
            <a:avLst/>
          </a:prstGeom>
          <a:effectLst>
            <a:outerShdw blurRad="190500" dist="152400" dir="18900000" algn="bl" rotWithShape="0">
              <a:schemeClr val="accent2">
                <a:lumMod val="50000"/>
                <a:alpha val="62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8990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5ABE2-38C9-4D95-8182-CFA11F41D067}" type="datetimeFigureOut">
              <a:rPr lang="vi-VN" smtClean="0"/>
              <a:t>28/10/2021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D7E57A-8C8E-4A81-8923-9D72C6E379F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20661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5ABE2-38C9-4D95-8182-CFA11F41D067}" type="datetimeFigureOut">
              <a:rPr lang="vi-VN" smtClean="0"/>
              <a:t>28/10/2021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D7E57A-8C8E-4A81-8923-9D72C6E379F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225074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5ABE2-38C9-4D95-8182-CFA11F41D067}" type="datetimeFigureOut">
              <a:rPr lang="vi-VN" smtClean="0"/>
              <a:t>28/10/2021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D7E57A-8C8E-4A81-8923-9D72C6E379F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909049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5ABE2-38C9-4D95-8182-CFA11F41D067}" type="datetimeFigureOut">
              <a:rPr lang="vi-VN" smtClean="0"/>
              <a:t>28/10/2021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D7E57A-8C8E-4A81-8923-9D72C6E379F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79441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5ABE2-38C9-4D95-8182-CFA11F41D067}" type="datetimeFigureOut">
              <a:rPr lang="vi-VN" smtClean="0"/>
              <a:t>28/10/2021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D7E57A-8C8E-4A81-8923-9D72C6E379F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122851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5ABE2-38C9-4D95-8182-CFA11F41D067}" type="datetimeFigureOut">
              <a:rPr lang="vi-VN" smtClean="0"/>
              <a:t>28/10/2021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D7E57A-8C8E-4A81-8923-9D72C6E379F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067565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5ABE2-38C9-4D95-8182-CFA11F41D067}" type="datetimeFigureOut">
              <a:rPr lang="vi-VN" smtClean="0"/>
              <a:t>28/10/2021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D7E57A-8C8E-4A81-8923-9D72C6E379F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570635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B5ABE2-38C9-4D95-8182-CFA11F41D067}" type="datetimeFigureOut">
              <a:rPr lang="vi-VN" smtClean="0"/>
              <a:t>28/10/2021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D7E57A-8C8E-4A81-8923-9D72C6E379F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8651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14755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D:\C&#193;%20NH&#194;N\GI&#193;O%20&#193;N\GIAO%20AN%20TIEU%20HOC\gi&#225;o%20&#225;n%20d&#7841;y%20video%20th&#225;ng%208\&#273;&#7885;c%20t&#7915;%20&#273;&#7891;%20l&#234;n%20si.mp3" TargetMode="External"/><Relationship Id="rId5" Type="http://schemas.openxmlformats.org/officeDocument/2006/relationships/image" Target="../media/image28.png"/><Relationship Id="rId4" Type="http://schemas.openxmlformats.org/officeDocument/2006/relationships/image" Target="../media/image18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5.png"/><Relationship Id="rId4" Type="http://schemas.openxmlformats.org/officeDocument/2006/relationships/image" Target="../media/image31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7" Type="http://schemas.openxmlformats.org/officeDocument/2006/relationships/image" Target="../media/image39.gi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6" Type="http://schemas.openxmlformats.org/officeDocument/2006/relationships/image" Target="../media/image38.gif"/><Relationship Id="rId5" Type="http://schemas.openxmlformats.org/officeDocument/2006/relationships/image" Target="../media/image37.gif"/><Relationship Id="rId4" Type="http://schemas.openxmlformats.org/officeDocument/2006/relationships/image" Target="../media/image36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7" Type="http://schemas.openxmlformats.org/officeDocument/2006/relationships/image" Target="../media/image12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8.png"/><Relationship Id="rId2" Type="http://schemas.openxmlformats.org/officeDocument/2006/relationships/audio" Target="file:///D:\C&#193;%20NH&#194;N\GI&#193;O%20&#193;N\GIAO%20AN%20TIEU%20HOC\nh&#7841;c%20n&#7873;n%20cho%20n&#243;i%20t&#7841;m%20bi&#7879;t\Hope%20You.mp3" TargetMode="External"/><Relationship Id="rId1" Type="http://schemas.openxmlformats.org/officeDocument/2006/relationships/tags" Target="../tags/tag4.xml"/><Relationship Id="rId6" Type="http://schemas.openxmlformats.org/officeDocument/2006/relationships/image" Target="../media/image26.gif"/><Relationship Id="rId5" Type="http://schemas.openxmlformats.org/officeDocument/2006/relationships/image" Target="../media/image40.gif"/><Relationship Id="rId4" Type="http://schemas.openxmlformats.org/officeDocument/2006/relationships/notesSlide" Target="../notesSlides/notesSlide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slideLayout" Target="../slideLayouts/slideLayout7.xml"/><Relationship Id="rId1" Type="http://schemas.openxmlformats.org/officeDocument/2006/relationships/video" Target="file:///D:\C&#193;%20NH&#194;N\GI&#193;O%20&#193;N\GIAO%20AN%20TIEU%20HOC\gi&#225;o%20&#225;n%20d&#7841;y%20video%20th&#225;ng%208\Ti&#7871;n%20qu&#226;n%20ca%20l&#7901;i-c&#7855;t.mp4" TargetMode="External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file:///D:\C&#193;%20NH&#194;N\GI&#193;O%20&#193;N\GIAO%20AN%20TIEU%20HOC\gi&#225;o%20&#225;n%20d&#7841;y%20video%20th&#225;ng%208\B&#224;i%202%20-%20B&#224;i%20Ca%20&#272;i%20H&#7885;c%20-%20l&#7901;i.mp4" TargetMode="External"/><Relationship Id="rId1" Type="http://schemas.openxmlformats.org/officeDocument/2006/relationships/tags" Target="../tags/tag1.xml"/><Relationship Id="rId6" Type="http://schemas.openxmlformats.org/officeDocument/2006/relationships/image" Target="../media/image19.png"/><Relationship Id="rId5" Type="http://schemas.openxmlformats.org/officeDocument/2006/relationships/image" Target="../media/image18.gif"/><Relationship Id="rId4" Type="http://schemas.openxmlformats.org/officeDocument/2006/relationships/notesSlide" Target="../notesSlides/notesSlide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file:///D:\C&#193;%20NH&#194;N\GI&#193;O%20&#193;N\GIAO%20AN%20TIEU%20HOC\gi&#225;o%20&#225;n%20d&#7841;y%20video%20th&#225;ng%208\C&#249;ng%20M&#250;a%20H&#225;t%20D&#432;&#7899;i%20Tr&#259;ng%20c&#7855;t-l&#7901;i.mp4" TargetMode="External"/><Relationship Id="rId1" Type="http://schemas.openxmlformats.org/officeDocument/2006/relationships/tags" Target="../tags/tag2.xml"/><Relationship Id="rId6" Type="http://schemas.openxmlformats.org/officeDocument/2006/relationships/image" Target="../media/image21.png"/><Relationship Id="rId5" Type="http://schemas.openxmlformats.org/officeDocument/2006/relationships/image" Target="../media/image18.gif"/><Relationship Id="rId4" Type="http://schemas.openxmlformats.org/officeDocument/2006/relationships/notesSlide" Target="../notesSlides/notesSlid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407298" y="1329612"/>
            <a:ext cx="7744408" cy="4198776"/>
          </a:xfrm>
          <a:prstGeom prst="rect">
            <a:avLst/>
          </a:prstGeom>
          <a:noFill/>
          <a:ln w="9525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HP001 4 hàng" panose="020B0603050302020204" pitchFamily="34" charset="-93"/>
              </a:rPr>
              <a:t>Chào mừng các con đến với môn </a:t>
            </a:r>
            <a:r>
              <a:rPr lang="en-US" sz="5400" b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HP001 4 hàng" panose="020B0603050302020204" pitchFamily="34" charset="-93"/>
              </a:rPr>
              <a:t>Âm nhạc</a:t>
            </a:r>
            <a:endParaRPr lang="en-US" sz="5400" b="1" dirty="0" smtClean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latin typeface="HP001 4 hàng" panose="020B0603050302020204" pitchFamily="34" charset="-93"/>
            </a:endParaRPr>
          </a:p>
        </p:txBody>
      </p:sp>
      <p:pic>
        <p:nvPicPr>
          <p:cNvPr id="3" name="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3" t="32474" r="80000" b="43585"/>
          <a:stretch/>
        </p:blipFill>
        <p:spPr>
          <a:xfrm>
            <a:off x="993026" y="1251790"/>
            <a:ext cx="1414272" cy="1231392"/>
          </a:xfrm>
          <a:prstGeom prst="rect">
            <a:avLst/>
          </a:prstGeom>
        </p:spPr>
      </p:pic>
      <p:pic>
        <p:nvPicPr>
          <p:cNvPr id="4" name="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67" t="5689" r="54000" b="64444"/>
          <a:stretch/>
        </p:blipFill>
        <p:spPr>
          <a:xfrm>
            <a:off x="5368313" y="176778"/>
            <a:ext cx="1072896" cy="1536192"/>
          </a:xfrm>
          <a:prstGeom prst="rect">
            <a:avLst/>
          </a:prstGeom>
        </p:spPr>
      </p:pic>
      <p:pic>
        <p:nvPicPr>
          <p:cNvPr id="5" name="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33" t="3081" r="19867" b="71083"/>
          <a:stretch/>
        </p:blipFill>
        <p:spPr>
          <a:xfrm>
            <a:off x="9657930" y="538558"/>
            <a:ext cx="987552" cy="1328928"/>
          </a:xfrm>
          <a:prstGeom prst="rect">
            <a:avLst/>
          </a:prstGeom>
        </p:spPr>
      </p:pic>
      <p:pic>
        <p:nvPicPr>
          <p:cNvPr id="6" name="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67" t="41719"/>
          <a:stretch/>
        </p:blipFill>
        <p:spPr>
          <a:xfrm>
            <a:off x="6181344" y="3860292"/>
            <a:ext cx="6010656" cy="2997708"/>
          </a:xfrm>
          <a:prstGeom prst="rect">
            <a:avLst/>
          </a:prstGeom>
        </p:spPr>
      </p:pic>
      <p:pic>
        <p:nvPicPr>
          <p:cNvPr id="7" name="1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33" t="32474" r="14267" b="22252"/>
          <a:stretch/>
        </p:blipFill>
        <p:spPr>
          <a:xfrm>
            <a:off x="8895912" y="3708261"/>
            <a:ext cx="2300464" cy="3149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8184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Tiết dạy online Âm nhạc 4 - tiết 1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449824" end="162017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1999" cy="6858000"/>
          </a:xfrm>
        </p:spPr>
      </p:pic>
    </p:spTree>
    <p:extLst>
      <p:ext uri="{BB962C8B-B14F-4D97-AF65-F5344CB8AC3E}">
        <p14:creationId xmlns:p14="http://schemas.microsoft.com/office/powerpoint/2010/main" val="2546162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5" descr="C:\Users\HP\Pictures\hình động\6-mau_slide_powerpoint_dep_ctu.vn_(122)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73658">
            <a:off x="495301" y="759884"/>
            <a:ext cx="988484" cy="1151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5" descr="C:\Users\HP\Pictures\hình động\6-mau_slide_powerpoint_dep_ctu.vn_(122)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76521">
            <a:off x="10703985" y="776817"/>
            <a:ext cx="1077383" cy="1151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5" descr="C:\Users\HP\Pictures\hình động\6-mau_slide_powerpoint_dep_ctu.vn_(122)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76521">
            <a:off x="10703985" y="5803900"/>
            <a:ext cx="1077383" cy="1151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5" descr="C:\Users\HP\Pictures\hình động\6-mau_slide_powerpoint_dep_ctu.vn_(122)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73658">
            <a:off x="423334" y="5829300"/>
            <a:ext cx="1064684" cy="1151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247651" y="2510367"/>
            <a:ext cx="11582400" cy="21032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SG" altLang="en-US" sz="4800" b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ÔN TẬP CÁC KÍ HIỆU GHI NHẠC </a:t>
            </a:r>
          </a:p>
          <a:p>
            <a:pPr algn="ctr" eaLnBrk="1" hangingPunct="1"/>
            <a:r>
              <a:rPr lang="en-SG" altLang="en-US" sz="4800" b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 HỌC Ở LỚP 3</a:t>
            </a:r>
          </a:p>
          <a:p>
            <a:pPr eaLnBrk="1" hangingPunct="1"/>
            <a:endParaRPr lang="en-SG" altLang="en-US" sz="3467"/>
          </a:p>
        </p:txBody>
      </p:sp>
      <p:pic>
        <p:nvPicPr>
          <p:cNvPr id="14343" name="Picture 3" descr="C:\Users\HP\Pictures\hình động\6-mau_slide_powerpoint_dep_ctu.vn_(204)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200" y="5014385"/>
            <a:ext cx="3708400" cy="12996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18978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Line 26"/>
          <p:cNvSpPr>
            <a:spLocks noChangeShapeType="1"/>
          </p:cNvSpPr>
          <p:nvPr/>
        </p:nvSpPr>
        <p:spPr bwMode="auto">
          <a:xfrm flipV="1">
            <a:off x="1727200" y="4114801"/>
            <a:ext cx="9144000" cy="46567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vi-VN" sz="2400"/>
          </a:p>
        </p:txBody>
      </p:sp>
      <p:sp>
        <p:nvSpPr>
          <p:cNvPr id="7" name="Line 27"/>
          <p:cNvSpPr>
            <a:spLocks noChangeShapeType="1"/>
          </p:cNvSpPr>
          <p:nvPr/>
        </p:nvSpPr>
        <p:spPr bwMode="auto">
          <a:xfrm flipV="1">
            <a:off x="1727200" y="4419601"/>
            <a:ext cx="9144000" cy="46567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vi-VN" sz="2400"/>
          </a:p>
        </p:txBody>
      </p:sp>
      <p:pic>
        <p:nvPicPr>
          <p:cNvPr id="8" name="Picture 3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79" r="27777"/>
          <a:stretch>
            <a:fillRect/>
          </a:stretch>
        </p:blipFill>
        <p:spPr bwMode="auto">
          <a:xfrm>
            <a:off x="1625600" y="2819400"/>
            <a:ext cx="8128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Line 34"/>
          <p:cNvSpPr>
            <a:spLocks noChangeShapeType="1"/>
          </p:cNvSpPr>
          <p:nvPr/>
        </p:nvSpPr>
        <p:spPr bwMode="auto">
          <a:xfrm>
            <a:off x="10871200" y="3200400"/>
            <a:ext cx="0" cy="121920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vi-VN" sz="2400"/>
          </a:p>
        </p:txBody>
      </p:sp>
      <p:sp>
        <p:nvSpPr>
          <p:cNvPr id="5" name="Line 25"/>
          <p:cNvSpPr>
            <a:spLocks noChangeShapeType="1"/>
          </p:cNvSpPr>
          <p:nvPr/>
        </p:nvSpPr>
        <p:spPr bwMode="auto">
          <a:xfrm flipV="1">
            <a:off x="1727200" y="3810001"/>
            <a:ext cx="9144000" cy="46567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vi-VN" sz="2400"/>
          </a:p>
        </p:txBody>
      </p:sp>
      <p:sp>
        <p:nvSpPr>
          <p:cNvPr id="3" name="Line 23"/>
          <p:cNvSpPr>
            <a:spLocks noChangeShapeType="1"/>
          </p:cNvSpPr>
          <p:nvPr/>
        </p:nvSpPr>
        <p:spPr bwMode="auto">
          <a:xfrm flipV="1">
            <a:off x="1727200" y="3200401"/>
            <a:ext cx="9144000" cy="46567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vi-VN" sz="2400"/>
          </a:p>
        </p:txBody>
      </p:sp>
      <p:sp>
        <p:nvSpPr>
          <p:cNvPr id="4" name="Line 24"/>
          <p:cNvSpPr>
            <a:spLocks noChangeShapeType="1"/>
          </p:cNvSpPr>
          <p:nvPr/>
        </p:nvSpPr>
        <p:spPr bwMode="auto">
          <a:xfrm flipV="1">
            <a:off x="1727200" y="3505200"/>
            <a:ext cx="9144000" cy="7620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vi-VN" sz="2400"/>
          </a:p>
        </p:txBody>
      </p:sp>
      <p:sp>
        <p:nvSpPr>
          <p:cNvPr id="17417" name="Text Box 9"/>
          <p:cNvSpPr txBox="1">
            <a:spLocks noChangeArrowheads="1"/>
          </p:cNvSpPr>
          <p:nvPr/>
        </p:nvSpPr>
        <p:spPr bwMode="auto">
          <a:xfrm>
            <a:off x="2015067" y="994833"/>
            <a:ext cx="10270067" cy="1815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733" b="1"/>
              <a:t>Khuông nhạc gồm có:5 dòng kẻ  </a:t>
            </a:r>
          </a:p>
          <a:p>
            <a:pPr eaLnBrk="1" hangingPunct="1"/>
            <a:r>
              <a:rPr lang="en-US" altLang="en-US" sz="3733" b="1"/>
              <a:t>và 4 khe, các dòng kẻ và khe song song và cách đều nhau </a:t>
            </a:r>
          </a:p>
        </p:txBody>
      </p:sp>
      <p:sp>
        <p:nvSpPr>
          <p:cNvPr id="12304" name="Rectangle 5"/>
          <p:cNvSpPr>
            <a:spLocks noChangeArrowheads="1"/>
          </p:cNvSpPr>
          <p:nvPr/>
        </p:nvSpPr>
        <p:spPr bwMode="auto">
          <a:xfrm>
            <a:off x="3251200" y="133351"/>
            <a:ext cx="60960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altLang="en-US" sz="4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1. KHUÔNG NHẠC</a:t>
            </a:r>
          </a:p>
        </p:txBody>
      </p:sp>
      <p:sp>
        <p:nvSpPr>
          <p:cNvPr id="19" name="Text Box 32"/>
          <p:cNvSpPr txBox="1">
            <a:spLocks noChangeArrowheads="1"/>
          </p:cNvSpPr>
          <p:nvPr/>
        </p:nvSpPr>
        <p:spPr bwMode="auto">
          <a:xfrm>
            <a:off x="10761133" y="3890434"/>
            <a:ext cx="304800" cy="7201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60000"/>
              </a:lnSpc>
              <a:spcBef>
                <a:spcPct val="50000"/>
              </a:spcBef>
            </a:pPr>
            <a:endParaRPr lang="en-US" altLang="en-US" sz="2400"/>
          </a:p>
          <a:p>
            <a:pPr eaLnBrk="1" hangingPunct="1">
              <a:lnSpc>
                <a:spcPct val="60000"/>
              </a:lnSpc>
              <a:spcBef>
                <a:spcPct val="50000"/>
              </a:spcBef>
            </a:pPr>
            <a:r>
              <a:rPr lang="en-US" altLang="en-US" sz="2400"/>
              <a:t>1</a:t>
            </a:r>
          </a:p>
        </p:txBody>
      </p:sp>
      <p:sp>
        <p:nvSpPr>
          <p:cNvPr id="20" name="Text Box 32"/>
          <p:cNvSpPr txBox="1">
            <a:spLocks noChangeArrowheads="1"/>
          </p:cNvSpPr>
          <p:nvPr/>
        </p:nvSpPr>
        <p:spPr bwMode="auto">
          <a:xfrm>
            <a:off x="10744200" y="3581401"/>
            <a:ext cx="304800" cy="7201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60000"/>
              </a:lnSpc>
              <a:spcBef>
                <a:spcPct val="50000"/>
              </a:spcBef>
            </a:pPr>
            <a:endParaRPr lang="en-US" altLang="en-US" sz="2400"/>
          </a:p>
          <a:p>
            <a:pPr eaLnBrk="1" hangingPunct="1">
              <a:lnSpc>
                <a:spcPct val="60000"/>
              </a:lnSpc>
              <a:spcBef>
                <a:spcPct val="50000"/>
              </a:spcBef>
            </a:pPr>
            <a:r>
              <a:rPr lang="en-US" altLang="en-US" sz="2400"/>
              <a:t>2</a:t>
            </a:r>
          </a:p>
        </p:txBody>
      </p:sp>
      <p:sp>
        <p:nvSpPr>
          <p:cNvPr id="21" name="Text Box 32"/>
          <p:cNvSpPr txBox="1">
            <a:spLocks noChangeArrowheads="1"/>
          </p:cNvSpPr>
          <p:nvPr/>
        </p:nvSpPr>
        <p:spPr bwMode="auto">
          <a:xfrm>
            <a:off x="10750551" y="3246967"/>
            <a:ext cx="304800" cy="7201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60000"/>
              </a:lnSpc>
              <a:spcBef>
                <a:spcPct val="50000"/>
              </a:spcBef>
            </a:pPr>
            <a:endParaRPr lang="en-US" altLang="en-US" sz="2400"/>
          </a:p>
          <a:p>
            <a:pPr eaLnBrk="1" hangingPunct="1">
              <a:lnSpc>
                <a:spcPct val="60000"/>
              </a:lnSpc>
              <a:spcBef>
                <a:spcPct val="50000"/>
              </a:spcBef>
            </a:pPr>
            <a:r>
              <a:rPr lang="en-US" altLang="en-US" sz="2400"/>
              <a:t>3</a:t>
            </a:r>
          </a:p>
        </p:txBody>
      </p:sp>
      <p:sp>
        <p:nvSpPr>
          <p:cNvPr id="22" name="Text Box 32"/>
          <p:cNvSpPr txBox="1">
            <a:spLocks noChangeArrowheads="1"/>
          </p:cNvSpPr>
          <p:nvPr/>
        </p:nvSpPr>
        <p:spPr bwMode="auto">
          <a:xfrm>
            <a:off x="10761133" y="3005667"/>
            <a:ext cx="304800" cy="7201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60000"/>
              </a:lnSpc>
              <a:spcBef>
                <a:spcPct val="50000"/>
              </a:spcBef>
            </a:pPr>
            <a:endParaRPr lang="en-US" altLang="en-US" sz="2400"/>
          </a:p>
          <a:p>
            <a:pPr eaLnBrk="1" hangingPunct="1">
              <a:lnSpc>
                <a:spcPct val="60000"/>
              </a:lnSpc>
              <a:spcBef>
                <a:spcPct val="50000"/>
              </a:spcBef>
            </a:pPr>
            <a:r>
              <a:rPr lang="en-US" altLang="en-US" sz="2400"/>
              <a:t>4</a:t>
            </a:r>
          </a:p>
        </p:txBody>
      </p:sp>
      <p:sp>
        <p:nvSpPr>
          <p:cNvPr id="23" name="Text Box 32"/>
          <p:cNvSpPr txBox="1">
            <a:spLocks noChangeArrowheads="1"/>
          </p:cNvSpPr>
          <p:nvPr/>
        </p:nvSpPr>
        <p:spPr bwMode="auto">
          <a:xfrm>
            <a:off x="10761133" y="2705101"/>
            <a:ext cx="304800" cy="7201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60000"/>
              </a:lnSpc>
              <a:spcBef>
                <a:spcPct val="50000"/>
              </a:spcBef>
            </a:pPr>
            <a:endParaRPr lang="en-US" altLang="en-US" sz="2400"/>
          </a:p>
          <a:p>
            <a:pPr eaLnBrk="1" hangingPunct="1">
              <a:lnSpc>
                <a:spcPct val="60000"/>
              </a:lnSpc>
              <a:spcBef>
                <a:spcPct val="50000"/>
              </a:spcBef>
            </a:pPr>
            <a:r>
              <a:rPr lang="en-US" altLang="en-US" sz="2400"/>
              <a:t>5</a:t>
            </a:r>
          </a:p>
        </p:txBody>
      </p:sp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3251200" y="4021668"/>
            <a:ext cx="3048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/>
              <a:t>1</a:t>
            </a:r>
            <a:endParaRPr lang="en-SG" altLang="en-US" sz="2400"/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3251200" y="3774018"/>
            <a:ext cx="4064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/>
              <a:t>2</a:t>
            </a:r>
            <a:endParaRPr lang="en-SG" altLang="en-US" sz="2400"/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3251200" y="3471334"/>
            <a:ext cx="3048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/>
              <a:t>3</a:t>
            </a:r>
            <a:endParaRPr lang="en-SG" altLang="en-US" sz="2400"/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3268133" y="3158068"/>
            <a:ext cx="3048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/>
              <a:t>4</a:t>
            </a:r>
            <a:endParaRPr lang="en-SG" altLang="en-US" sz="2400"/>
          </a:p>
        </p:txBody>
      </p:sp>
      <p:pic>
        <p:nvPicPr>
          <p:cNvPr id="15380" name="Picture 24" descr="C:\Users\HP\Pictures\hình động\6-mau_slide_powerpoint_dep_ctu.vn_(138)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16569">
            <a:off x="0" y="5655733"/>
            <a:ext cx="889000" cy="12022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81" name="Picture 25" descr="C:\Users\HP\Pictures\hình động\6-mau_slide_powerpoint_dep_ctu.vn_(138)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17598">
            <a:off x="11254317" y="5655733"/>
            <a:ext cx="889000" cy="12022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82" name="Picture 26" descr="C:\Users\HP\Pictures\hình động\3-mau_slide_powerpoint_dep_ctu.vn_(127)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1" y="5511801"/>
            <a:ext cx="1386417" cy="1386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0863215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 nodeType="clickPar">
                      <p:stCondLst>
                        <p:cond delay="indefinite"/>
                      </p:stCondLst>
                      <p:childTnLst>
                        <p:par>
                          <p:cTn id="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 nodeType="clickPar">
                      <p:stCondLst>
                        <p:cond delay="indefinite"/>
                      </p:stCondLst>
                      <p:childTnLst>
                        <p:par>
                          <p:cTn id="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7" dur="2000"/>
                                        <p:tgtEl>
                                          <p:spTgt spid="174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7" grpId="0"/>
      <p:bldP spid="19" grpId="0"/>
      <p:bldP spid="20" grpId="0"/>
      <p:bldP spid="21" grpId="0"/>
      <p:bldP spid="22" grpId="0"/>
      <p:bldP spid="23" grpId="0"/>
      <p:bldP spid="2" grpId="0"/>
      <p:bldP spid="11" grpId="0"/>
      <p:bldP spid="13" grpId="0"/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Line 26"/>
          <p:cNvSpPr>
            <a:spLocks noChangeShapeType="1"/>
          </p:cNvSpPr>
          <p:nvPr/>
        </p:nvSpPr>
        <p:spPr bwMode="auto">
          <a:xfrm flipV="1">
            <a:off x="1727200" y="4114801"/>
            <a:ext cx="9144000" cy="46567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vi-VN" sz="2400"/>
          </a:p>
        </p:txBody>
      </p:sp>
      <p:sp>
        <p:nvSpPr>
          <p:cNvPr id="7" name="Line 27"/>
          <p:cNvSpPr>
            <a:spLocks noChangeShapeType="1"/>
          </p:cNvSpPr>
          <p:nvPr/>
        </p:nvSpPr>
        <p:spPr bwMode="auto">
          <a:xfrm flipV="1">
            <a:off x="1727200" y="4419601"/>
            <a:ext cx="9144000" cy="46567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vi-VN" sz="2400"/>
          </a:p>
        </p:txBody>
      </p:sp>
      <p:pic>
        <p:nvPicPr>
          <p:cNvPr id="8" name="Picture 3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79" r="27777"/>
          <a:stretch>
            <a:fillRect/>
          </a:stretch>
        </p:blipFill>
        <p:spPr bwMode="auto">
          <a:xfrm>
            <a:off x="1701800" y="2819400"/>
            <a:ext cx="8128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7" name="Line 34"/>
          <p:cNvSpPr>
            <a:spLocks noChangeShapeType="1"/>
          </p:cNvSpPr>
          <p:nvPr/>
        </p:nvSpPr>
        <p:spPr bwMode="auto">
          <a:xfrm>
            <a:off x="10871200" y="3200400"/>
            <a:ext cx="0" cy="121920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vi-VN" sz="2400"/>
          </a:p>
        </p:txBody>
      </p:sp>
      <p:sp>
        <p:nvSpPr>
          <p:cNvPr id="5" name="Line 25"/>
          <p:cNvSpPr>
            <a:spLocks noChangeShapeType="1"/>
          </p:cNvSpPr>
          <p:nvPr/>
        </p:nvSpPr>
        <p:spPr bwMode="auto">
          <a:xfrm flipV="1">
            <a:off x="1727200" y="3810001"/>
            <a:ext cx="9144000" cy="46567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vi-VN" sz="2400"/>
          </a:p>
        </p:txBody>
      </p:sp>
      <p:sp>
        <p:nvSpPr>
          <p:cNvPr id="3" name="Line 23"/>
          <p:cNvSpPr>
            <a:spLocks noChangeShapeType="1"/>
          </p:cNvSpPr>
          <p:nvPr/>
        </p:nvSpPr>
        <p:spPr bwMode="auto">
          <a:xfrm flipV="1">
            <a:off x="1727200" y="3200401"/>
            <a:ext cx="9144000" cy="46567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vi-VN" sz="2400"/>
          </a:p>
        </p:txBody>
      </p:sp>
      <p:sp>
        <p:nvSpPr>
          <p:cNvPr id="4" name="Line 24"/>
          <p:cNvSpPr>
            <a:spLocks noChangeShapeType="1"/>
          </p:cNvSpPr>
          <p:nvPr/>
        </p:nvSpPr>
        <p:spPr bwMode="auto">
          <a:xfrm flipV="1">
            <a:off x="1727200" y="3505200"/>
            <a:ext cx="9144000" cy="7620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vi-VN" sz="2400"/>
          </a:p>
        </p:txBody>
      </p:sp>
      <p:sp>
        <p:nvSpPr>
          <p:cNvPr id="12304" name="Rectangle 5"/>
          <p:cNvSpPr>
            <a:spLocks noChangeArrowheads="1"/>
          </p:cNvSpPr>
          <p:nvPr/>
        </p:nvSpPr>
        <p:spPr bwMode="auto">
          <a:xfrm>
            <a:off x="355600" y="319618"/>
            <a:ext cx="60960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altLang="en-US" sz="4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2. KHÓA SON</a:t>
            </a:r>
          </a:p>
        </p:txBody>
      </p:sp>
      <p:pic>
        <p:nvPicPr>
          <p:cNvPr id="16394" name="Picture 2" descr="C:\Users\HP\Pictures\hình động\hinh-nen-dong-day-ngang-dep-1-135_104237494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1" y="5969000"/>
            <a:ext cx="1335616" cy="88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5" name="Picture 2" descr="C:\Users\HP\Pictures\hình động\hinh-nen-dong-day-ngang-dep-1-135_104237494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5768" y="5966884"/>
            <a:ext cx="1335617" cy="88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6" name="Picture 2" descr="C:\Users\HP\Pictures\hình động\hinh-nen-dong-day-ngang-dep-1-135_104237494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1384" y="5969000"/>
            <a:ext cx="1335616" cy="88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7" name="Picture 2" descr="C:\Users\HP\Pictures\hình động\hinh-nen-dong-day-ngang-dep-1-135_104237494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3351" y="5964767"/>
            <a:ext cx="1335616" cy="88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8" name="Picture 2" descr="C:\Users\HP\Pictures\hình động\hinh-nen-dong-day-ngang-dep-1-135_104237494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8968" y="5952067"/>
            <a:ext cx="1335617" cy="88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9" name="Picture 2" descr="C:\Users\HP\Pictures\hình động\hinh-nen-dong-day-ngang-dep-1-135_104237494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4584" y="5952067"/>
            <a:ext cx="1335616" cy="88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00" name="Picture 2" descr="C:\Users\HP\Pictures\hình động\hinh-nen-dong-day-ngang-dep-1-135_104237494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0201" y="5952067"/>
            <a:ext cx="1335617" cy="88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01" name="Picture 2" descr="C:\Users\HP\Pictures\hình động\hinh-nen-dong-day-ngang-dep-1-135_104237494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1951" y="5952067"/>
            <a:ext cx="1335616" cy="88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02" name="Picture 2" descr="C:\Users\HP\Pictures\hình động\hinh-nen-dong-day-ngang-dep-1-135_104237494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9451" y="5952067"/>
            <a:ext cx="1335616" cy="88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03" name="Picture 2" descr="C:\Users\HP\Pictures\hình động\hinh-nen-dong-day-ngang-dep-1-135_104237494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5334" y="5969000"/>
            <a:ext cx="1335617" cy="88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3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79" r="27777"/>
          <a:stretch>
            <a:fillRect/>
          </a:stretch>
        </p:blipFill>
        <p:spPr bwMode="auto">
          <a:xfrm>
            <a:off x="4775200" y="571500"/>
            <a:ext cx="8128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1378806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8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5"/>
          <p:cNvSpPr>
            <a:spLocks noChangeArrowheads="1"/>
          </p:cNvSpPr>
          <p:nvPr/>
        </p:nvSpPr>
        <p:spPr bwMode="auto">
          <a:xfrm>
            <a:off x="3346451" y="1039284"/>
            <a:ext cx="64008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altLang="en-US" sz="4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3.TÊN NỐT NHẠC</a:t>
            </a:r>
          </a:p>
        </p:txBody>
      </p:sp>
      <p:sp>
        <p:nvSpPr>
          <p:cNvPr id="17411" name="Line 26"/>
          <p:cNvSpPr>
            <a:spLocks noChangeShapeType="1"/>
          </p:cNvSpPr>
          <p:nvPr/>
        </p:nvSpPr>
        <p:spPr bwMode="auto">
          <a:xfrm flipV="1">
            <a:off x="812800" y="3810001"/>
            <a:ext cx="10668000" cy="46567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vi-VN" sz="2400"/>
          </a:p>
        </p:txBody>
      </p:sp>
      <p:sp>
        <p:nvSpPr>
          <p:cNvPr id="17412" name="Line 27"/>
          <p:cNvSpPr>
            <a:spLocks noChangeShapeType="1"/>
          </p:cNvSpPr>
          <p:nvPr/>
        </p:nvSpPr>
        <p:spPr bwMode="auto">
          <a:xfrm flipV="1">
            <a:off x="812800" y="4114801"/>
            <a:ext cx="10668000" cy="46567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vi-VN" sz="2400"/>
          </a:p>
        </p:txBody>
      </p:sp>
      <p:pic>
        <p:nvPicPr>
          <p:cNvPr id="17413" name="Picture 3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79" r="27777"/>
          <a:stretch>
            <a:fillRect/>
          </a:stretch>
        </p:blipFill>
        <p:spPr bwMode="auto">
          <a:xfrm>
            <a:off x="768351" y="2514600"/>
            <a:ext cx="8128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4" name="Line 34"/>
          <p:cNvSpPr>
            <a:spLocks noChangeShapeType="1"/>
          </p:cNvSpPr>
          <p:nvPr/>
        </p:nvSpPr>
        <p:spPr bwMode="auto">
          <a:xfrm>
            <a:off x="11480800" y="2895600"/>
            <a:ext cx="0" cy="121920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vi-VN" sz="2400"/>
          </a:p>
        </p:txBody>
      </p:sp>
      <p:sp>
        <p:nvSpPr>
          <p:cNvPr id="17415" name="Line 25"/>
          <p:cNvSpPr>
            <a:spLocks noChangeShapeType="1"/>
          </p:cNvSpPr>
          <p:nvPr/>
        </p:nvSpPr>
        <p:spPr bwMode="auto">
          <a:xfrm flipV="1">
            <a:off x="812800" y="3534834"/>
            <a:ext cx="10668000" cy="46567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vi-VN" sz="2400"/>
          </a:p>
        </p:txBody>
      </p:sp>
      <p:sp>
        <p:nvSpPr>
          <p:cNvPr id="17416" name="Line 23"/>
          <p:cNvSpPr>
            <a:spLocks noChangeShapeType="1"/>
          </p:cNvSpPr>
          <p:nvPr/>
        </p:nvSpPr>
        <p:spPr bwMode="auto">
          <a:xfrm flipV="1">
            <a:off x="812800" y="2925234"/>
            <a:ext cx="10668000" cy="46567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vi-VN" sz="2400"/>
          </a:p>
        </p:txBody>
      </p:sp>
      <p:sp>
        <p:nvSpPr>
          <p:cNvPr id="17417" name="Line 24"/>
          <p:cNvSpPr>
            <a:spLocks noChangeShapeType="1"/>
          </p:cNvSpPr>
          <p:nvPr/>
        </p:nvSpPr>
        <p:spPr bwMode="auto">
          <a:xfrm flipV="1">
            <a:off x="812800" y="3200400"/>
            <a:ext cx="10668000" cy="7620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vi-VN" sz="2400"/>
          </a:p>
        </p:txBody>
      </p:sp>
      <p:sp>
        <p:nvSpPr>
          <p:cNvPr id="17418" name="Rectangle 5"/>
          <p:cNvSpPr>
            <a:spLocks noChangeArrowheads="1"/>
          </p:cNvSpPr>
          <p:nvPr/>
        </p:nvSpPr>
        <p:spPr bwMode="auto">
          <a:xfrm rot="2240088">
            <a:off x="1905000" y="3922610"/>
            <a:ext cx="5080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</a:p>
        </p:txBody>
      </p:sp>
      <p:sp>
        <p:nvSpPr>
          <p:cNvPr id="17419" name="Rectangle 5"/>
          <p:cNvSpPr>
            <a:spLocks noChangeArrowheads="1"/>
          </p:cNvSpPr>
          <p:nvPr/>
        </p:nvSpPr>
        <p:spPr bwMode="auto">
          <a:xfrm rot="2240088">
            <a:off x="3344333" y="3791377"/>
            <a:ext cx="5080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</a:p>
        </p:txBody>
      </p:sp>
      <p:sp>
        <p:nvSpPr>
          <p:cNvPr id="17420" name="Rectangle 5"/>
          <p:cNvSpPr>
            <a:spLocks noChangeArrowheads="1"/>
          </p:cNvSpPr>
          <p:nvPr/>
        </p:nvSpPr>
        <p:spPr bwMode="auto">
          <a:xfrm rot="2240088">
            <a:off x="4768851" y="3644269"/>
            <a:ext cx="5080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</a:p>
        </p:txBody>
      </p:sp>
      <p:sp>
        <p:nvSpPr>
          <p:cNvPr id="17421" name="Rectangle 5"/>
          <p:cNvSpPr>
            <a:spLocks noChangeArrowheads="1"/>
          </p:cNvSpPr>
          <p:nvPr/>
        </p:nvSpPr>
        <p:spPr bwMode="auto">
          <a:xfrm rot="2240088">
            <a:off x="6350000" y="3505628"/>
            <a:ext cx="5080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</a:p>
        </p:txBody>
      </p:sp>
      <p:sp>
        <p:nvSpPr>
          <p:cNvPr id="17422" name="Rectangle 5"/>
          <p:cNvSpPr>
            <a:spLocks noChangeArrowheads="1"/>
          </p:cNvSpPr>
          <p:nvPr/>
        </p:nvSpPr>
        <p:spPr bwMode="auto">
          <a:xfrm rot="2240088">
            <a:off x="7715251" y="3346877"/>
            <a:ext cx="5080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</a:p>
        </p:txBody>
      </p:sp>
      <p:sp>
        <p:nvSpPr>
          <p:cNvPr id="17423" name="Rectangle 5"/>
          <p:cNvSpPr>
            <a:spLocks noChangeArrowheads="1"/>
          </p:cNvSpPr>
          <p:nvPr/>
        </p:nvSpPr>
        <p:spPr bwMode="auto">
          <a:xfrm rot="2240088">
            <a:off x="9036051" y="3196594"/>
            <a:ext cx="5080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</a:p>
        </p:txBody>
      </p:sp>
      <p:sp>
        <p:nvSpPr>
          <p:cNvPr id="17424" name="Rectangle 5"/>
          <p:cNvSpPr>
            <a:spLocks noChangeArrowheads="1"/>
          </p:cNvSpPr>
          <p:nvPr/>
        </p:nvSpPr>
        <p:spPr bwMode="auto">
          <a:xfrm rot="2240088">
            <a:off x="10356851" y="3080177"/>
            <a:ext cx="5080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</a:p>
        </p:txBody>
      </p:sp>
      <p:cxnSp>
        <p:nvCxnSpPr>
          <p:cNvPr id="23" name="Straight Connector 22"/>
          <p:cNvCxnSpPr/>
          <p:nvPr/>
        </p:nvCxnSpPr>
        <p:spPr>
          <a:xfrm>
            <a:off x="1828800" y="4419600"/>
            <a:ext cx="5842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357" name="Rectangle 5"/>
          <p:cNvSpPr>
            <a:spLocks noChangeArrowheads="1"/>
          </p:cNvSpPr>
          <p:nvPr/>
        </p:nvSpPr>
        <p:spPr bwMode="auto">
          <a:xfrm>
            <a:off x="1727200" y="4495801"/>
            <a:ext cx="1016000" cy="666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733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</a:p>
        </p:txBody>
      </p:sp>
      <p:sp>
        <p:nvSpPr>
          <p:cNvPr id="24" name="Rectangle 5"/>
          <p:cNvSpPr>
            <a:spLocks noChangeArrowheads="1"/>
          </p:cNvSpPr>
          <p:nvPr/>
        </p:nvSpPr>
        <p:spPr bwMode="auto">
          <a:xfrm>
            <a:off x="3090333" y="4485217"/>
            <a:ext cx="1016000" cy="666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733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Rê</a:t>
            </a:r>
          </a:p>
        </p:txBody>
      </p:sp>
      <p:sp>
        <p:nvSpPr>
          <p:cNvPr id="25" name="Rectangle 5"/>
          <p:cNvSpPr>
            <a:spLocks noChangeArrowheads="1"/>
          </p:cNvSpPr>
          <p:nvPr/>
        </p:nvSpPr>
        <p:spPr bwMode="auto">
          <a:xfrm>
            <a:off x="4470400" y="4485218"/>
            <a:ext cx="1016000" cy="666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733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</a:t>
            </a:r>
          </a:p>
        </p:txBody>
      </p:sp>
      <p:sp>
        <p:nvSpPr>
          <p:cNvPr id="26" name="Rectangle 5"/>
          <p:cNvSpPr>
            <a:spLocks noChangeArrowheads="1"/>
          </p:cNvSpPr>
          <p:nvPr/>
        </p:nvSpPr>
        <p:spPr bwMode="auto">
          <a:xfrm>
            <a:off x="5969000" y="4485218"/>
            <a:ext cx="1270000" cy="666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733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Pha</a:t>
            </a:r>
          </a:p>
        </p:txBody>
      </p:sp>
      <p:sp>
        <p:nvSpPr>
          <p:cNvPr id="27" name="Rectangle 5"/>
          <p:cNvSpPr>
            <a:spLocks noChangeArrowheads="1"/>
          </p:cNvSpPr>
          <p:nvPr/>
        </p:nvSpPr>
        <p:spPr bwMode="auto">
          <a:xfrm>
            <a:off x="7505700" y="4529667"/>
            <a:ext cx="1270000" cy="666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733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Son</a:t>
            </a:r>
          </a:p>
        </p:txBody>
      </p:sp>
      <p:sp>
        <p:nvSpPr>
          <p:cNvPr id="28" name="Rectangle 5"/>
          <p:cNvSpPr>
            <a:spLocks noChangeArrowheads="1"/>
          </p:cNvSpPr>
          <p:nvPr/>
        </p:nvSpPr>
        <p:spPr bwMode="auto">
          <a:xfrm>
            <a:off x="8822267" y="4485218"/>
            <a:ext cx="891117" cy="666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733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</a:t>
            </a:r>
          </a:p>
        </p:txBody>
      </p:sp>
      <p:sp>
        <p:nvSpPr>
          <p:cNvPr id="29" name="Rectangle 5"/>
          <p:cNvSpPr>
            <a:spLocks noChangeArrowheads="1"/>
          </p:cNvSpPr>
          <p:nvPr/>
        </p:nvSpPr>
        <p:spPr bwMode="auto">
          <a:xfrm>
            <a:off x="10234084" y="4489451"/>
            <a:ext cx="889000" cy="666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733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</a:t>
            </a:r>
          </a:p>
        </p:txBody>
      </p:sp>
      <p:pic>
        <p:nvPicPr>
          <p:cNvPr id="17433" name="Picture 3" descr="C:\Users\HP\Pictures\hình động\hinh-nen-dong-hoa-la-dep-1-44_104333093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292350" y="-2796116"/>
            <a:ext cx="12573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34" name="Picture 3" descr="C:\Users\HP\Pictures\hình động\hinh-nen-dong-hoa-la-dep-1-44_104333093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134350" y="-2779183"/>
            <a:ext cx="12573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35" name="Picture 3" descr="C:\Users\HP\Pictures\hình động\hinh-nen-dong-hoa-la-dep-1-44_104333093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582334" y="2800350"/>
            <a:ext cx="1257300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36" name="Picture 3" descr="C:\Users\HP\Pictures\hình động\hinh-nen-dong-hoa-la-dep-1-44_104333093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388350" y="2800351"/>
            <a:ext cx="12573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đọc từ đồ lên si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484" y="4476751"/>
            <a:ext cx="541867" cy="541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val 2"/>
          <p:cNvSpPr/>
          <p:nvPr/>
        </p:nvSpPr>
        <p:spPr>
          <a:xfrm>
            <a:off x="10001251" y="3200401"/>
            <a:ext cx="1219200" cy="2112433"/>
          </a:xfrm>
          <a:prstGeom prst="ellipse">
            <a:avLst/>
          </a:prstGeom>
          <a:noFill/>
          <a:ln>
            <a:solidFill>
              <a:srgbClr val="4917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SG" sz="2400"/>
          </a:p>
        </p:txBody>
      </p:sp>
      <p:sp>
        <p:nvSpPr>
          <p:cNvPr id="31" name="Oval 30"/>
          <p:cNvSpPr/>
          <p:nvPr/>
        </p:nvSpPr>
        <p:spPr>
          <a:xfrm>
            <a:off x="8699500" y="3469218"/>
            <a:ext cx="1136651" cy="1737783"/>
          </a:xfrm>
          <a:prstGeom prst="ellipse">
            <a:avLst/>
          </a:prstGeom>
          <a:noFill/>
          <a:ln>
            <a:solidFill>
              <a:srgbClr val="4917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SG" sz="2400"/>
          </a:p>
        </p:txBody>
      </p:sp>
      <p:sp>
        <p:nvSpPr>
          <p:cNvPr id="32" name="Oval 31"/>
          <p:cNvSpPr/>
          <p:nvPr/>
        </p:nvSpPr>
        <p:spPr>
          <a:xfrm>
            <a:off x="7433734" y="3581401"/>
            <a:ext cx="1071033" cy="1739900"/>
          </a:xfrm>
          <a:prstGeom prst="ellipse">
            <a:avLst/>
          </a:prstGeom>
          <a:noFill/>
          <a:ln>
            <a:solidFill>
              <a:srgbClr val="4917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SG" sz="2400"/>
          </a:p>
        </p:txBody>
      </p:sp>
      <p:sp>
        <p:nvSpPr>
          <p:cNvPr id="33" name="Oval 32"/>
          <p:cNvSpPr/>
          <p:nvPr/>
        </p:nvSpPr>
        <p:spPr>
          <a:xfrm>
            <a:off x="5996517" y="3723217"/>
            <a:ext cx="1041400" cy="1640416"/>
          </a:xfrm>
          <a:prstGeom prst="ellipse">
            <a:avLst/>
          </a:prstGeom>
          <a:noFill/>
          <a:ln>
            <a:solidFill>
              <a:srgbClr val="4917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SG" sz="2400"/>
          </a:p>
        </p:txBody>
      </p:sp>
      <p:sp>
        <p:nvSpPr>
          <p:cNvPr id="34" name="Oval 33"/>
          <p:cNvSpPr/>
          <p:nvPr/>
        </p:nvSpPr>
        <p:spPr>
          <a:xfrm>
            <a:off x="4470401" y="3856567"/>
            <a:ext cx="927100" cy="1409700"/>
          </a:xfrm>
          <a:prstGeom prst="ellipse">
            <a:avLst/>
          </a:prstGeom>
          <a:noFill/>
          <a:ln>
            <a:solidFill>
              <a:srgbClr val="4917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SG" sz="2400"/>
          </a:p>
        </p:txBody>
      </p:sp>
      <p:sp>
        <p:nvSpPr>
          <p:cNvPr id="35" name="Oval 34"/>
          <p:cNvSpPr/>
          <p:nvPr/>
        </p:nvSpPr>
        <p:spPr>
          <a:xfrm>
            <a:off x="3134785" y="4011085"/>
            <a:ext cx="806449" cy="1248833"/>
          </a:xfrm>
          <a:prstGeom prst="ellipse">
            <a:avLst/>
          </a:prstGeom>
          <a:noFill/>
          <a:ln>
            <a:solidFill>
              <a:srgbClr val="4917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SG" sz="2400"/>
          </a:p>
        </p:txBody>
      </p:sp>
      <p:sp>
        <p:nvSpPr>
          <p:cNvPr id="36" name="Oval 35"/>
          <p:cNvSpPr/>
          <p:nvPr/>
        </p:nvSpPr>
        <p:spPr>
          <a:xfrm>
            <a:off x="1754718" y="4108451"/>
            <a:ext cx="808567" cy="1174749"/>
          </a:xfrm>
          <a:prstGeom prst="ellipse">
            <a:avLst/>
          </a:prstGeom>
          <a:noFill/>
          <a:ln>
            <a:solidFill>
              <a:srgbClr val="4917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SG" sz="2400"/>
          </a:p>
        </p:txBody>
      </p:sp>
    </p:spTree>
    <p:extLst>
      <p:ext uri="{BB962C8B-B14F-4D97-AF65-F5344CB8AC3E}">
        <p14:creationId xmlns:p14="http://schemas.microsoft.com/office/powerpoint/2010/main" val="2147251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3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2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2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7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2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 nodeType="clickPar">
                      <p:stCondLst>
                        <p:cond delay="0"/>
                      </p:stCondLst>
                      <p:childTnLst>
                        <p:par>
                          <p:cTn id="7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7" dur="199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5" descr="C:\Users\HP\Pictures\hình động\hinh-nen-dong-hoa-la-dep-1-44_104333093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951567" y="2493433"/>
            <a:ext cx="193886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6" descr="C:\Users\HP\Pictures\hình động\hinh-nen-dong-hoa-la-dep-1-44_104333093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967134" y="2472267"/>
            <a:ext cx="209973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3149600" y="12700"/>
            <a:ext cx="64008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altLang="en-US" sz="4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4.HÌNH NỐT NHẠC</a:t>
            </a:r>
          </a:p>
        </p:txBody>
      </p:sp>
      <p:sp>
        <p:nvSpPr>
          <p:cNvPr id="9" name="Oval 2"/>
          <p:cNvSpPr>
            <a:spLocks noChangeArrowheads="1"/>
          </p:cNvSpPr>
          <p:nvPr/>
        </p:nvSpPr>
        <p:spPr bwMode="auto">
          <a:xfrm rot="19744403">
            <a:off x="918634" y="3073400"/>
            <a:ext cx="702733" cy="397933"/>
          </a:xfrm>
          <a:prstGeom prst="ellipse">
            <a:avLst/>
          </a:prstGeom>
          <a:solidFill>
            <a:schemeClr val="accent5"/>
          </a:solidFill>
          <a:ln w="57150">
            <a:solidFill>
              <a:schemeClr val="tx1"/>
            </a:solidFill>
            <a:round/>
            <a:headEnd/>
            <a:tailEnd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wrap="none" anchor="ctr"/>
          <a:lstStyle/>
          <a:p>
            <a:pPr>
              <a:defRPr/>
            </a:pPr>
            <a:endParaRPr lang="en-US" sz="2400">
              <a:solidFill>
                <a:schemeClr val="accent1"/>
              </a:solidFill>
            </a:endParaRPr>
          </a:p>
        </p:txBody>
      </p:sp>
      <p:sp>
        <p:nvSpPr>
          <p:cNvPr id="10" name="Line 4"/>
          <p:cNvSpPr>
            <a:spLocks noChangeShapeType="1"/>
          </p:cNvSpPr>
          <p:nvPr/>
        </p:nvSpPr>
        <p:spPr bwMode="auto">
          <a:xfrm flipH="1">
            <a:off x="1591734" y="1257300"/>
            <a:ext cx="14817" cy="193886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/>
          <a:lstStyle/>
          <a:p>
            <a:pPr>
              <a:defRPr/>
            </a:pPr>
            <a:endParaRPr lang="en-US" sz="2400"/>
          </a:p>
        </p:txBody>
      </p:sp>
      <p:sp>
        <p:nvSpPr>
          <p:cNvPr id="11" name="Oval 2"/>
          <p:cNvSpPr>
            <a:spLocks noChangeArrowheads="1"/>
          </p:cNvSpPr>
          <p:nvPr/>
        </p:nvSpPr>
        <p:spPr bwMode="auto">
          <a:xfrm rot="19744403">
            <a:off x="3710517" y="3079751"/>
            <a:ext cx="700616" cy="395816"/>
          </a:xfrm>
          <a:prstGeom prst="ellipse">
            <a:avLst/>
          </a:prstGeom>
          <a:solidFill>
            <a:schemeClr val="tx2"/>
          </a:solidFill>
          <a:ln w="57150">
            <a:solidFill>
              <a:schemeClr val="tx1"/>
            </a:solidFill>
            <a:round/>
            <a:headEnd/>
            <a:tailEnd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wrap="none" anchor="ctr"/>
          <a:lstStyle/>
          <a:p>
            <a:pPr>
              <a:defRPr/>
            </a:pPr>
            <a:endParaRPr lang="en-US" sz="2400">
              <a:solidFill>
                <a:schemeClr val="accent1"/>
              </a:solidFill>
            </a:endParaRPr>
          </a:p>
        </p:txBody>
      </p:sp>
      <p:sp>
        <p:nvSpPr>
          <p:cNvPr id="12" name="Line 4"/>
          <p:cNvSpPr>
            <a:spLocks noChangeShapeType="1"/>
          </p:cNvSpPr>
          <p:nvPr/>
        </p:nvSpPr>
        <p:spPr bwMode="auto">
          <a:xfrm flipH="1">
            <a:off x="4392084" y="1257300"/>
            <a:ext cx="16933" cy="193886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/>
          <a:lstStyle/>
          <a:p>
            <a:pPr>
              <a:defRPr/>
            </a:pPr>
            <a:endParaRPr lang="en-US" sz="2400"/>
          </a:p>
        </p:txBody>
      </p:sp>
      <p:sp>
        <p:nvSpPr>
          <p:cNvPr id="13" name="Freeform 7"/>
          <p:cNvSpPr>
            <a:spLocks/>
          </p:cNvSpPr>
          <p:nvPr/>
        </p:nvSpPr>
        <p:spPr bwMode="auto">
          <a:xfrm>
            <a:off x="7518400" y="1240367"/>
            <a:ext cx="812800" cy="1921933"/>
          </a:xfrm>
          <a:custGeom>
            <a:avLst/>
            <a:gdLst>
              <a:gd name="T0" fmla="*/ 0 w 1119"/>
              <a:gd name="T1" fmla="*/ 0 h 2087"/>
              <a:gd name="T2" fmla="*/ 2147483647 w 1119"/>
              <a:gd name="T3" fmla="*/ 2147483647 h 2087"/>
              <a:gd name="T4" fmla="*/ 2147483647 w 1119"/>
              <a:gd name="T5" fmla="*/ 2147483647 h 2087"/>
              <a:gd name="T6" fmla="*/ 0 60000 65536"/>
              <a:gd name="T7" fmla="*/ 0 60000 65536"/>
              <a:gd name="T8" fmla="*/ 0 60000 65536"/>
              <a:gd name="T9" fmla="*/ 0 w 1119"/>
              <a:gd name="T10" fmla="*/ 0 h 2087"/>
              <a:gd name="T11" fmla="*/ 1119 w 1119"/>
              <a:gd name="T12" fmla="*/ 2087 h 208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119" h="2087">
                <a:moveTo>
                  <a:pt x="0" y="0"/>
                </a:moveTo>
                <a:cubicBezTo>
                  <a:pt x="483" y="461"/>
                  <a:pt x="967" y="922"/>
                  <a:pt x="1043" y="1270"/>
                </a:cubicBezTo>
                <a:cubicBezTo>
                  <a:pt x="1119" y="1618"/>
                  <a:pt x="552" y="1951"/>
                  <a:pt x="454" y="2087"/>
                </a:cubicBezTo>
              </a:path>
            </a:pathLst>
          </a:custGeom>
          <a:noFill/>
          <a:ln w="762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vi-VN" sz="2400"/>
          </a:p>
        </p:txBody>
      </p:sp>
      <p:sp>
        <p:nvSpPr>
          <p:cNvPr id="14" name="Oval 2"/>
          <p:cNvSpPr>
            <a:spLocks noChangeArrowheads="1"/>
          </p:cNvSpPr>
          <p:nvPr/>
        </p:nvSpPr>
        <p:spPr bwMode="auto">
          <a:xfrm rot="19744403">
            <a:off x="6870700" y="3189818"/>
            <a:ext cx="702733" cy="397933"/>
          </a:xfrm>
          <a:prstGeom prst="ellipse">
            <a:avLst/>
          </a:prstGeom>
          <a:solidFill>
            <a:schemeClr val="tx2"/>
          </a:solidFill>
          <a:ln w="57150">
            <a:solidFill>
              <a:schemeClr val="tx1"/>
            </a:solidFill>
            <a:round/>
            <a:headEnd/>
            <a:tailEnd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wrap="none" anchor="ctr"/>
          <a:lstStyle/>
          <a:p>
            <a:pPr>
              <a:defRPr/>
            </a:pPr>
            <a:endParaRPr lang="en-US" sz="2400">
              <a:solidFill>
                <a:schemeClr val="accent1"/>
              </a:solidFill>
            </a:endParaRPr>
          </a:p>
        </p:txBody>
      </p:sp>
      <p:sp>
        <p:nvSpPr>
          <p:cNvPr id="15" name="Line 4"/>
          <p:cNvSpPr>
            <a:spLocks noChangeShapeType="1"/>
          </p:cNvSpPr>
          <p:nvPr/>
        </p:nvSpPr>
        <p:spPr bwMode="auto">
          <a:xfrm flipH="1">
            <a:off x="7518400" y="1240367"/>
            <a:ext cx="16933" cy="2108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/>
          <a:lstStyle/>
          <a:p>
            <a:pPr>
              <a:defRPr/>
            </a:pPr>
            <a:endParaRPr lang="en-US" sz="2400"/>
          </a:p>
        </p:txBody>
      </p:sp>
      <p:pic>
        <p:nvPicPr>
          <p:cNvPr id="20494" name="Picture 10" descr="C:\Users\Administrator\Desktop\3.bm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7334" y="874184"/>
            <a:ext cx="2173817" cy="2988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95" name="TextBox 16"/>
          <p:cNvSpPr txBox="1">
            <a:spLocks noChangeArrowheads="1"/>
          </p:cNvSpPr>
          <p:nvPr/>
        </p:nvSpPr>
        <p:spPr bwMode="auto">
          <a:xfrm>
            <a:off x="-2117" y="3865033"/>
            <a:ext cx="335280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200" b="1">
                <a:solidFill>
                  <a:srgbClr val="4917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nốt trắng</a:t>
            </a:r>
            <a:endParaRPr lang="en-SG" altLang="en-US" sz="3200" b="1">
              <a:solidFill>
                <a:srgbClr val="4917E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496" name="TextBox 17"/>
          <p:cNvSpPr txBox="1">
            <a:spLocks noChangeArrowheads="1"/>
          </p:cNvSpPr>
          <p:nvPr/>
        </p:nvSpPr>
        <p:spPr bwMode="auto">
          <a:xfrm>
            <a:off x="9347200" y="3865034"/>
            <a:ext cx="36576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200" b="1">
                <a:solidFill>
                  <a:srgbClr val="4917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 lặng đen</a:t>
            </a:r>
            <a:endParaRPr lang="en-SG" altLang="en-US" sz="3200" b="1">
              <a:solidFill>
                <a:srgbClr val="4917E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497" name="TextBox 18"/>
          <p:cNvSpPr txBox="1">
            <a:spLocks noChangeArrowheads="1"/>
          </p:cNvSpPr>
          <p:nvPr/>
        </p:nvSpPr>
        <p:spPr bwMode="auto">
          <a:xfrm>
            <a:off x="2914651" y="3841751"/>
            <a:ext cx="25908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200" b="1">
                <a:solidFill>
                  <a:srgbClr val="4917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nốt đen</a:t>
            </a:r>
            <a:endParaRPr lang="en-SG" altLang="en-US" sz="3200" b="1">
              <a:solidFill>
                <a:srgbClr val="4917E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498" name="TextBox 19"/>
          <p:cNvSpPr txBox="1">
            <a:spLocks noChangeArrowheads="1"/>
          </p:cNvSpPr>
          <p:nvPr/>
        </p:nvSpPr>
        <p:spPr bwMode="auto">
          <a:xfrm>
            <a:off x="5588000" y="3865033"/>
            <a:ext cx="36576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200" b="1">
                <a:solidFill>
                  <a:srgbClr val="4917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nốt móc đơn</a:t>
            </a:r>
            <a:endParaRPr lang="en-SG" altLang="en-US" sz="3200" b="1">
              <a:solidFill>
                <a:srgbClr val="4917E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1243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04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04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204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204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204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4" grpId="0" animBg="1"/>
      <p:bldP spid="20495" grpId="0"/>
      <p:bldP spid="20496" grpId="0"/>
      <p:bldP spid="20497" grpId="0"/>
      <p:bldP spid="2049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9527D69B-C27C-5147-82F3-4D9F1E4B3B1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42194" y="4986376"/>
            <a:ext cx="3149806" cy="1871624"/>
          </a:xfrm>
          <a:prstGeom prst="rect">
            <a:avLst/>
          </a:prstGeom>
        </p:spPr>
      </p:pic>
      <p:pic>
        <p:nvPicPr>
          <p:cNvPr id="36" name="Picture 5" descr="0035-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1" y="57151"/>
            <a:ext cx="1047751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5" descr="0035-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2651" y="44451"/>
            <a:ext cx="1047749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5" descr="0035-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2251" y="44451"/>
            <a:ext cx="1047749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" name="TextBox 38"/>
          <p:cNvSpPr txBox="1">
            <a:spLocks noChangeArrowheads="1"/>
          </p:cNvSpPr>
          <p:nvPr/>
        </p:nvSpPr>
        <p:spPr bwMode="auto">
          <a:xfrm>
            <a:off x="1880600" y="1255823"/>
            <a:ext cx="8580846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SG" altLang="en-US" sz="4400" b="1" dirty="0">
                <a:solidFill>
                  <a:srgbClr val="4917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 chọn câu trả lời đúng nhất </a:t>
            </a:r>
          </a:p>
        </p:txBody>
      </p:sp>
      <p:sp>
        <p:nvSpPr>
          <p:cNvPr id="40" name="TextBox 39"/>
          <p:cNvSpPr txBox="1">
            <a:spLocks noChangeArrowheads="1"/>
          </p:cNvSpPr>
          <p:nvPr/>
        </p:nvSpPr>
        <p:spPr bwMode="auto">
          <a:xfrm>
            <a:off x="798860" y="2355711"/>
            <a:ext cx="9388717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SG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Câu 1: Bài hát Bài ca đi học do nhạc sĩ nào sáng tác?</a:t>
            </a:r>
          </a:p>
        </p:txBody>
      </p:sp>
      <p:sp>
        <p:nvSpPr>
          <p:cNvPr id="41" name="TextBox 40"/>
          <p:cNvSpPr txBox="1">
            <a:spLocks noChangeArrowheads="1"/>
          </p:cNvSpPr>
          <p:nvPr/>
        </p:nvSpPr>
        <p:spPr bwMode="auto">
          <a:xfrm>
            <a:off x="1880600" y="3332784"/>
            <a:ext cx="4082051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AutoNum type="alphaUcPeriod"/>
            </a:pP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Phan Trần Bảng</a:t>
            </a:r>
            <a:endParaRPr lang="en-SG" alt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buFontTx/>
              <a:buAutoNum type="alphaUcPeriod"/>
            </a:pP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Lê Minh Châu</a:t>
            </a:r>
            <a:endParaRPr lang="en-SG" alt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buFontTx/>
              <a:buAutoNum type="alphaUcPeriod"/>
            </a:pP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Hoàng Long</a:t>
            </a:r>
            <a:endParaRPr lang="en-SG" alt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Oval 1"/>
          <p:cNvSpPr/>
          <p:nvPr/>
        </p:nvSpPr>
        <p:spPr>
          <a:xfrm>
            <a:off x="1698171" y="3381793"/>
            <a:ext cx="796835" cy="585405"/>
          </a:xfrm>
          <a:prstGeom prst="ellipse">
            <a:avLst/>
          </a:prstGeom>
          <a:noFill/>
          <a:ln w="571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90271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0" grpId="0"/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DD249950-13C5-5A42-9108-766A685C374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47356" y="3859269"/>
            <a:ext cx="2344644" cy="2998731"/>
          </a:xfrm>
          <a:prstGeom prst="rect">
            <a:avLst/>
          </a:prstGeom>
        </p:spPr>
      </p:pic>
      <p:pic>
        <p:nvPicPr>
          <p:cNvPr id="8" name="Picture 5" descr="0035-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2978" y="322319"/>
            <a:ext cx="1047751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 descr="0035-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1628" y="309619"/>
            <a:ext cx="1047749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5" descr="0035-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1228" y="309619"/>
            <a:ext cx="1047749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3536578" y="1397585"/>
            <a:ext cx="588221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SG" altLang="en-US" sz="3200" b="1" dirty="0">
                <a:solidFill>
                  <a:srgbClr val="4917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 chọn câu trả lời đúng nhất </a:t>
            </a: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1168028" y="2156029"/>
            <a:ext cx="93472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SG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Câu 2: Bài hát nào sau đây do nhạc sĩ Hoàng Lân sáng tác?</a:t>
            </a: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2211294" y="3429000"/>
            <a:ext cx="8043333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AutoNum type="alphaUcPeriod"/>
            </a:pP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Tiến Quân ca</a:t>
            </a:r>
            <a:endParaRPr lang="en-SG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buFontTx/>
              <a:buAutoNum type="alphaUcPeriod"/>
            </a:pP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Bài ca đi học</a:t>
            </a:r>
            <a:endParaRPr lang="en-SG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buFontTx/>
              <a:buAutoNum type="alphaUcPeriod"/>
            </a:pP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Cùng múa hát dưới trăng</a:t>
            </a:r>
            <a:endParaRPr lang="en-SG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2030505" y="4491318"/>
            <a:ext cx="672353" cy="507342"/>
          </a:xfrm>
          <a:prstGeom prst="ellipse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3161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52665B68-5A97-CD4A-B9A2-C02252D0AE1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6343" y="4020866"/>
            <a:ext cx="2634423" cy="2837134"/>
          </a:xfrm>
          <a:prstGeom prst="rect">
            <a:avLst/>
          </a:prstGeom>
        </p:spPr>
      </p:pic>
      <p:pic>
        <p:nvPicPr>
          <p:cNvPr id="6" name="Picture 12" descr="stars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3330" y="900435"/>
            <a:ext cx="660400" cy="438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 descr="0035-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7064" y="263320"/>
            <a:ext cx="1047751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 descr="0035-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5714" y="250620"/>
            <a:ext cx="1047749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 descr="0035-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5314" y="250620"/>
            <a:ext cx="1047749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2860766" y="1338586"/>
            <a:ext cx="669211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SG" altLang="en-US" sz="3200" b="1" dirty="0">
                <a:solidFill>
                  <a:srgbClr val="4917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 chọn câu trả lời đúng nhất </a:t>
            </a: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2860766" y="2352501"/>
            <a:ext cx="68326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SG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Câu 3: Khuông nhạc có 5 dòng kẻ và 4 khe</a:t>
            </a: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3659567" y="3482257"/>
            <a:ext cx="8043333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AutoNum type="alphaUcPeriod"/>
            </a:pP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lang="en-SG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buFontTx/>
              <a:buAutoNum type="alphaUcPeriod"/>
            </a:pP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endParaRPr lang="en-SG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3506608" y="3550536"/>
            <a:ext cx="672353" cy="507342"/>
          </a:xfrm>
          <a:prstGeom prst="ellipse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14" name="图片 1">
            <a:extLst>
              <a:ext uri="{FF2B5EF4-FFF2-40B4-BE49-F238E27FC236}">
                <a16:creationId xmlns:a16="http://schemas.microsoft.com/office/drawing/2014/main" id="{E3E4ED46-8F03-D440-99BE-E74DDCF7C39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1200591">
            <a:off x="8632844" y="4812218"/>
            <a:ext cx="3561898" cy="1853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5839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6"/>
          <p:cNvSpPr txBox="1">
            <a:spLocks noChangeArrowheads="1"/>
          </p:cNvSpPr>
          <p:nvPr/>
        </p:nvSpPr>
        <p:spPr bwMode="auto">
          <a:xfrm>
            <a:off x="1917700" y="533400"/>
            <a:ext cx="7410451" cy="1048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3900" tIns="51951" rIns="103900" bIns="5195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SG" altLang="en-US" sz="6133">
                <a:solidFill>
                  <a:srgbClr val="FF3300"/>
                </a:solidFill>
              </a:rPr>
              <a:t>DẶN DÒ</a:t>
            </a:r>
          </a:p>
        </p:txBody>
      </p:sp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2118" y="2046817"/>
            <a:ext cx="12422716" cy="10898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3900" tIns="51951" rIns="103900" bIns="51951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7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7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7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7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7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7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7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  <a:defRPr/>
            </a:pPr>
            <a:r>
              <a:rPr lang="en-US" altLang="en-US" sz="3200" b="1" dirty="0">
                <a:solidFill>
                  <a:schemeClr val="accent1">
                    <a:lumMod val="10000"/>
                  </a:schemeClr>
                </a:solidFill>
                <a:latin typeface="Times New Roman" pitchFamily="18" charset="0"/>
              </a:rPr>
              <a:t>* </a:t>
            </a:r>
            <a:r>
              <a:rPr lang="en-US" altLang="en-US" sz="3200" b="1" dirty="0" err="1">
                <a:solidFill>
                  <a:schemeClr val="accent1">
                    <a:lumMod val="10000"/>
                  </a:schemeClr>
                </a:solidFill>
                <a:latin typeface="Times New Roman" pitchFamily="18" charset="0"/>
              </a:rPr>
              <a:t>Luyện</a:t>
            </a:r>
            <a:r>
              <a:rPr lang="en-US" altLang="en-US" sz="3200" b="1" dirty="0">
                <a:solidFill>
                  <a:schemeClr val="accent1">
                    <a:lumMod val="10000"/>
                  </a:schemeClr>
                </a:solidFill>
                <a:latin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chemeClr val="accent1">
                    <a:lumMod val="10000"/>
                  </a:schemeClr>
                </a:solidFill>
                <a:latin typeface="Times New Roman" pitchFamily="18" charset="0"/>
              </a:rPr>
              <a:t>tập</a:t>
            </a:r>
            <a:r>
              <a:rPr lang="en-US" altLang="en-US" sz="3200" b="1" dirty="0">
                <a:solidFill>
                  <a:schemeClr val="accent1">
                    <a:lumMod val="10000"/>
                  </a:schemeClr>
                </a:solidFill>
                <a:latin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chemeClr val="accent1">
                    <a:lumMod val="10000"/>
                  </a:schemeClr>
                </a:solidFill>
                <a:latin typeface="Times New Roman" pitchFamily="18" charset="0"/>
              </a:rPr>
              <a:t>hát</a:t>
            </a:r>
            <a:r>
              <a:rPr lang="en-US" altLang="en-US" sz="3200" b="1" dirty="0">
                <a:solidFill>
                  <a:schemeClr val="accent1">
                    <a:lumMod val="10000"/>
                  </a:schemeClr>
                </a:solidFill>
                <a:latin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chemeClr val="accent1">
                    <a:lumMod val="10000"/>
                  </a:schemeClr>
                </a:solidFill>
                <a:latin typeface="Times New Roman" pitchFamily="18" charset="0"/>
              </a:rPr>
              <a:t>giai</a:t>
            </a:r>
            <a:r>
              <a:rPr lang="en-US" altLang="en-US" sz="3200" b="1" dirty="0">
                <a:solidFill>
                  <a:schemeClr val="accent1">
                    <a:lumMod val="10000"/>
                  </a:schemeClr>
                </a:solidFill>
                <a:latin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chemeClr val="accent1">
                    <a:lumMod val="10000"/>
                  </a:schemeClr>
                </a:solidFill>
                <a:latin typeface="Times New Roman" pitchFamily="18" charset="0"/>
              </a:rPr>
              <a:t>điệu</a:t>
            </a:r>
            <a:r>
              <a:rPr lang="en-US" altLang="en-US" sz="3200" b="1" dirty="0">
                <a:solidFill>
                  <a:schemeClr val="accent1">
                    <a:lumMod val="10000"/>
                  </a:schemeClr>
                </a:solidFill>
                <a:latin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chemeClr val="accent1">
                    <a:lumMod val="10000"/>
                  </a:schemeClr>
                </a:solidFill>
                <a:latin typeface="Times New Roman" pitchFamily="18" charset="0"/>
              </a:rPr>
              <a:t>và</a:t>
            </a:r>
            <a:r>
              <a:rPr lang="en-US" altLang="en-US" sz="3200" b="1" dirty="0">
                <a:solidFill>
                  <a:schemeClr val="accent1">
                    <a:lumMod val="10000"/>
                  </a:schemeClr>
                </a:solidFill>
                <a:latin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chemeClr val="accent1">
                    <a:lumMod val="10000"/>
                  </a:schemeClr>
                </a:solidFill>
                <a:latin typeface="Times New Roman" pitchFamily="18" charset="0"/>
              </a:rPr>
              <a:t>lời</a:t>
            </a:r>
            <a:r>
              <a:rPr lang="en-US" altLang="en-US" sz="3200" b="1" dirty="0">
                <a:solidFill>
                  <a:schemeClr val="accent1">
                    <a:lumMod val="10000"/>
                  </a:schemeClr>
                </a:solidFill>
                <a:latin typeface="Times New Roman" pitchFamily="18" charset="0"/>
              </a:rPr>
              <a:t> ca </a:t>
            </a:r>
            <a:r>
              <a:rPr lang="en-US" altLang="en-US" sz="3200" b="1" dirty="0" err="1">
                <a:solidFill>
                  <a:schemeClr val="accent1">
                    <a:lumMod val="10000"/>
                  </a:schemeClr>
                </a:solidFill>
                <a:latin typeface="Times New Roman" pitchFamily="18" charset="0"/>
              </a:rPr>
              <a:t>các</a:t>
            </a:r>
            <a:r>
              <a:rPr lang="en-US" altLang="en-US" sz="3200" b="1" dirty="0">
                <a:solidFill>
                  <a:schemeClr val="accent1">
                    <a:lumMod val="10000"/>
                  </a:schemeClr>
                </a:solidFill>
                <a:latin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chemeClr val="accent1">
                    <a:lumMod val="10000"/>
                  </a:schemeClr>
                </a:solidFill>
                <a:latin typeface="Times New Roman" pitchFamily="18" charset="0"/>
              </a:rPr>
              <a:t>bài</a:t>
            </a:r>
            <a:r>
              <a:rPr lang="en-US" altLang="en-US" sz="3200" b="1" dirty="0">
                <a:solidFill>
                  <a:schemeClr val="accent1">
                    <a:lumMod val="10000"/>
                  </a:schemeClr>
                </a:solidFill>
                <a:latin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chemeClr val="accent1">
                    <a:lumMod val="10000"/>
                  </a:schemeClr>
                </a:solidFill>
                <a:latin typeface="Times New Roman" pitchFamily="18" charset="0"/>
              </a:rPr>
              <a:t>hát</a:t>
            </a:r>
            <a:r>
              <a:rPr lang="en-US" altLang="en-US" sz="3200" b="1" dirty="0">
                <a:solidFill>
                  <a:schemeClr val="accent1">
                    <a:lumMod val="10000"/>
                  </a:schemeClr>
                </a:solidFill>
                <a:latin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chemeClr val="accent1">
                    <a:lumMod val="10000"/>
                  </a:schemeClr>
                </a:solidFill>
                <a:latin typeface="Times New Roman" pitchFamily="18" charset="0"/>
              </a:rPr>
              <a:t>vừa</a:t>
            </a:r>
            <a:r>
              <a:rPr lang="en-US" altLang="en-US" sz="3200" b="1" dirty="0">
                <a:solidFill>
                  <a:schemeClr val="accent1">
                    <a:lumMod val="10000"/>
                  </a:schemeClr>
                </a:solidFill>
                <a:latin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chemeClr val="accent1">
                    <a:lumMod val="10000"/>
                  </a:schemeClr>
                </a:solidFill>
                <a:latin typeface="Times New Roman" pitchFamily="18" charset="0"/>
              </a:rPr>
              <a:t>ôn</a:t>
            </a:r>
            <a:r>
              <a:rPr lang="en-US" altLang="en-US" sz="3200" b="1" dirty="0">
                <a:solidFill>
                  <a:schemeClr val="accent1">
                    <a:lumMod val="10000"/>
                  </a:schemeClr>
                </a:solidFill>
                <a:latin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chemeClr val="accent1">
                    <a:lumMod val="10000"/>
                  </a:schemeClr>
                </a:solidFill>
                <a:latin typeface="Times New Roman" pitchFamily="18" charset="0"/>
              </a:rPr>
              <a:t>tập</a:t>
            </a:r>
            <a:r>
              <a:rPr lang="en-US" altLang="en-US" sz="3200" b="1" dirty="0">
                <a:solidFill>
                  <a:schemeClr val="accent1">
                    <a:lumMod val="10000"/>
                  </a:schemeClr>
                </a:solidFill>
                <a:latin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chemeClr val="accent1">
                    <a:lumMod val="10000"/>
                  </a:schemeClr>
                </a:solidFill>
                <a:latin typeface="Times New Roman" pitchFamily="18" charset="0"/>
              </a:rPr>
              <a:t>kết</a:t>
            </a:r>
            <a:r>
              <a:rPr lang="en-US" altLang="en-US" sz="3200" b="1" dirty="0">
                <a:solidFill>
                  <a:schemeClr val="accent1">
                    <a:lumMod val="10000"/>
                  </a:schemeClr>
                </a:solidFill>
                <a:latin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chemeClr val="accent1">
                    <a:lumMod val="10000"/>
                  </a:schemeClr>
                </a:solidFill>
                <a:latin typeface="Times New Roman" pitchFamily="18" charset="0"/>
              </a:rPr>
              <a:t>hợp</a:t>
            </a:r>
            <a:r>
              <a:rPr lang="en-US" altLang="en-US" sz="3200" b="1" dirty="0">
                <a:solidFill>
                  <a:schemeClr val="accent1">
                    <a:lumMod val="10000"/>
                  </a:schemeClr>
                </a:solidFill>
                <a:latin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chemeClr val="accent1">
                    <a:lumMod val="10000"/>
                  </a:schemeClr>
                </a:solidFill>
                <a:latin typeface="Times New Roman" pitchFamily="18" charset="0"/>
              </a:rPr>
              <a:t>với</a:t>
            </a:r>
            <a:r>
              <a:rPr lang="en-US" altLang="en-US" sz="3200" b="1" dirty="0">
                <a:solidFill>
                  <a:schemeClr val="accent1">
                    <a:lumMod val="10000"/>
                  </a:schemeClr>
                </a:solidFill>
                <a:latin typeface="Times New Roman" pitchFamily="18" charset="0"/>
              </a:rPr>
              <a:t>     </a:t>
            </a:r>
            <a:r>
              <a:rPr lang="en-US" altLang="en-US" sz="3200" b="1" dirty="0" err="1">
                <a:solidFill>
                  <a:schemeClr val="accent1">
                    <a:lumMod val="10000"/>
                  </a:schemeClr>
                </a:solidFill>
                <a:latin typeface="Times New Roman" pitchFamily="18" charset="0"/>
              </a:rPr>
              <a:t>gõ</a:t>
            </a:r>
            <a:r>
              <a:rPr lang="en-US" altLang="en-US" sz="3200" b="1" dirty="0">
                <a:solidFill>
                  <a:schemeClr val="accent1">
                    <a:lumMod val="10000"/>
                  </a:schemeClr>
                </a:solidFill>
                <a:latin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chemeClr val="accent1">
                    <a:lumMod val="10000"/>
                  </a:schemeClr>
                </a:solidFill>
                <a:latin typeface="Times New Roman" pitchFamily="18" charset="0"/>
              </a:rPr>
              <a:t>phách</a:t>
            </a:r>
            <a:endParaRPr lang="en-US" altLang="en-US" sz="3200" b="1" dirty="0">
              <a:solidFill>
                <a:schemeClr val="accent1">
                  <a:lumMod val="10000"/>
                </a:schemeClr>
              </a:solidFill>
              <a:latin typeface="Times New Roman" pitchFamily="18" charset="0"/>
            </a:endParaRPr>
          </a:p>
        </p:txBody>
      </p:sp>
      <p:pic>
        <p:nvPicPr>
          <p:cNvPr id="20484" name="Picture 7" descr="C:\Users\HP\Pictures\hình động\3-mau_slide_powerpoint_dep_ctu.vn_(3)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4985" y="279401"/>
            <a:ext cx="1466849" cy="1073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Picture 7" descr="C:\Users\HP\Pictures\hình động\3-mau_slide_powerpoint_dep_ctu.vn_(3)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295002">
            <a:off x="9789585" y="-188384"/>
            <a:ext cx="1976967" cy="1443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6" name="Picture 7" descr="C:\Users\HP\Pictures\hình động\3-mau_slide_powerpoint_dep_ctu.vn_(3)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3601" y="774700"/>
            <a:ext cx="1147233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7" name="Picture 4" descr="21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978452">
            <a:off x="9158818" y="150284"/>
            <a:ext cx="789517" cy="624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" name="TextBox 72"/>
          <p:cNvSpPr txBox="1"/>
          <p:nvPr/>
        </p:nvSpPr>
        <p:spPr>
          <a:xfrm>
            <a:off x="-10584" y="3327401"/>
            <a:ext cx="12710584" cy="597359"/>
          </a:xfrm>
          <a:prstGeom prst="rect">
            <a:avLst/>
          </a:prstGeom>
          <a:noFill/>
        </p:spPr>
        <p:txBody>
          <a:bodyPr lIns="103900" tIns="51951" rIns="103900" bIns="51951">
            <a:spAutoFit/>
          </a:bodyPr>
          <a:lstStyle/>
          <a:p>
            <a:pPr>
              <a:defRPr/>
            </a:pPr>
            <a:r>
              <a:rPr lang="en-SG" sz="3200" b="1" dirty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Ở </a:t>
            </a:r>
            <a:r>
              <a:rPr lang="en-SG" sz="3200" b="1" dirty="0" err="1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SG" sz="3200" b="1" dirty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SG" sz="3200" b="1" dirty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SG" sz="3200" b="1" dirty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SG" sz="3200" b="1" dirty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 </a:t>
            </a:r>
            <a:r>
              <a:rPr lang="en-SG" sz="3200" b="1" dirty="0" err="1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SG" sz="3200" b="1" dirty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SG" sz="3200" b="1" dirty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SG" sz="3200" b="1" dirty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SG" sz="3200" b="1" dirty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SG" sz="3200" b="1" dirty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endParaRPr lang="en-SG" sz="3200" b="1" dirty="0">
              <a:solidFill>
                <a:schemeClr val="accent1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1746" name="Picture 2" descr="C:\Users\HP\Pictures\hình động\1-mau_slide_powerpoint_dep_ctu.vn_(16)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53369">
            <a:off x="1765301" y="3850217"/>
            <a:ext cx="2484967" cy="1894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" name="Picture 2" descr="C:\Users\HP\Pictures\hình động\1-mau_slide_powerpoint_dep_ctu.vn_(16)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17958">
            <a:off x="8703733" y="5488518"/>
            <a:ext cx="1422400" cy="1083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3" name="Picture 13" descr="C:\Users\HP\Pictures\hình động\7-mau_slide_powerpoint_dep_ctu.vn_(94)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6400" y="2592918"/>
            <a:ext cx="914400" cy="905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 descr="C:\Users\HP\Pictures\hình động\1-mau_slide_powerpoint_dep_ctu.vn_(16)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27141">
            <a:off x="5194301" y="4673601"/>
            <a:ext cx="2038351" cy="15536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6803686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1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7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gular Pentagon 14"/>
          <p:cNvSpPr/>
          <p:nvPr/>
        </p:nvSpPr>
        <p:spPr>
          <a:xfrm>
            <a:off x="8229573" y="-69964"/>
            <a:ext cx="3775166" cy="3095897"/>
          </a:xfrm>
          <a:prstGeom prst="pentagon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4" name="6-Point Star 13"/>
          <p:cNvSpPr/>
          <p:nvPr/>
        </p:nvSpPr>
        <p:spPr>
          <a:xfrm>
            <a:off x="4100489" y="428384"/>
            <a:ext cx="3802539" cy="3352929"/>
          </a:xfrm>
          <a:prstGeom prst="star6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3" name="Regular Pentagon 12"/>
          <p:cNvSpPr/>
          <p:nvPr/>
        </p:nvSpPr>
        <p:spPr>
          <a:xfrm>
            <a:off x="312872" y="-24683"/>
            <a:ext cx="3775166" cy="3095897"/>
          </a:xfrm>
          <a:prstGeom prst="pentagon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60843431-CC16-6844-816A-E5E3C4B376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2958" y="199054"/>
            <a:ext cx="3379262" cy="2557862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6BB9858A-C946-F047-8991-CB68103693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949" y="391885"/>
            <a:ext cx="3213463" cy="2365031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4CADC23F-ADFA-C04E-A59C-AA958F30DE5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9840" y="731305"/>
            <a:ext cx="3337931" cy="2514020"/>
          </a:xfrm>
          <a:prstGeom prst="rect">
            <a:avLst/>
          </a:prstGeom>
        </p:spPr>
      </p:pic>
      <p:pic>
        <p:nvPicPr>
          <p:cNvPr id="7" name="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58" r="66235" b="27006"/>
          <a:stretch/>
        </p:blipFill>
        <p:spPr>
          <a:xfrm>
            <a:off x="535578" y="4029060"/>
            <a:ext cx="3277834" cy="2897713"/>
          </a:xfrm>
          <a:prstGeom prst="rect">
            <a:avLst/>
          </a:prstGeom>
        </p:spPr>
      </p:pic>
      <p:pic>
        <p:nvPicPr>
          <p:cNvPr id="8" name="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65" t="20706" r="35647" b="20732"/>
          <a:stretch/>
        </p:blipFill>
        <p:spPr>
          <a:xfrm>
            <a:off x="4653787" y="3854687"/>
            <a:ext cx="3205523" cy="3012141"/>
          </a:xfrm>
          <a:prstGeom prst="rect">
            <a:avLst/>
          </a:prstGeom>
        </p:spPr>
      </p:pic>
      <p:pic>
        <p:nvPicPr>
          <p:cNvPr id="9" name="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83" t="10249" r="3176" b="29935"/>
          <a:stretch/>
        </p:blipFill>
        <p:spPr>
          <a:xfrm>
            <a:off x="8544142" y="3806005"/>
            <a:ext cx="3506484" cy="307668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641123" y="5209264"/>
            <a:ext cx="165378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 smtClean="0">
                <a:solidFill>
                  <a:prstClr val="black"/>
                </a:solidFill>
                <a:latin typeface="HP001 4 hàng" panose="020B0603050302020204" pitchFamily="34" charset="-93"/>
                <a:ea typeface="宋体" panose="02010600030101010101" pitchFamily="2" charset="-122"/>
              </a:rPr>
              <a:t>Bài ca đi học</a:t>
            </a:r>
            <a:endParaRPr lang="en-US" altLang="zh-CN" sz="3200" b="1" dirty="0">
              <a:solidFill>
                <a:prstClr val="black"/>
              </a:solidFill>
              <a:latin typeface="HP001 4 hàng" panose="020B0603050302020204" pitchFamily="34" charset="-93"/>
              <a:ea typeface="宋体" panose="02010600030101010101" pitchFamily="2" charset="-122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390564" y="5134024"/>
            <a:ext cx="221201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 smtClean="0">
                <a:solidFill>
                  <a:prstClr val="black"/>
                </a:solidFill>
                <a:latin typeface="HP001 4 hàng" panose="020B0603050302020204" pitchFamily="34" charset="-93"/>
                <a:ea typeface="宋体" panose="02010600030101010101" pitchFamily="2" charset="-122"/>
              </a:rPr>
              <a:t>Quốc ca</a:t>
            </a:r>
          </a:p>
          <a:p>
            <a:r>
              <a:rPr lang="en-US" altLang="zh-CN" sz="3200" b="1" dirty="0" smtClean="0">
                <a:solidFill>
                  <a:prstClr val="black"/>
                </a:solidFill>
                <a:latin typeface="HP001 4 hàng" panose="020B0603050302020204" pitchFamily="34" charset="-93"/>
                <a:ea typeface="宋体" panose="02010600030101010101" pitchFamily="2" charset="-122"/>
              </a:rPr>
              <a:t>Việt Nam</a:t>
            </a:r>
            <a:endParaRPr lang="en-US" altLang="zh-CN" sz="3200" b="1" dirty="0">
              <a:solidFill>
                <a:prstClr val="black"/>
              </a:solidFill>
              <a:latin typeface="HP001 4 hàng" panose="020B0603050302020204" pitchFamily="34" charset="-93"/>
              <a:ea typeface="宋体" panose="02010600030101010101" pitchFamily="2" charset="-122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039497" y="5125540"/>
            <a:ext cx="278272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 smtClean="0">
                <a:solidFill>
                  <a:prstClr val="black"/>
                </a:solidFill>
                <a:latin typeface="HP001 4 hàng" panose="020B0603050302020204" pitchFamily="34" charset="-93"/>
                <a:ea typeface="宋体" panose="02010600030101010101" pitchFamily="2" charset="-122"/>
              </a:rPr>
              <a:t>Cùng múa hát dưới trăng</a:t>
            </a:r>
          </a:p>
        </p:txBody>
      </p:sp>
      <p:sp>
        <p:nvSpPr>
          <p:cNvPr id="22" name="Right Arrow 21"/>
          <p:cNvSpPr/>
          <p:nvPr/>
        </p:nvSpPr>
        <p:spPr>
          <a:xfrm rot="8741262">
            <a:off x="2810291" y="3820606"/>
            <a:ext cx="2347180" cy="432146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3" name="Right Arrow 22"/>
          <p:cNvSpPr/>
          <p:nvPr/>
        </p:nvSpPr>
        <p:spPr>
          <a:xfrm rot="2711299">
            <a:off x="2409220" y="3742685"/>
            <a:ext cx="2996497" cy="432146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4" name="Right Arrow 23"/>
          <p:cNvSpPr/>
          <p:nvPr/>
        </p:nvSpPr>
        <p:spPr>
          <a:xfrm rot="4946377">
            <a:off x="8444343" y="3475534"/>
            <a:ext cx="1762900" cy="432146"/>
          </a:xfrm>
          <a:prstGeom prst="rightArrow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9159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6" presetClass="emph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6" presetClass="emph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6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9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4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9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22" grpId="0" animBg="1"/>
      <p:bldP spid="23" grpId="0" animBg="1"/>
      <p:bldP spid="2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4" descr="C:\Users\HP\Pictures\hình động\hinh-nen-dong-day-ngang-dep-1-101_104237166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3200" y="5073651"/>
            <a:ext cx="3541184" cy="1761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4" descr="C:\Users\HP\Pictures\hình động\hinh-nen-dong-day-ngang-dep-1-101_104237166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1600" y="5562600"/>
            <a:ext cx="3541184" cy="1761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4" descr="C:\Users\HP\Pictures\hình động\hinh-nen-dong-day-ngang-dep-1-101_104237166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0800" y="5046133"/>
            <a:ext cx="4563533" cy="2269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4" descr="C:\Users\HP\Pictures\hình động\hinh-nen-dong-day-ngang-dep-1-101_104237166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5300133"/>
            <a:ext cx="3541184" cy="1761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4" descr="C:\Users\HP\Pictures\hình động\hinh-nen-dong-day-ngang-dep-1-101_104237166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0" y="685800"/>
            <a:ext cx="3541184" cy="1761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4" descr="C:\Users\HP\Pictures\hình động\hinh-nen-dong-day-ngang-dep-1-101_104237166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3185" y="2353733"/>
            <a:ext cx="3541183" cy="1761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4" descr="C:\Users\HP\Pictures\hình động\hinh-nen-dong-day-ngang-dep-1-101_104237166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3200" y="956733"/>
            <a:ext cx="3541184" cy="1761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3" name="Picture 11" descr="C:\Users\HP\Pictures\hình động\3-mau_slide_powerpoint_dep_ctu.vn_(127)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1" y="2921001"/>
            <a:ext cx="3424767" cy="3424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4" name="TextBox 4"/>
          <p:cNvSpPr txBox="1">
            <a:spLocks noChangeArrowheads="1"/>
          </p:cNvSpPr>
          <p:nvPr/>
        </p:nvSpPr>
        <p:spPr bwMode="auto">
          <a:xfrm>
            <a:off x="1509184" y="1667934"/>
            <a:ext cx="9332987" cy="679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3900" tIns="51951" rIns="103900" bIns="5195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SG" altLang="en-US" sz="3733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HỌC ĐẾN ĐÂY LÀ KẾT </a:t>
            </a:r>
            <a:r>
              <a:rPr lang="en-SG" altLang="en-US" sz="3733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THÚC.</a:t>
            </a:r>
            <a:endParaRPr lang="en-SG" altLang="en-US" sz="3733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Hope You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2567" y="279400"/>
            <a:ext cx="541867" cy="541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9996266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2191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3706091" y="2022763"/>
            <a:ext cx="3429000" cy="13855"/>
          </a:xfrm>
          <a:prstGeom prst="line">
            <a:avLst/>
          </a:prstGeom>
          <a:noFill/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sp>
        <p:nvSpPr>
          <p:cNvPr id="7" name="TextBox 6"/>
          <p:cNvSpPr txBox="1"/>
          <p:nvPr/>
        </p:nvSpPr>
        <p:spPr>
          <a:xfrm>
            <a:off x="4261892" y="2351279"/>
            <a:ext cx="205056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200" noProof="0" dirty="0" smtClean="0">
                <a:solidFill>
                  <a:prstClr val="white"/>
                </a:solidFill>
                <a:latin typeface="HP001 4 hàng bold" panose="020B0603050302020204" pitchFamily="34" charset="-93"/>
              </a:rPr>
              <a:t>Âm nhạc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 bold" panose="020B0603050302020204" pitchFamily="34" charset="-93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32892" y="3024406"/>
            <a:ext cx="91262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200" noProof="0" dirty="0" smtClean="0">
                <a:solidFill>
                  <a:prstClr val="white"/>
                </a:solidFill>
                <a:latin typeface="HP001 4 hàng bold" panose="020B0603050302020204" pitchFamily="34" charset="-93"/>
              </a:rPr>
              <a:t>Ôn tập ba bài hát và kí hiệu nhạc đã học ở lớp 3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 bold" panose="020B0603050302020204" pitchFamily="34" charset="-93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8240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772" b="182"/>
          <a:stretch/>
        </p:blipFill>
        <p:spPr>
          <a:xfrm>
            <a:off x="0" y="3139089"/>
            <a:ext cx="12192000" cy="387566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640080" y="679269"/>
            <a:ext cx="10541725" cy="2991394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b="1" dirty="0" smtClean="0">
                <a:latin typeface="HP001 4 hàng" panose="020B0603050302020204" pitchFamily="34" charset="-93"/>
              </a:rPr>
              <a:t>Ôn tập ba bài hát:</a:t>
            </a:r>
            <a:r>
              <a:rPr lang="en-US" sz="3600" b="1" dirty="0">
                <a:latin typeface="HP001 4 hàng" panose="020B0603050302020204" pitchFamily="34" charset="-93"/>
              </a:rPr>
              <a:t> </a:t>
            </a:r>
            <a:r>
              <a:rPr lang="en-US" sz="3600" b="1" dirty="0" smtClean="0">
                <a:latin typeface="HP001 4 hàng" panose="020B0603050302020204" pitchFamily="34" charset="-93"/>
              </a:rPr>
              <a:t>- Quốc ca Việt Nam</a:t>
            </a:r>
          </a:p>
          <a:p>
            <a:r>
              <a:rPr lang="en-US" sz="3600" b="1" dirty="0">
                <a:latin typeface="HP001 4 hàng" panose="020B0603050302020204" pitchFamily="34" charset="-93"/>
              </a:rPr>
              <a:t>	</a:t>
            </a:r>
            <a:r>
              <a:rPr lang="en-US" sz="3600" b="1" dirty="0" smtClean="0">
                <a:latin typeface="HP001 4 hàng" panose="020B0603050302020204" pitchFamily="34" charset="-93"/>
              </a:rPr>
              <a:t>	           - Bài ca đi hoc</a:t>
            </a:r>
          </a:p>
          <a:p>
            <a:pPr algn="ctr"/>
            <a:r>
              <a:rPr lang="en-US" sz="3600" b="1" dirty="0" smtClean="0">
                <a:latin typeface="HP001 4 hàng" panose="020B0603050302020204" pitchFamily="34" charset="-93"/>
              </a:rPr>
              <a:t>			 - Cùng múa hát dưới trắng</a:t>
            </a:r>
          </a:p>
        </p:txBody>
      </p:sp>
    </p:spTree>
    <p:extLst>
      <p:ext uri="{BB962C8B-B14F-4D97-AF65-F5344CB8AC3E}">
        <p14:creationId xmlns:p14="http://schemas.microsoft.com/office/powerpoint/2010/main" val="1915362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0">
        <p14:warp dir="in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5" descr="C:\Users\HP\Pictures\hình động\6-mau_slide_powerpoint_dep_ctu.vn_(122)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73658">
            <a:off x="-114299" y="-78317"/>
            <a:ext cx="988484" cy="11514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5" descr="C:\Users\HP\Pictures\hình động\6-mau_slide_powerpoint_dep_ctu.vn_(122)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73658">
            <a:off x="-12699" y="5708651"/>
            <a:ext cx="988484" cy="1151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5" descr="C:\Users\HP\Pictures\hình động\6-mau_slide_powerpoint_dep_ctu.vn_(122)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73658">
            <a:off x="11264901" y="-78317"/>
            <a:ext cx="988484" cy="11514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5" descr="C:\Users\HP\Pictures\hình động\6-mau_slide_powerpoint_dep_ctu.vn_(122)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73658">
            <a:off x="11264901" y="5712884"/>
            <a:ext cx="988484" cy="1151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Tiến quân ca lời-cắt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651" y="497418"/>
            <a:ext cx="10267949" cy="5770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4154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Tiết dạy online Âm nhạc 4 - tiết 1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94329" end="47784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1258" y="0"/>
            <a:ext cx="11930742" cy="6858000"/>
          </a:xfrm>
        </p:spPr>
      </p:pic>
    </p:spTree>
    <p:extLst>
      <p:ext uri="{BB962C8B-B14F-4D97-AF65-F5344CB8AC3E}">
        <p14:creationId xmlns:p14="http://schemas.microsoft.com/office/powerpoint/2010/main" val="1201589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3" descr="C:\Users\HP\Pictures\hình động\hinh-nen-dong-hoa-la-dep-1-44_104333093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099" y="0"/>
            <a:ext cx="12573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 descr="C:\Users\HP\Pictures\hình động\hinh-nen-dong-hoa-la-dep-1-44_104333093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6001" y="-42333"/>
            <a:ext cx="1257300" cy="6900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016000" y="245533"/>
            <a:ext cx="7537451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2. ÔN TẬP BÀI HÁT: BÀI CA ĐI HỌC</a:t>
            </a:r>
            <a:endParaRPr lang="en-SG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6096000" y="787401"/>
            <a:ext cx="5080000" cy="502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667"/>
              <a:t>Nhạc và lời: Phan Trần Bảng</a:t>
            </a:r>
            <a:endParaRPr lang="en-SG" altLang="en-US" sz="2667"/>
          </a:p>
        </p:txBody>
      </p:sp>
      <p:pic>
        <p:nvPicPr>
          <p:cNvPr id="2" name="Bài 2 - Bài Ca Đi Học - lời.mp4">
            <a:hlinkClick r:id="" action="ppaction://media"/>
          </p:cNvPr>
          <p:cNvPicPr>
            <a:picLocks noRot="1" noChangeAspect="1"/>
          </p:cNvPicPr>
          <p:nvPr>
            <a:videoFile r:link="rId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1" y="1320800"/>
            <a:ext cx="9850967" cy="553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0301470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6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Tiết dạy online Âm nhạc 4 - tiết 1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229892" end="37198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519171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3" descr="C:\Users\HP\Pictures\hình động\hinh-nen-dong-hoa-la-dep-1-44_104333093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099" y="0"/>
            <a:ext cx="12573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 descr="C:\Users\HP\Pictures\hình động\hinh-nen-dong-hoa-la-dep-1-44_104333093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6001" y="-42333"/>
            <a:ext cx="1257300" cy="6900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54567" y="184151"/>
            <a:ext cx="10668000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3. ÔN TẬP BÀI HÁT: CÙNG MÚA HÁT DƯỚI TRĂNG</a:t>
            </a:r>
            <a:endParaRPr lang="en-SG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7721600" y="787400"/>
            <a:ext cx="5080000" cy="502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667"/>
              <a:t>Nhạc và lời: Hoàng Lân</a:t>
            </a:r>
            <a:endParaRPr lang="en-SG" altLang="en-US" sz="2667"/>
          </a:p>
        </p:txBody>
      </p:sp>
      <p:pic>
        <p:nvPicPr>
          <p:cNvPr id="2" name="Cùng Múa Hát Dưới Trăng cắt-lời.mp4">
            <a:hlinkClick r:id="" action="ppaction://media"/>
          </p:cNvPr>
          <p:cNvPicPr>
            <a:picLocks noRot="1" noChangeAspect="1"/>
          </p:cNvPicPr>
          <p:nvPr>
            <a:videoFile r:link="rId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1533" y="1456267"/>
            <a:ext cx="9609667" cy="5401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0911917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6" grpId="0"/>
      <p:bldP spid="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.000"/>
  <p:tag name="ISPRING_CUSTOM_TIMING_USED" val="1"/>
  <p:tag name="ISPRING_SLIDE_ID_2" val="{87FAECBA-0C91-4471-BFD2-88975A20E23F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.000"/>
  <p:tag name="ISPRING_CUSTOM_TIMING_USED" val="1"/>
  <p:tag name="ISPRING_SLIDE_ID_2" val="{87FAECBA-0C91-4471-BFD2-88975A20E23F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.000"/>
  <p:tag name="TIMING" val="|0.001|0.5|0.5|0.5|0.5|0.5|0.5"/>
  <p:tag name="ISPRING_CUSTOM_TIMING_USED" val="1"/>
  <p:tag name="ISPRING_SLIDE_ID_2" val="{FC661BE6-DABC-45CB-BE82-66F1C0938D1C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0.001"/>
  <p:tag name="ISPRING_SLIDE_ID_2" val="{791568CA-0C4F-40DE-B731-7FBCF57151F6}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libvcvpg">
      <a:majorFont>
        <a:latin typeface="微软雅黑"/>
        <a:ea typeface="方正卡通简体"/>
        <a:cs typeface=""/>
      </a:majorFont>
      <a:minorFont>
        <a:latin typeface="微软雅黑"/>
        <a:ea typeface="方正卡通简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197</TotalTime>
  <Words>305</Words>
  <Application>Microsoft Office PowerPoint</Application>
  <PresentationFormat>Widescreen</PresentationFormat>
  <Paragraphs>77</Paragraphs>
  <Slides>20</Slides>
  <Notes>5</Notes>
  <HiddenSlides>0</HiddenSlides>
  <MMClips>8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33" baseType="lpstr">
      <vt:lpstr>Microsoft YaHei</vt:lpstr>
      <vt:lpstr>Microsoft YaHei</vt:lpstr>
      <vt:lpstr>宋体</vt:lpstr>
      <vt:lpstr>Arial</vt:lpstr>
      <vt:lpstr>Calibri</vt:lpstr>
      <vt:lpstr>Calibri Light</vt:lpstr>
      <vt:lpstr>等线</vt:lpstr>
      <vt:lpstr>HP001 4 hàng</vt:lpstr>
      <vt:lpstr>HP001 4 hàng bold</vt:lpstr>
      <vt:lpstr>Times New Roman</vt:lpstr>
      <vt:lpstr>方正卡通简体</vt:lpstr>
      <vt:lpstr>Office Theme</vt:lpstr>
      <vt:lpstr>第一PPT，www.1ppt.com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Microsoft.Com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MyPC</dc:creator>
  <cp:lastModifiedBy>admin</cp:lastModifiedBy>
  <cp:revision>21</cp:revision>
  <dcterms:created xsi:type="dcterms:W3CDTF">2021-09-06T16:41:55Z</dcterms:created>
  <dcterms:modified xsi:type="dcterms:W3CDTF">2021-10-28T13:05:37Z</dcterms:modified>
</cp:coreProperties>
</file>