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67" r:id="rId3"/>
    <p:sldId id="257" r:id="rId4"/>
    <p:sldId id="269" r:id="rId5"/>
    <p:sldId id="268" r:id="rId6"/>
    <p:sldId id="273" r:id="rId7"/>
    <p:sldId id="270" r:id="rId8"/>
    <p:sldId id="274" r:id="rId9"/>
    <p:sldId id="271" r:id="rId10"/>
    <p:sldId id="275" r:id="rId11"/>
    <p:sldId id="272" r:id="rId12"/>
    <p:sldId id="276" r:id="rId13"/>
    <p:sldId id="277" r:id="rId14"/>
    <p:sldId id="278" r:id="rId15"/>
    <p:sldId id="279" r:id="rId16"/>
    <p:sldId id="280" r:id="rId17"/>
    <p:sldId id="259" r:id="rId18"/>
    <p:sldId id="260" r:id="rId19"/>
    <p:sldId id="261" r:id="rId20"/>
    <p:sldId id="281" r:id="rId21"/>
    <p:sldId id="282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53CEE-41CF-4613-8499-43EDD7E5BD7A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B949-7A45-41E9-9CC4-BDD43BA04F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4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29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A8E47B-D57F-4D8E-B8F5-4F2CF579EE95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16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6D31CB-E38E-454E-AA87-664A13015C28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3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8C2B9C-7D9B-427C-A383-1AD371B204A8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936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SG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3668DD-B81A-49E6-AEBF-76A3DFA3FC53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42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62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51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6998" y="-2666999"/>
            <a:ext cx="6858002" cy="12192001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5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1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2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6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8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763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81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87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3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407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666998" y="-2666999"/>
            <a:ext cx="6858002" cy="12192001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6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50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90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4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28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706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ABE2-38C9-4D95-8182-CFA11F41D067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E57A-8C8E-4A81-8923-9D72C6E379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7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C&#193;%20NH&#194;N\GI&#193;O%20&#193;N\GIAO%20AN%20TIEU%20HOC\gi&#225;o%20&#225;n%20d&#7841;y%20video%20th&#225;ng%208\&#273;&#7885;c%20t&#7915;%20&#273;&#7891;%20l&#234;n%20si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file:///D:\C&#193;%20NH&#194;N\GI&#193;O%20&#193;N\GIAO%20AN%20TIEU%20HOC\nh&#7841;c%20n&#7873;n%20cho%20n&#243;i%20t&#7841;m%20bi&#7879;t\Hope%20You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6.gif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193;%20NH&#194;N\GI&#193;O%20&#193;N\GIAO%20AN%20TIEU%20HOC\gi&#225;o%20&#225;n%20d&#7841;y%20video%20th&#225;ng%208\Ti&#7871;n%20qu&#226;n%20ca%20l&#7901;i-c&#7855;t.mp4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C&#193;%20NH&#194;N\GI&#193;O%20&#193;N\GIAO%20AN%20TIEU%20HOC\gi&#225;o%20&#225;n%20d&#7841;y%20video%20th&#225;ng%208\B&#224;i%202%20-%20B&#224;i%20Ca%20&#272;i%20H&#7885;c%20-%20l&#7901;i.mp4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C&#193;%20NH&#194;N\GI&#193;O%20&#193;N\GIAO%20AN%20TIEU%20HOC\gi&#225;o%20&#225;n%20d&#7841;y%20video%20th&#225;ng%208\C&#249;ng%20M&#250;a%20H&#225;t%20D&#432;&#7899;i%20Tr&#259;ng%20c&#7855;t-l&#7901;i.mp4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298" y="1329612"/>
            <a:ext cx="7744408" cy="419877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-93"/>
              </a:rPr>
              <a:t>Chào mừng các con đến với môn </a:t>
            </a:r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-93"/>
              </a:rPr>
              <a:t>Âm nhạc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3" name="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993026" y="1251790"/>
            <a:ext cx="1414272" cy="1231392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5368313" y="176778"/>
            <a:ext cx="1072896" cy="1536192"/>
          </a:xfrm>
          <a:prstGeom prst="rect">
            <a:avLst/>
          </a:prstGeom>
        </p:spPr>
      </p:pic>
      <p:pic>
        <p:nvPicPr>
          <p:cNvPr id="5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9657930" y="538558"/>
            <a:ext cx="987552" cy="1328928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6181344" y="3860292"/>
            <a:ext cx="6010656" cy="2997708"/>
          </a:xfrm>
          <a:prstGeom prst="rect">
            <a:avLst/>
          </a:prstGeom>
        </p:spPr>
      </p:pic>
      <p:pic>
        <p:nvPicPr>
          <p:cNvPr id="7" name="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8895912" y="3708261"/>
            <a:ext cx="2300464" cy="31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49824" end="162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461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495301" y="759884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521">
            <a:off x="10703985" y="776817"/>
            <a:ext cx="1077383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521">
            <a:off x="10703985" y="5803900"/>
            <a:ext cx="1077383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423334" y="5829300"/>
            <a:ext cx="10646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7651" y="2510367"/>
            <a:ext cx="11582400" cy="210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ÔN TẬP CÁC KÍ HIỆU GHI NHẠC </a:t>
            </a:r>
          </a:p>
          <a:p>
            <a:pPr algn="ctr" eaLnBrk="1" hangingPunct="1"/>
            <a:r>
              <a:rPr lang="en-SG" altLang="en-US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HỌC Ở LỚP 3</a:t>
            </a:r>
          </a:p>
          <a:p>
            <a:pPr eaLnBrk="1" hangingPunct="1"/>
            <a:endParaRPr lang="en-SG" altLang="en-US" sz="3467"/>
          </a:p>
        </p:txBody>
      </p:sp>
      <p:pic>
        <p:nvPicPr>
          <p:cNvPr id="14343" name="Picture 3" descr="C:\Users\HP\Pictures\hình động\6-mau_slide_powerpoint_dep_ctu.vn_(204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4385"/>
            <a:ext cx="3708400" cy="129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97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6"/>
          <p:cNvSpPr>
            <a:spLocks noChangeShapeType="1"/>
          </p:cNvSpPr>
          <p:nvPr/>
        </p:nvSpPr>
        <p:spPr bwMode="auto">
          <a:xfrm flipV="1">
            <a:off x="1727200" y="41148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1727200" y="44196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625600" y="28194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10871200" y="3200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V="1">
            <a:off x="1727200" y="38100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3" name="Line 23"/>
          <p:cNvSpPr>
            <a:spLocks noChangeShapeType="1"/>
          </p:cNvSpPr>
          <p:nvPr/>
        </p:nvSpPr>
        <p:spPr bwMode="auto">
          <a:xfrm flipV="1">
            <a:off x="1727200" y="32004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4" name="Line 24"/>
          <p:cNvSpPr>
            <a:spLocks noChangeShapeType="1"/>
          </p:cNvSpPr>
          <p:nvPr/>
        </p:nvSpPr>
        <p:spPr bwMode="auto">
          <a:xfrm flipV="1">
            <a:off x="1727200" y="3505200"/>
            <a:ext cx="914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015067" y="994833"/>
            <a:ext cx="10270067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/>
              <a:t>Khuông nhạc gồm có:5 dòng kẻ  </a:t>
            </a:r>
          </a:p>
          <a:p>
            <a:pPr eaLnBrk="1" hangingPunct="1"/>
            <a:r>
              <a:rPr lang="en-US" altLang="en-US" sz="3733" b="1"/>
              <a:t>và 4 khe, các dòng kẻ và khe song song và cách đều nhau </a:t>
            </a:r>
          </a:p>
        </p:txBody>
      </p:sp>
      <p:sp>
        <p:nvSpPr>
          <p:cNvPr id="12304" name="Rectangle 5"/>
          <p:cNvSpPr>
            <a:spLocks noChangeArrowheads="1"/>
          </p:cNvSpPr>
          <p:nvPr/>
        </p:nvSpPr>
        <p:spPr bwMode="auto">
          <a:xfrm>
            <a:off x="3251200" y="133351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KHUÔNG NHẠC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0761133" y="3890434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1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10744200" y="3581401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2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10750551" y="3246967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3</a:t>
            </a: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10761133" y="3005667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4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0761133" y="2705101"/>
            <a:ext cx="3048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400"/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/>
              <a:t>5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51200" y="4021668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</a:t>
            </a:r>
            <a:endParaRPr lang="en-SG" altLang="en-US" sz="24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1200" y="3774018"/>
            <a:ext cx="40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</a:t>
            </a:r>
            <a:endParaRPr lang="en-SG" altLang="en-US" sz="240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51200" y="3471334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</a:t>
            </a:r>
            <a:endParaRPr lang="en-SG" altLang="en-US" sz="24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68133" y="3158068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</a:t>
            </a:r>
            <a:endParaRPr lang="en-SG" altLang="en-US" sz="2400"/>
          </a:p>
        </p:txBody>
      </p:sp>
      <p:pic>
        <p:nvPicPr>
          <p:cNvPr id="15380" name="Picture 24" descr="C:\Users\HP\Pictures\hình động\6-mau_slide_powerpoint_dep_ctu.vn_(13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6569">
            <a:off x="0" y="5655733"/>
            <a:ext cx="889000" cy="120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5" descr="C:\Users\HP\Pictures\hình động\6-mau_slide_powerpoint_dep_ctu.vn_(13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598">
            <a:off x="11254317" y="5655733"/>
            <a:ext cx="889000" cy="120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6" descr="C:\Users\HP\Pictures\hình động\3-mau_slide_powerpoint_dep_ctu.vn_(127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5511801"/>
            <a:ext cx="1386417" cy="13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321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9" grpId="0"/>
      <p:bldP spid="20" grpId="0"/>
      <p:bldP spid="21" grpId="0"/>
      <p:bldP spid="22" grpId="0"/>
      <p:bldP spid="23" grpId="0"/>
      <p:bldP spid="2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6"/>
          <p:cNvSpPr>
            <a:spLocks noChangeShapeType="1"/>
          </p:cNvSpPr>
          <p:nvPr/>
        </p:nvSpPr>
        <p:spPr bwMode="auto">
          <a:xfrm flipV="1">
            <a:off x="1727200" y="41148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1727200" y="44196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1701800" y="28194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34"/>
          <p:cNvSpPr>
            <a:spLocks noChangeShapeType="1"/>
          </p:cNvSpPr>
          <p:nvPr/>
        </p:nvSpPr>
        <p:spPr bwMode="auto">
          <a:xfrm>
            <a:off x="10871200" y="3200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5" name="Line 25"/>
          <p:cNvSpPr>
            <a:spLocks noChangeShapeType="1"/>
          </p:cNvSpPr>
          <p:nvPr/>
        </p:nvSpPr>
        <p:spPr bwMode="auto">
          <a:xfrm flipV="1">
            <a:off x="1727200" y="38100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3" name="Line 23"/>
          <p:cNvSpPr>
            <a:spLocks noChangeShapeType="1"/>
          </p:cNvSpPr>
          <p:nvPr/>
        </p:nvSpPr>
        <p:spPr bwMode="auto">
          <a:xfrm flipV="1">
            <a:off x="1727200" y="3200401"/>
            <a:ext cx="9144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4" name="Line 24"/>
          <p:cNvSpPr>
            <a:spLocks noChangeShapeType="1"/>
          </p:cNvSpPr>
          <p:nvPr/>
        </p:nvSpPr>
        <p:spPr bwMode="auto">
          <a:xfrm flipV="1">
            <a:off x="1727200" y="3505200"/>
            <a:ext cx="9144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2304" name="Rectangle 5"/>
          <p:cNvSpPr>
            <a:spLocks noChangeArrowheads="1"/>
          </p:cNvSpPr>
          <p:nvPr/>
        </p:nvSpPr>
        <p:spPr bwMode="auto">
          <a:xfrm>
            <a:off x="355600" y="319618"/>
            <a:ext cx="609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KHÓA SON</a:t>
            </a:r>
          </a:p>
        </p:txBody>
      </p:sp>
      <p:pic>
        <p:nvPicPr>
          <p:cNvPr id="16394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5969000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68" y="5966884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84" y="5969000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59647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68" y="5952067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4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5952067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1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1" y="5952067"/>
            <a:ext cx="1335616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 descr="C:\Users\HP\Pictures\hình động\hinh-nen-dong-day-ngang-dep-1-135_1042374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4" y="5969000"/>
            <a:ext cx="133561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4775200" y="5715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788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346451" y="1039284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3.TÊN NỐT NHẠC</a:t>
            </a:r>
          </a:p>
        </p:txBody>
      </p:sp>
      <p:sp>
        <p:nvSpPr>
          <p:cNvPr id="17411" name="Line 26"/>
          <p:cNvSpPr>
            <a:spLocks noChangeShapeType="1"/>
          </p:cNvSpPr>
          <p:nvPr/>
        </p:nvSpPr>
        <p:spPr bwMode="auto">
          <a:xfrm flipV="1">
            <a:off x="812800" y="3810001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2" name="Line 27"/>
          <p:cNvSpPr>
            <a:spLocks noChangeShapeType="1"/>
          </p:cNvSpPr>
          <p:nvPr/>
        </p:nvSpPr>
        <p:spPr bwMode="auto">
          <a:xfrm flipV="1">
            <a:off x="812800" y="4114801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pic>
        <p:nvPicPr>
          <p:cNvPr id="17413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7777"/>
          <a:stretch>
            <a:fillRect/>
          </a:stretch>
        </p:blipFill>
        <p:spPr bwMode="auto">
          <a:xfrm>
            <a:off x="768351" y="2514600"/>
            <a:ext cx="81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34"/>
          <p:cNvSpPr>
            <a:spLocks noChangeShapeType="1"/>
          </p:cNvSpPr>
          <p:nvPr/>
        </p:nvSpPr>
        <p:spPr bwMode="auto">
          <a:xfrm>
            <a:off x="114808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5" name="Line 25"/>
          <p:cNvSpPr>
            <a:spLocks noChangeShapeType="1"/>
          </p:cNvSpPr>
          <p:nvPr/>
        </p:nvSpPr>
        <p:spPr bwMode="auto">
          <a:xfrm flipV="1">
            <a:off x="812800" y="3534834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6" name="Line 23"/>
          <p:cNvSpPr>
            <a:spLocks noChangeShapeType="1"/>
          </p:cNvSpPr>
          <p:nvPr/>
        </p:nvSpPr>
        <p:spPr bwMode="auto">
          <a:xfrm flipV="1">
            <a:off x="812800" y="2925234"/>
            <a:ext cx="10668000" cy="4656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7" name="Line 24"/>
          <p:cNvSpPr>
            <a:spLocks noChangeShapeType="1"/>
          </p:cNvSpPr>
          <p:nvPr/>
        </p:nvSpPr>
        <p:spPr bwMode="auto">
          <a:xfrm flipV="1">
            <a:off x="812800" y="3200400"/>
            <a:ext cx="106680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7418" name="Rectangle 5"/>
          <p:cNvSpPr>
            <a:spLocks noChangeArrowheads="1"/>
          </p:cNvSpPr>
          <p:nvPr/>
        </p:nvSpPr>
        <p:spPr bwMode="auto">
          <a:xfrm rot="2240088">
            <a:off x="1905000" y="3922610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19" name="Rectangle 5"/>
          <p:cNvSpPr>
            <a:spLocks noChangeArrowheads="1"/>
          </p:cNvSpPr>
          <p:nvPr/>
        </p:nvSpPr>
        <p:spPr bwMode="auto">
          <a:xfrm rot="2240088">
            <a:off x="3344333" y="37913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0" name="Rectangle 5"/>
          <p:cNvSpPr>
            <a:spLocks noChangeArrowheads="1"/>
          </p:cNvSpPr>
          <p:nvPr/>
        </p:nvSpPr>
        <p:spPr bwMode="auto">
          <a:xfrm rot="2240088">
            <a:off x="4768851" y="3644269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1" name="Rectangle 5"/>
          <p:cNvSpPr>
            <a:spLocks noChangeArrowheads="1"/>
          </p:cNvSpPr>
          <p:nvPr/>
        </p:nvSpPr>
        <p:spPr bwMode="auto">
          <a:xfrm rot="2240088">
            <a:off x="6350000" y="350562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2" name="Rectangle 5"/>
          <p:cNvSpPr>
            <a:spLocks noChangeArrowheads="1"/>
          </p:cNvSpPr>
          <p:nvPr/>
        </p:nvSpPr>
        <p:spPr bwMode="auto">
          <a:xfrm rot="2240088">
            <a:off x="7715251" y="33468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3" name="Rectangle 5"/>
          <p:cNvSpPr>
            <a:spLocks noChangeArrowheads="1"/>
          </p:cNvSpPr>
          <p:nvPr/>
        </p:nvSpPr>
        <p:spPr bwMode="auto">
          <a:xfrm rot="2240088">
            <a:off x="9036051" y="3196594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7424" name="Rectangle 5"/>
          <p:cNvSpPr>
            <a:spLocks noChangeArrowheads="1"/>
          </p:cNvSpPr>
          <p:nvPr/>
        </p:nvSpPr>
        <p:spPr bwMode="auto">
          <a:xfrm rot="2240088">
            <a:off x="10356851" y="3080177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828800" y="4419600"/>
            <a:ext cx="58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7" name="Rectangle 5"/>
          <p:cNvSpPr>
            <a:spLocks noChangeArrowheads="1"/>
          </p:cNvSpPr>
          <p:nvPr/>
        </p:nvSpPr>
        <p:spPr bwMode="auto">
          <a:xfrm>
            <a:off x="1727200" y="4495801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090333" y="4485217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470400" y="4485218"/>
            <a:ext cx="1016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969000" y="4485218"/>
            <a:ext cx="1270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505700" y="4529667"/>
            <a:ext cx="1270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8822267" y="4485218"/>
            <a:ext cx="89111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0234084" y="4489451"/>
            <a:ext cx="889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</a:p>
        </p:txBody>
      </p:sp>
      <p:pic>
        <p:nvPicPr>
          <p:cNvPr id="17433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2350" y="-2796116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4350" y="-2779183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2334" y="2800350"/>
            <a:ext cx="12573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350" y="2800351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ọc từ đồ lên s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" y="4476751"/>
            <a:ext cx="541867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0001251" y="3200401"/>
            <a:ext cx="1219200" cy="211243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1" name="Oval 30"/>
          <p:cNvSpPr/>
          <p:nvPr/>
        </p:nvSpPr>
        <p:spPr>
          <a:xfrm>
            <a:off x="8699500" y="3469218"/>
            <a:ext cx="1136651" cy="173778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2" name="Oval 31"/>
          <p:cNvSpPr/>
          <p:nvPr/>
        </p:nvSpPr>
        <p:spPr>
          <a:xfrm>
            <a:off x="7433734" y="3581401"/>
            <a:ext cx="1071033" cy="1739900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3" name="Oval 32"/>
          <p:cNvSpPr/>
          <p:nvPr/>
        </p:nvSpPr>
        <p:spPr>
          <a:xfrm>
            <a:off x="5996517" y="3723217"/>
            <a:ext cx="1041400" cy="1640416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4" name="Oval 33"/>
          <p:cNvSpPr/>
          <p:nvPr/>
        </p:nvSpPr>
        <p:spPr>
          <a:xfrm>
            <a:off x="4470401" y="3856567"/>
            <a:ext cx="927100" cy="1409700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5" name="Oval 34"/>
          <p:cNvSpPr/>
          <p:nvPr/>
        </p:nvSpPr>
        <p:spPr>
          <a:xfrm>
            <a:off x="3134785" y="4011085"/>
            <a:ext cx="806449" cy="1248833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  <p:sp>
        <p:nvSpPr>
          <p:cNvPr id="36" name="Oval 35"/>
          <p:cNvSpPr/>
          <p:nvPr/>
        </p:nvSpPr>
        <p:spPr>
          <a:xfrm>
            <a:off x="1754718" y="4108451"/>
            <a:ext cx="808567" cy="1174749"/>
          </a:xfrm>
          <a:prstGeom prst="ellipse">
            <a:avLst/>
          </a:prstGeom>
          <a:noFill/>
          <a:ln>
            <a:solidFill>
              <a:srgbClr val="491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SG" sz="2400"/>
          </a:p>
        </p:txBody>
      </p:sp>
    </p:spTree>
    <p:extLst>
      <p:ext uri="{BB962C8B-B14F-4D97-AF65-F5344CB8AC3E}">
        <p14:creationId xmlns:p14="http://schemas.microsoft.com/office/powerpoint/2010/main" val="21472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1567" y="2493433"/>
            <a:ext cx="19388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7134" y="2472267"/>
            <a:ext cx="2099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49600" y="12700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4.HÌNH NỐT NHẠC</a:t>
            </a: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 rot="19744403">
            <a:off x="918634" y="3073400"/>
            <a:ext cx="702733" cy="397933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H="1">
            <a:off x="1591734" y="1257300"/>
            <a:ext cx="14817" cy="1938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11" name="Oval 2"/>
          <p:cNvSpPr>
            <a:spLocks noChangeArrowheads="1"/>
          </p:cNvSpPr>
          <p:nvPr/>
        </p:nvSpPr>
        <p:spPr bwMode="auto">
          <a:xfrm rot="19744403">
            <a:off x="3710517" y="3079751"/>
            <a:ext cx="700616" cy="395816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4392084" y="1257300"/>
            <a:ext cx="16933" cy="193886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7518400" y="1240367"/>
            <a:ext cx="812800" cy="1921933"/>
          </a:xfrm>
          <a:custGeom>
            <a:avLst/>
            <a:gdLst>
              <a:gd name="T0" fmla="*/ 0 w 1119"/>
              <a:gd name="T1" fmla="*/ 0 h 2087"/>
              <a:gd name="T2" fmla="*/ 2147483647 w 1119"/>
              <a:gd name="T3" fmla="*/ 2147483647 h 2087"/>
              <a:gd name="T4" fmla="*/ 2147483647 w 1119"/>
              <a:gd name="T5" fmla="*/ 2147483647 h 2087"/>
              <a:gd name="T6" fmla="*/ 0 60000 65536"/>
              <a:gd name="T7" fmla="*/ 0 60000 65536"/>
              <a:gd name="T8" fmla="*/ 0 60000 65536"/>
              <a:gd name="T9" fmla="*/ 0 w 1119"/>
              <a:gd name="T10" fmla="*/ 0 h 2087"/>
              <a:gd name="T11" fmla="*/ 1119 w 1119"/>
              <a:gd name="T12" fmla="*/ 2087 h 20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19" h="2087">
                <a:moveTo>
                  <a:pt x="0" y="0"/>
                </a:moveTo>
                <a:cubicBezTo>
                  <a:pt x="483" y="461"/>
                  <a:pt x="967" y="922"/>
                  <a:pt x="1043" y="1270"/>
                </a:cubicBezTo>
                <a:cubicBezTo>
                  <a:pt x="1119" y="1618"/>
                  <a:pt x="552" y="1951"/>
                  <a:pt x="454" y="2087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 rot="19744403">
            <a:off x="6870700" y="3189818"/>
            <a:ext cx="702733" cy="397933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H="1">
            <a:off x="7518400" y="1240367"/>
            <a:ext cx="16933" cy="210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pic>
        <p:nvPicPr>
          <p:cNvPr id="20494" name="Picture 10" descr="C:\Users\Administrator\Desktop\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34" y="874184"/>
            <a:ext cx="2173817" cy="29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Box 16"/>
          <p:cNvSpPr txBox="1">
            <a:spLocks noChangeArrowheads="1"/>
          </p:cNvSpPr>
          <p:nvPr/>
        </p:nvSpPr>
        <p:spPr bwMode="auto">
          <a:xfrm>
            <a:off x="-2117" y="3865033"/>
            <a:ext cx="3352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trắng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9347200" y="3865034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đen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7" name="TextBox 18"/>
          <p:cNvSpPr txBox="1">
            <a:spLocks noChangeArrowheads="1"/>
          </p:cNvSpPr>
          <p:nvPr/>
        </p:nvSpPr>
        <p:spPr bwMode="auto">
          <a:xfrm>
            <a:off x="2914651" y="3841751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đen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8" name="TextBox 19"/>
          <p:cNvSpPr txBox="1">
            <a:spLocks noChangeArrowheads="1"/>
          </p:cNvSpPr>
          <p:nvPr/>
        </p:nvSpPr>
        <p:spPr bwMode="auto">
          <a:xfrm>
            <a:off x="5588000" y="3865033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nốt móc đơn</a:t>
            </a:r>
            <a:endParaRPr lang="en-SG" altLang="en-US" sz="3200" b="1">
              <a:solidFill>
                <a:srgbClr val="4917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0495" grpId="0"/>
      <p:bldP spid="20496" grpId="0"/>
      <p:bldP spid="20497" grpId="0"/>
      <p:bldP spid="204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527D69B-C27C-5147-82F3-4D9F1E4B3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194" y="4986376"/>
            <a:ext cx="3149806" cy="1871624"/>
          </a:xfrm>
          <a:prstGeom prst="rect">
            <a:avLst/>
          </a:prstGeom>
        </p:spPr>
      </p:pic>
      <p:pic>
        <p:nvPicPr>
          <p:cNvPr id="36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57151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44451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44451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880600" y="1255823"/>
            <a:ext cx="85808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44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98860" y="2355711"/>
            <a:ext cx="93887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Bài hát Bài ca đi học do nhạc sĩ nào sáng tác?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880600" y="3332784"/>
            <a:ext cx="40820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Trần Bảng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Minh Châu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Long</a:t>
            </a:r>
            <a:endParaRPr lang="en-SG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98171" y="3381793"/>
            <a:ext cx="796835" cy="585405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2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D249950-13C5-5A42-9108-766A685C3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356" y="3859269"/>
            <a:ext cx="2344644" cy="2998731"/>
          </a:xfrm>
          <a:prstGeom prst="rect">
            <a:avLst/>
          </a:prstGeom>
        </p:spPr>
      </p:pic>
      <p:pic>
        <p:nvPicPr>
          <p:cNvPr id="8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78" y="322319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28" y="309619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03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28" y="309619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36578" y="1397585"/>
            <a:ext cx="5882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68028" y="2156029"/>
            <a:ext cx="934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Bài hát nào sau đây do nhạc sĩ Hoàng Lân sáng tác?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11294" y="3429000"/>
            <a:ext cx="8043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Quân ca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ca đi học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múa hát dưới trăng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30505" y="4491318"/>
            <a:ext cx="672353" cy="50734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2665B68-5A97-CD4A-B9A2-C02252D0A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43" y="4020866"/>
            <a:ext cx="2634423" cy="2837134"/>
          </a:xfrm>
          <a:prstGeom prst="rect">
            <a:avLst/>
          </a:prstGeom>
        </p:spPr>
      </p:pic>
      <p:pic>
        <p:nvPicPr>
          <p:cNvPr id="6" name="Picture 12" descr="sta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30" y="900435"/>
            <a:ext cx="6604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64" y="263320"/>
            <a:ext cx="10477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4" y="250620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03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314" y="250620"/>
            <a:ext cx="1047749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60766" y="1338586"/>
            <a:ext cx="6692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b="1" dirty="0">
                <a:solidFill>
                  <a:srgbClr val="4917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câu trả lời đúng nhất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60766" y="2352501"/>
            <a:ext cx="6832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SG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Khuông nhạc có 5 dòng kẻ và 4 khe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59567" y="3482257"/>
            <a:ext cx="80433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UcPeriod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SG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6608" y="3550536"/>
            <a:ext cx="672353" cy="50734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E3E4ED46-8F03-D440-99BE-E74DDCF7C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0591">
            <a:off x="8632844" y="4812218"/>
            <a:ext cx="3561898" cy="18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917700" y="533400"/>
            <a:ext cx="7410451" cy="104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0" tIns="51951" rIns="103900" bIns="519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6133">
                <a:solidFill>
                  <a:srgbClr val="FF3300"/>
                </a:solidFill>
              </a:rPr>
              <a:t>DẶN DÒ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18" y="2046817"/>
            <a:ext cx="12422716" cy="10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900" tIns="51951" rIns="103900" bIns="5195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*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giai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điệu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lời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ca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hát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vừa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ôn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kết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với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gõ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</a:rPr>
              <a:t>phách</a:t>
            </a:r>
            <a:endParaRPr lang="en-US" altLang="en-US" sz="3200" b="1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484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85" y="279401"/>
            <a:ext cx="1466849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5002">
            <a:off x="9789585" y="-188384"/>
            <a:ext cx="1976967" cy="144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774700"/>
            <a:ext cx="114723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2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452">
            <a:off x="9158818" y="150284"/>
            <a:ext cx="789517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-10584" y="3327401"/>
            <a:ext cx="12710584" cy="597359"/>
          </a:xfrm>
          <a:prstGeom prst="rect">
            <a:avLst/>
          </a:prstGeom>
          <a:noFill/>
        </p:spPr>
        <p:txBody>
          <a:bodyPr lIns="103900" tIns="51951" rIns="103900" bIns="51951">
            <a:spAutoFit/>
          </a:bodyPr>
          <a:lstStyle/>
          <a:p>
            <a:pPr>
              <a:defRPr/>
            </a:pP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Ở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SG" sz="3200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SG" sz="3200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369">
            <a:off x="1765301" y="3850217"/>
            <a:ext cx="2484967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7958">
            <a:off x="8703733" y="5488518"/>
            <a:ext cx="1422400" cy="108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C:\Users\HP\Pictures\hình động\7-mau_slide_powerpoint_dep_ctu.vn_(94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592918"/>
            <a:ext cx="914400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HP\Pictures\hình động\1-mau_slide_powerpoint_dep_ctu.vn_(1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141">
            <a:off x="5194301" y="4673601"/>
            <a:ext cx="2038351" cy="15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036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gular Pentagon 14"/>
          <p:cNvSpPr/>
          <p:nvPr/>
        </p:nvSpPr>
        <p:spPr>
          <a:xfrm>
            <a:off x="8229573" y="-69964"/>
            <a:ext cx="3775166" cy="3095897"/>
          </a:xfrm>
          <a:prstGeom prst="pentag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6-Point Star 13"/>
          <p:cNvSpPr/>
          <p:nvPr/>
        </p:nvSpPr>
        <p:spPr>
          <a:xfrm>
            <a:off x="4100489" y="428384"/>
            <a:ext cx="3802539" cy="3352929"/>
          </a:xfrm>
          <a:prstGeom prst="star6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gular Pentagon 12"/>
          <p:cNvSpPr/>
          <p:nvPr/>
        </p:nvSpPr>
        <p:spPr>
          <a:xfrm>
            <a:off x="312872" y="-24683"/>
            <a:ext cx="3775166" cy="3095897"/>
          </a:xfrm>
          <a:prstGeom prst="pentag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0843431-CC16-6844-816A-E5E3C4B37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8" y="199054"/>
            <a:ext cx="3379262" cy="255786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BB9858A-C946-F047-8991-CB6810369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" y="391885"/>
            <a:ext cx="3213463" cy="23650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CADC23F-ADFA-C04E-A59C-AA958F30D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40" y="731305"/>
            <a:ext cx="3337931" cy="251402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5578" y="4029060"/>
            <a:ext cx="3277834" cy="2897713"/>
          </a:xfrm>
          <a:prstGeom prst="rect">
            <a:avLst/>
          </a:prstGeom>
        </p:spPr>
      </p:pic>
      <p:pic>
        <p:nvPicPr>
          <p:cNvPr id="8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653787" y="3854687"/>
            <a:ext cx="3205523" cy="3012141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544142" y="3806005"/>
            <a:ext cx="3506484" cy="3076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1123" y="5209264"/>
            <a:ext cx="165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Bài ca đi học</a:t>
            </a:r>
            <a:endParaRPr lang="en-US" altLang="zh-CN" sz="3200" b="1" dirty="0">
              <a:solidFill>
                <a:prstClr val="black"/>
              </a:solidFill>
              <a:latin typeface="HP001 4 hàng" panose="020B0603050302020204" pitchFamily="34" charset="-93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0564" y="5134024"/>
            <a:ext cx="2212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Quốc ca</a:t>
            </a: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Việt Nam</a:t>
            </a:r>
            <a:endParaRPr lang="en-US" altLang="zh-CN" sz="3200" b="1" dirty="0">
              <a:solidFill>
                <a:prstClr val="black"/>
              </a:solidFill>
              <a:latin typeface="HP001 4 hàng" panose="020B0603050302020204" pitchFamily="34" charset="-93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9497" y="5125540"/>
            <a:ext cx="2782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HP001 4 hàng" panose="020B0603050302020204" pitchFamily="34" charset="-93"/>
                <a:ea typeface="宋体" panose="02010600030101010101" pitchFamily="2" charset="-122"/>
              </a:rPr>
              <a:t>Cùng múa hát dưới trăng</a:t>
            </a:r>
          </a:p>
        </p:txBody>
      </p:sp>
      <p:sp>
        <p:nvSpPr>
          <p:cNvPr id="22" name="Right Arrow 21"/>
          <p:cNvSpPr/>
          <p:nvPr/>
        </p:nvSpPr>
        <p:spPr>
          <a:xfrm rot="8741262">
            <a:off x="2810291" y="3820606"/>
            <a:ext cx="2347180" cy="43214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711299">
            <a:off x="2409220" y="3742685"/>
            <a:ext cx="2996497" cy="4321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4946377">
            <a:off x="8444343" y="3475534"/>
            <a:ext cx="1762900" cy="432146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5073651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562600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5046133"/>
            <a:ext cx="4563533" cy="22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00133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85800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85" y="2353733"/>
            <a:ext cx="3541183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:\Users\HP\Pictures\hình động\hinh-nen-dong-day-ngang-dep-1-101_1042371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956733"/>
            <a:ext cx="3541184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 descr="C:\Users\HP\Pictures\hình động\3-mau_slide_powerpoint_dep_ctu.vn_(127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921001"/>
            <a:ext cx="3424767" cy="342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4"/>
          <p:cNvSpPr txBox="1">
            <a:spLocks noChangeArrowheads="1"/>
          </p:cNvSpPr>
          <p:nvPr/>
        </p:nvSpPr>
        <p:spPr bwMode="auto">
          <a:xfrm>
            <a:off x="1509184" y="1667934"/>
            <a:ext cx="9332987" cy="67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00" tIns="51951" rIns="103900" bIns="5195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SG" alt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</a:t>
            </a:r>
            <a:r>
              <a:rPr lang="en-SG" alt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THÚC.</a:t>
            </a:r>
            <a:endParaRPr lang="en-SG" alt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 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567" y="279400"/>
            <a:ext cx="541867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62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706091" y="2022763"/>
            <a:ext cx="3429000" cy="1385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TextBox 6"/>
          <p:cNvSpPr txBox="1"/>
          <p:nvPr/>
        </p:nvSpPr>
        <p:spPr>
          <a:xfrm>
            <a:off x="4261892" y="2351279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 smtClean="0">
                <a:solidFill>
                  <a:prstClr val="white"/>
                </a:solidFill>
                <a:latin typeface="HP001 4 hàng bold" panose="020B0603050302020204" pitchFamily="34" charset="-93"/>
              </a:rPr>
              <a:t>Âm nhạc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 bold" panose="020B0603050302020204" pitchFamily="34" charset="-93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2892" y="3024406"/>
            <a:ext cx="912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 smtClean="0">
                <a:solidFill>
                  <a:prstClr val="white"/>
                </a:solidFill>
                <a:latin typeface="HP001 4 hàng bold" panose="020B0603050302020204" pitchFamily="34" charset="-93"/>
              </a:rPr>
              <a:t>Ôn tập ba bài hát và kí hiệu nhạc đã học ở lớp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 bold" panose="020B0603050302020204" pitchFamily="34" charset="-9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 b="182"/>
          <a:stretch/>
        </p:blipFill>
        <p:spPr>
          <a:xfrm>
            <a:off x="0" y="3139089"/>
            <a:ext cx="12192000" cy="3875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080" y="679269"/>
            <a:ext cx="10541725" cy="29913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latin typeface="HP001 4 hàng" panose="020B0603050302020204" pitchFamily="34" charset="-93"/>
              </a:rPr>
              <a:t>Ôn tập ba bài hát:</a:t>
            </a:r>
            <a:r>
              <a:rPr lang="en-US" sz="3600" b="1" dirty="0">
                <a:latin typeface="HP001 4 hàng" panose="020B0603050302020204" pitchFamily="34" charset="-93"/>
              </a:rPr>
              <a:t> </a:t>
            </a:r>
            <a:r>
              <a:rPr lang="en-US" sz="3600" b="1" dirty="0" smtClean="0">
                <a:latin typeface="HP001 4 hàng" panose="020B0603050302020204" pitchFamily="34" charset="-93"/>
              </a:rPr>
              <a:t>- Quốc ca Việt Nam</a:t>
            </a:r>
          </a:p>
          <a:p>
            <a:r>
              <a:rPr lang="en-US" sz="3600" b="1" dirty="0">
                <a:latin typeface="HP001 4 hàng" panose="020B0603050302020204" pitchFamily="34" charset="-93"/>
              </a:rPr>
              <a:t>	</a:t>
            </a:r>
            <a:r>
              <a:rPr lang="en-US" sz="3600" b="1" dirty="0" smtClean="0">
                <a:latin typeface="HP001 4 hàng" panose="020B0603050302020204" pitchFamily="34" charset="-93"/>
              </a:rPr>
              <a:t>	           - Bài ca đi hoc</a:t>
            </a:r>
          </a:p>
          <a:p>
            <a:pPr algn="ctr"/>
            <a:r>
              <a:rPr lang="en-US" sz="3600" b="1" dirty="0" smtClean="0">
                <a:latin typeface="HP001 4 hàng" panose="020B0603050302020204" pitchFamily="34" charset="-93"/>
              </a:rPr>
              <a:t>			 - Cùng múa hát dưới trắng</a:t>
            </a:r>
          </a:p>
        </p:txBody>
      </p:sp>
    </p:spTree>
    <p:extLst>
      <p:ext uri="{BB962C8B-B14F-4D97-AF65-F5344CB8AC3E}">
        <p14:creationId xmlns:p14="http://schemas.microsoft.com/office/powerpoint/2010/main" val="19153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-114299" y="-78317"/>
            <a:ext cx="988484" cy="11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-12699" y="5708651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11264901" y="-78317"/>
            <a:ext cx="988484" cy="11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HP\Pictures\hình động\6-mau_slide_powerpoint_dep_ctu.vn_(12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3658">
            <a:off x="11264901" y="5712884"/>
            <a:ext cx="988484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ến quân ca lời-cắ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1" y="497418"/>
            <a:ext cx="10267949" cy="577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4329" end="4778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8" y="0"/>
            <a:ext cx="11930742" cy="6858000"/>
          </a:xfrm>
        </p:spPr>
      </p:pic>
    </p:spTree>
    <p:extLst>
      <p:ext uri="{BB962C8B-B14F-4D97-AF65-F5344CB8AC3E}">
        <p14:creationId xmlns:p14="http://schemas.microsoft.com/office/powerpoint/2010/main" val="12015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0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-42333"/>
            <a:ext cx="1257300" cy="69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6000" y="245533"/>
            <a:ext cx="753745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ÔN TẬP BÀI HÁT: BÀI CA ĐI HỌC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0" y="787401"/>
            <a:ext cx="50800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67"/>
              <a:t>Nhạc và lời: Phan Trần Bảng</a:t>
            </a:r>
            <a:endParaRPr lang="en-SG" altLang="en-US" sz="2667"/>
          </a:p>
        </p:txBody>
      </p:sp>
      <p:pic>
        <p:nvPicPr>
          <p:cNvPr id="2" name="Bài 2 - Bài Ca Đi Học - lờ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320800"/>
            <a:ext cx="9850967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147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t dạy online Âm nhạc 4 -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9892" end="3719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91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0"/>
            <a:ext cx="125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HP\Pictures\hình động\hinh-nen-dong-hoa-la-dep-1-44_1043330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-42333"/>
            <a:ext cx="1257300" cy="69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567" y="184151"/>
            <a:ext cx="10668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ÔN TẬP BÀI HÁT: CÙNG MÚA HÁT DƯỚI TRĂNG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721600" y="787400"/>
            <a:ext cx="50800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67"/>
              <a:t>Nhạc và lời: Hoàng Lân</a:t>
            </a:r>
            <a:endParaRPr lang="en-SG" altLang="en-US" sz="2667"/>
          </a:p>
        </p:txBody>
      </p:sp>
      <p:pic>
        <p:nvPicPr>
          <p:cNvPr id="2" name="Cùng Múa Hát Dưới Trăng cắt-lờ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3" y="1456267"/>
            <a:ext cx="9609667" cy="540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119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7FAECBA-0C91-4471-BFD2-88975A20E23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7FAECBA-0C91-4471-BFD2-88975A20E23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|0.5|0.5"/>
  <p:tag name="ISPRING_CUSTOM_TIMING_USED" val="1"/>
  <p:tag name="ISPRING_SLIDE_ID_2" val="{FC661BE6-DABC-45CB-BE82-66F1C0938D1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0.001"/>
  <p:tag name="ISPRING_SLIDE_ID_2" val="{791568CA-0C4F-40DE-B731-7FBCF57151F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305</Words>
  <Application>Microsoft Office PowerPoint</Application>
  <PresentationFormat>Custom</PresentationFormat>
  <Paragraphs>77</Paragraphs>
  <Slides>20</Slides>
  <Notes>5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WIN</cp:lastModifiedBy>
  <cp:revision>21</cp:revision>
  <dcterms:created xsi:type="dcterms:W3CDTF">2021-09-06T16:41:55Z</dcterms:created>
  <dcterms:modified xsi:type="dcterms:W3CDTF">2021-10-28T10:27:55Z</dcterms:modified>
</cp:coreProperties>
</file>