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310" r:id="rId3"/>
    <p:sldId id="319" r:id="rId4"/>
    <p:sldId id="329" r:id="rId5"/>
    <p:sldId id="312" r:id="rId6"/>
    <p:sldId id="261" r:id="rId7"/>
    <p:sldId id="266" r:id="rId8"/>
    <p:sldId id="323" r:id="rId9"/>
    <p:sldId id="343" r:id="rId10"/>
    <p:sldId id="344" r:id="rId11"/>
    <p:sldId id="349" r:id="rId12"/>
    <p:sldId id="346" r:id="rId13"/>
    <p:sldId id="347" r:id="rId14"/>
    <p:sldId id="268" r:id="rId15"/>
    <p:sldId id="341" r:id="rId16"/>
    <p:sldId id="269" r:id="rId17"/>
    <p:sldId id="330" r:id="rId18"/>
    <p:sldId id="331" r:id="rId19"/>
    <p:sldId id="351" r:id="rId20"/>
    <p:sldId id="352" r:id="rId21"/>
    <p:sldId id="353" r:id="rId22"/>
    <p:sldId id="354" r:id="rId23"/>
    <p:sldId id="339" r:id="rId24"/>
    <p:sldId id="350" r:id="rId25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3300"/>
    <a:srgbClr val="FF00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6" d="100"/>
          <a:sy n="66" d="100"/>
        </p:scale>
        <p:origin x="84" y="84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AF298-04B2-4A09-9F60-E8CD92F82B27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02F0C-FA1D-4B97-892D-5C4CB4493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8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02F0C-FA1D-4B97-892D-5C4CB44933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7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02DB-F3DB-4688-93B9-6C620CCC798C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6784-9266-4619-B98D-5754B05E6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4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02DB-F3DB-4688-93B9-6C620CCC798C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6784-9266-4619-B98D-5754B05E6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2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02DB-F3DB-4688-93B9-6C620CCC798C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6784-9266-4619-B98D-5754B05E6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4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02DB-F3DB-4688-93B9-6C620CCC798C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6784-9266-4619-B98D-5754B05E6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5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02DB-F3DB-4688-93B9-6C620CCC798C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6784-9266-4619-B98D-5754B05E6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02DB-F3DB-4688-93B9-6C620CCC798C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6784-9266-4619-B98D-5754B05E6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0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02DB-F3DB-4688-93B9-6C620CCC798C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6784-9266-4619-B98D-5754B05E6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5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02DB-F3DB-4688-93B9-6C620CCC798C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6784-9266-4619-B98D-5754B05E6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5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02DB-F3DB-4688-93B9-6C620CCC798C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6784-9266-4619-B98D-5754B05E6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6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02DB-F3DB-4688-93B9-6C620CCC798C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6784-9266-4619-B98D-5754B05E6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02DB-F3DB-4688-93B9-6C620CCC798C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6784-9266-4619-B98D-5754B05E6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8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402DB-F3DB-4688-93B9-6C620CCC798C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36784-9266-4619-B98D-5754B05E6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5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trong-dong-3"/>
          <p:cNvPicPr>
            <a:picLocks noChangeAspect="1" noChangeArrowheads="1"/>
          </p:cNvPicPr>
          <p:nvPr/>
        </p:nvPicPr>
        <p:blipFill>
          <a:blip r:embed="rId3">
            <a:lum bright="-4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6858000" cy="558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Ban-do-Vn-2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14600"/>
            <a:ext cx="420624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3680" y="2133600"/>
            <a:ext cx="554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LỊCH SỬ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" y="4412674"/>
            <a:ext cx="11590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 KHẨN HOANG Ở ĐÀNG TRONG</a:t>
            </a:r>
          </a:p>
        </p:txBody>
      </p:sp>
    </p:spTree>
    <p:extLst>
      <p:ext uri="{BB962C8B-B14F-4D97-AF65-F5344CB8AC3E}">
        <p14:creationId xmlns:p14="http://schemas.microsoft.com/office/powerpoint/2010/main" val="359244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9060" y="1752600"/>
            <a:ext cx="1150973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7180" y="2971800"/>
            <a:ext cx="11509735" cy="281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Nông</a:t>
            </a:r>
            <a:r>
              <a:rPr lang="en-US" sz="3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dân</a:t>
            </a:r>
            <a:r>
              <a:rPr lang="en-US" sz="3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quân</a:t>
            </a:r>
            <a:r>
              <a:rPr lang="en-US" sz="3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lính</a:t>
            </a:r>
            <a:r>
              <a:rPr lang="en-US" sz="3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pt-BR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</a:t>
            </a:r>
            <a:r>
              <a:rPr lang="pt-BR" sz="4000" b="1" i="1" dirty="0">
                <a:latin typeface="Times New Roman" pitchFamily="18" charset="0"/>
                <a:cs typeface="Times New Roman" pitchFamily="18" charset="0"/>
              </a:rPr>
              <a:t>ược phép đem cả gia đình theo.Cấp lương thực trong nửa năm cùng  một số nông cụ.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5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71825" y="1199616"/>
            <a:ext cx="109153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8721" y="2571214"/>
            <a:ext cx="985487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Long.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272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8" descr="D:\HINH ANH\khunghinh\100.Powerpoint.Backgound_kythuatlaptop.com\natureblogtopx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 t="28319" r="3580" b="7648"/>
          <a:stretch>
            <a:fillRect/>
          </a:stretch>
        </p:blipFill>
        <p:spPr bwMode="auto">
          <a:xfrm>
            <a:off x="0" y="0"/>
            <a:ext cx="118872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Nhóm 10"/>
          <p:cNvGrpSpPr>
            <a:grpSpLocks/>
          </p:cNvGrpSpPr>
          <p:nvPr/>
        </p:nvGrpSpPr>
        <p:grpSpPr bwMode="auto">
          <a:xfrm>
            <a:off x="-99060" y="150814"/>
            <a:ext cx="8915399" cy="6707187"/>
            <a:chOff x="790859" y="2429301"/>
            <a:chExt cx="3656337" cy="4462727"/>
          </a:xfrm>
        </p:grpSpPr>
        <p:pic>
          <p:nvPicPr>
            <p:cNvPr id="20487" name="Picture 2" descr="C:\Users\Tuyen.aptech01\Desktop\u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5" t="32193" r="7143" b="7494"/>
            <a:stretch>
              <a:fillRect/>
            </a:stretch>
          </p:blipFill>
          <p:spPr bwMode="auto">
            <a:xfrm>
              <a:off x="790859" y="2429301"/>
              <a:ext cx="3048002" cy="446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9" name="Hộp_Văn_Bản 13"/>
            <p:cNvSpPr txBox="1">
              <a:spLocks noChangeArrowheads="1"/>
            </p:cNvSpPr>
            <p:nvPr/>
          </p:nvSpPr>
          <p:spPr bwMode="auto">
            <a:xfrm>
              <a:off x="3465138" y="4314041"/>
              <a:ext cx="762001" cy="430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PHÚ</a:t>
              </a:r>
            </a:p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YÊN</a:t>
              </a:r>
            </a:p>
          </p:txBody>
        </p:sp>
        <p:sp>
          <p:nvSpPr>
            <p:cNvPr id="20490" name="Hộp_Văn_Bản 14"/>
            <p:cNvSpPr txBox="1">
              <a:spLocks noChangeArrowheads="1"/>
            </p:cNvSpPr>
            <p:nvPr/>
          </p:nvSpPr>
          <p:spPr bwMode="auto">
            <a:xfrm>
              <a:off x="3465138" y="4958329"/>
              <a:ext cx="982058" cy="430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KHÁNH</a:t>
              </a:r>
            </a:p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HÒA</a:t>
              </a:r>
            </a:p>
          </p:txBody>
        </p:sp>
        <p:sp>
          <p:nvSpPr>
            <p:cNvPr id="20491" name="Hộp_Văn_Bản 15"/>
            <p:cNvSpPr txBox="1">
              <a:spLocks noChangeArrowheads="1"/>
            </p:cNvSpPr>
            <p:nvPr/>
          </p:nvSpPr>
          <p:spPr bwMode="auto">
            <a:xfrm rot="19270324">
              <a:off x="2171411" y="5214308"/>
              <a:ext cx="1295400" cy="430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NAM 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 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BỘ</a:t>
              </a:r>
            </a:p>
          </p:txBody>
        </p:sp>
        <p:sp>
          <p:nvSpPr>
            <p:cNvPr id="20492" name="Hộp_Văn_Bản 16"/>
            <p:cNvSpPr txBox="1">
              <a:spLocks noChangeArrowheads="1"/>
            </p:cNvSpPr>
            <p:nvPr/>
          </p:nvSpPr>
          <p:spPr bwMode="auto">
            <a:xfrm>
              <a:off x="2557773" y="4559791"/>
              <a:ext cx="914400" cy="430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TÂY </a:t>
              </a:r>
            </a:p>
            <a:p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</a:p>
          </p:txBody>
        </p:sp>
        <p:sp>
          <p:nvSpPr>
            <p:cNvPr id="20493" name="Hộp_Văn_Bản 17"/>
            <p:cNvSpPr txBox="1">
              <a:spLocks noChangeArrowheads="1"/>
            </p:cNvSpPr>
            <p:nvPr/>
          </p:nvSpPr>
          <p:spPr bwMode="auto">
            <a:xfrm rot="19270324">
              <a:off x="1008631" y="5953662"/>
              <a:ext cx="1365316" cy="430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ĐỒNG BẰNG     SÔNG CỬU LONG</a:t>
              </a:r>
            </a:p>
          </p:txBody>
        </p:sp>
      </p:grpSp>
      <p:sp>
        <p:nvSpPr>
          <p:cNvPr id="13" name="Freeform 12"/>
          <p:cNvSpPr/>
          <p:nvPr/>
        </p:nvSpPr>
        <p:spPr>
          <a:xfrm>
            <a:off x="5398770" y="2797175"/>
            <a:ext cx="961708" cy="933450"/>
          </a:xfrm>
          <a:custGeom>
            <a:avLst/>
            <a:gdLst>
              <a:gd name="connsiteX0" fmla="*/ 288917 w 739293"/>
              <a:gd name="connsiteY0" fmla="*/ 0 h 933131"/>
              <a:gd name="connsiteX1" fmla="*/ 275269 w 739293"/>
              <a:gd name="connsiteY1" fmla="*/ 109182 h 933131"/>
              <a:gd name="connsiteX2" fmla="*/ 261621 w 739293"/>
              <a:gd name="connsiteY2" fmla="*/ 218364 h 933131"/>
              <a:gd name="connsiteX3" fmla="*/ 316212 w 739293"/>
              <a:gd name="connsiteY3" fmla="*/ 245660 h 933131"/>
              <a:gd name="connsiteX4" fmla="*/ 384451 w 739293"/>
              <a:gd name="connsiteY4" fmla="*/ 259308 h 933131"/>
              <a:gd name="connsiteX5" fmla="*/ 425394 w 739293"/>
              <a:gd name="connsiteY5" fmla="*/ 272955 h 933131"/>
              <a:gd name="connsiteX6" fmla="*/ 398099 w 739293"/>
              <a:gd name="connsiteY6" fmla="*/ 354842 h 933131"/>
              <a:gd name="connsiteX7" fmla="*/ 316212 w 739293"/>
              <a:gd name="connsiteY7" fmla="*/ 382137 h 933131"/>
              <a:gd name="connsiteX8" fmla="*/ 43257 w 739293"/>
              <a:gd name="connsiteY8" fmla="*/ 409433 h 933131"/>
              <a:gd name="connsiteX9" fmla="*/ 2314 w 739293"/>
              <a:gd name="connsiteY9" fmla="*/ 423081 h 933131"/>
              <a:gd name="connsiteX10" fmla="*/ 70553 w 739293"/>
              <a:gd name="connsiteY10" fmla="*/ 518615 h 933131"/>
              <a:gd name="connsiteX11" fmla="*/ 138791 w 739293"/>
              <a:gd name="connsiteY11" fmla="*/ 573206 h 933131"/>
              <a:gd name="connsiteX12" fmla="*/ 166087 w 739293"/>
              <a:gd name="connsiteY12" fmla="*/ 627797 h 933131"/>
              <a:gd name="connsiteX13" fmla="*/ 193382 w 739293"/>
              <a:gd name="connsiteY13" fmla="*/ 668740 h 933131"/>
              <a:gd name="connsiteX14" fmla="*/ 207030 w 739293"/>
              <a:gd name="connsiteY14" fmla="*/ 709684 h 933131"/>
              <a:gd name="connsiteX15" fmla="*/ 288917 w 739293"/>
              <a:gd name="connsiteY15" fmla="*/ 777922 h 933131"/>
              <a:gd name="connsiteX16" fmla="*/ 357156 w 739293"/>
              <a:gd name="connsiteY16" fmla="*/ 846161 h 933131"/>
              <a:gd name="connsiteX17" fmla="*/ 439042 w 739293"/>
              <a:gd name="connsiteY17" fmla="*/ 832513 h 933131"/>
              <a:gd name="connsiteX18" fmla="*/ 479985 w 739293"/>
              <a:gd name="connsiteY18" fmla="*/ 805218 h 933131"/>
              <a:gd name="connsiteX19" fmla="*/ 507281 w 739293"/>
              <a:gd name="connsiteY19" fmla="*/ 846161 h 933131"/>
              <a:gd name="connsiteX20" fmla="*/ 548224 w 739293"/>
              <a:gd name="connsiteY20" fmla="*/ 887105 h 933131"/>
              <a:gd name="connsiteX21" fmla="*/ 575520 w 739293"/>
              <a:gd name="connsiteY21" fmla="*/ 928048 h 933131"/>
              <a:gd name="connsiteX22" fmla="*/ 739293 w 739293"/>
              <a:gd name="connsiteY22" fmla="*/ 928048 h 93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39293" h="933131">
                <a:moveTo>
                  <a:pt x="288917" y="0"/>
                </a:moveTo>
                <a:cubicBezTo>
                  <a:pt x="284368" y="36394"/>
                  <a:pt x="284919" y="73797"/>
                  <a:pt x="275269" y="109182"/>
                </a:cubicBezTo>
                <a:cubicBezTo>
                  <a:pt x="260754" y="162403"/>
                  <a:pt x="208486" y="143974"/>
                  <a:pt x="261621" y="218364"/>
                </a:cubicBezTo>
                <a:cubicBezTo>
                  <a:pt x="273446" y="234919"/>
                  <a:pt x="296911" y="239226"/>
                  <a:pt x="316212" y="245660"/>
                </a:cubicBezTo>
                <a:cubicBezTo>
                  <a:pt x="338218" y="252996"/>
                  <a:pt x="361947" y="253682"/>
                  <a:pt x="384451" y="259308"/>
                </a:cubicBezTo>
                <a:cubicBezTo>
                  <a:pt x="398407" y="262797"/>
                  <a:pt x="411746" y="268406"/>
                  <a:pt x="425394" y="272955"/>
                </a:cubicBezTo>
                <a:cubicBezTo>
                  <a:pt x="416296" y="300251"/>
                  <a:pt x="425395" y="345744"/>
                  <a:pt x="398099" y="354842"/>
                </a:cubicBezTo>
                <a:cubicBezTo>
                  <a:pt x="370803" y="363940"/>
                  <a:pt x="344885" y="379748"/>
                  <a:pt x="316212" y="382137"/>
                </a:cubicBezTo>
                <a:cubicBezTo>
                  <a:pt x="115888" y="398831"/>
                  <a:pt x="206796" y="388990"/>
                  <a:pt x="43257" y="409433"/>
                </a:cubicBezTo>
                <a:cubicBezTo>
                  <a:pt x="29609" y="413982"/>
                  <a:pt x="4349" y="408840"/>
                  <a:pt x="2314" y="423081"/>
                </a:cubicBezTo>
                <a:cubicBezTo>
                  <a:pt x="-9266" y="504140"/>
                  <a:pt x="24026" y="503106"/>
                  <a:pt x="70553" y="518615"/>
                </a:cubicBezTo>
                <a:cubicBezTo>
                  <a:pt x="104284" y="619814"/>
                  <a:pt x="51790" y="500705"/>
                  <a:pt x="138791" y="573206"/>
                </a:cubicBezTo>
                <a:cubicBezTo>
                  <a:pt x="154420" y="586230"/>
                  <a:pt x="155993" y="610133"/>
                  <a:pt x="166087" y="627797"/>
                </a:cubicBezTo>
                <a:cubicBezTo>
                  <a:pt x="174225" y="642038"/>
                  <a:pt x="186047" y="654069"/>
                  <a:pt x="193382" y="668740"/>
                </a:cubicBezTo>
                <a:cubicBezTo>
                  <a:pt x="199816" y="681607"/>
                  <a:pt x="199050" y="697714"/>
                  <a:pt x="207030" y="709684"/>
                </a:cubicBezTo>
                <a:cubicBezTo>
                  <a:pt x="228046" y="741208"/>
                  <a:pt x="258706" y="757782"/>
                  <a:pt x="288917" y="777922"/>
                </a:cubicBezTo>
                <a:cubicBezTo>
                  <a:pt x="303475" y="799760"/>
                  <a:pt x="324399" y="842522"/>
                  <a:pt x="357156" y="846161"/>
                </a:cubicBezTo>
                <a:cubicBezTo>
                  <a:pt x="384659" y="849217"/>
                  <a:pt x="411747" y="837062"/>
                  <a:pt x="439042" y="832513"/>
                </a:cubicBezTo>
                <a:cubicBezTo>
                  <a:pt x="452690" y="823415"/>
                  <a:pt x="463901" y="802001"/>
                  <a:pt x="479985" y="805218"/>
                </a:cubicBezTo>
                <a:cubicBezTo>
                  <a:pt x="496069" y="808435"/>
                  <a:pt x="496780" y="833560"/>
                  <a:pt x="507281" y="846161"/>
                </a:cubicBezTo>
                <a:cubicBezTo>
                  <a:pt x="519637" y="860988"/>
                  <a:pt x="535868" y="872278"/>
                  <a:pt x="548224" y="887105"/>
                </a:cubicBezTo>
                <a:cubicBezTo>
                  <a:pt x="558725" y="899706"/>
                  <a:pt x="559482" y="924611"/>
                  <a:pt x="575520" y="928048"/>
                </a:cubicBezTo>
                <a:cubicBezTo>
                  <a:pt x="628899" y="939486"/>
                  <a:pt x="684702" y="928048"/>
                  <a:pt x="739293" y="92804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667057" y="3630614"/>
            <a:ext cx="551021" cy="1131887"/>
          </a:xfrm>
          <a:custGeom>
            <a:avLst/>
            <a:gdLst>
              <a:gd name="connsiteX0" fmla="*/ 81887 w 423155"/>
              <a:gd name="connsiteY0" fmla="*/ 0 h 1132765"/>
              <a:gd name="connsiteX1" fmla="*/ 81887 w 423155"/>
              <a:gd name="connsiteY1" fmla="*/ 122830 h 1132765"/>
              <a:gd name="connsiteX2" fmla="*/ 40944 w 423155"/>
              <a:gd name="connsiteY2" fmla="*/ 163774 h 1132765"/>
              <a:gd name="connsiteX3" fmla="*/ 40944 w 423155"/>
              <a:gd name="connsiteY3" fmla="*/ 368490 h 1132765"/>
              <a:gd name="connsiteX4" fmla="*/ 68239 w 423155"/>
              <a:gd name="connsiteY4" fmla="*/ 518615 h 1132765"/>
              <a:gd name="connsiteX5" fmla="*/ 95535 w 423155"/>
              <a:gd name="connsiteY5" fmla="*/ 559559 h 1132765"/>
              <a:gd name="connsiteX6" fmla="*/ 95535 w 423155"/>
              <a:gd name="connsiteY6" fmla="*/ 723332 h 1132765"/>
              <a:gd name="connsiteX7" fmla="*/ 40944 w 423155"/>
              <a:gd name="connsiteY7" fmla="*/ 805218 h 1132765"/>
              <a:gd name="connsiteX8" fmla="*/ 27296 w 423155"/>
              <a:gd name="connsiteY8" fmla="*/ 900753 h 1132765"/>
              <a:gd name="connsiteX9" fmla="*/ 0 w 423155"/>
              <a:gd name="connsiteY9" fmla="*/ 982639 h 1132765"/>
              <a:gd name="connsiteX10" fmla="*/ 13648 w 423155"/>
              <a:gd name="connsiteY10" fmla="*/ 1050878 h 1132765"/>
              <a:gd name="connsiteX11" fmla="*/ 54591 w 423155"/>
              <a:gd name="connsiteY11" fmla="*/ 1091821 h 1132765"/>
              <a:gd name="connsiteX12" fmla="*/ 150126 w 423155"/>
              <a:gd name="connsiteY12" fmla="*/ 1132765 h 1132765"/>
              <a:gd name="connsiteX13" fmla="*/ 368490 w 423155"/>
              <a:gd name="connsiteY13" fmla="*/ 1119117 h 1132765"/>
              <a:gd name="connsiteX14" fmla="*/ 423081 w 423155"/>
              <a:gd name="connsiteY14" fmla="*/ 1091821 h 113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155" h="1132765">
                <a:moveTo>
                  <a:pt x="81887" y="0"/>
                </a:moveTo>
                <a:cubicBezTo>
                  <a:pt x="91268" y="46906"/>
                  <a:pt x="107586" y="77857"/>
                  <a:pt x="81887" y="122830"/>
                </a:cubicBezTo>
                <a:cubicBezTo>
                  <a:pt x="72311" y="139588"/>
                  <a:pt x="54592" y="150126"/>
                  <a:pt x="40944" y="163774"/>
                </a:cubicBezTo>
                <a:cubicBezTo>
                  <a:pt x="19575" y="270618"/>
                  <a:pt x="22533" y="221202"/>
                  <a:pt x="40944" y="368490"/>
                </a:cubicBezTo>
                <a:cubicBezTo>
                  <a:pt x="41903" y="376161"/>
                  <a:pt x="62996" y="504635"/>
                  <a:pt x="68239" y="518615"/>
                </a:cubicBezTo>
                <a:cubicBezTo>
                  <a:pt x="73999" y="533973"/>
                  <a:pt x="86436" y="545911"/>
                  <a:pt x="95535" y="559559"/>
                </a:cubicBezTo>
                <a:cubicBezTo>
                  <a:pt x="111830" y="624743"/>
                  <a:pt x="123724" y="644402"/>
                  <a:pt x="95535" y="723332"/>
                </a:cubicBezTo>
                <a:cubicBezTo>
                  <a:pt x="84502" y="754226"/>
                  <a:pt x="40944" y="805218"/>
                  <a:pt x="40944" y="805218"/>
                </a:cubicBezTo>
                <a:cubicBezTo>
                  <a:pt x="36395" y="837063"/>
                  <a:pt x="34529" y="869409"/>
                  <a:pt x="27296" y="900753"/>
                </a:cubicBezTo>
                <a:cubicBezTo>
                  <a:pt x="20826" y="928788"/>
                  <a:pt x="0" y="982639"/>
                  <a:pt x="0" y="982639"/>
                </a:cubicBezTo>
                <a:cubicBezTo>
                  <a:pt x="4549" y="1005385"/>
                  <a:pt x="3274" y="1030130"/>
                  <a:pt x="13648" y="1050878"/>
                </a:cubicBezTo>
                <a:cubicBezTo>
                  <a:pt x="22280" y="1068141"/>
                  <a:pt x="39764" y="1079465"/>
                  <a:pt x="54591" y="1091821"/>
                </a:cubicBezTo>
                <a:cubicBezTo>
                  <a:pt x="94984" y="1125482"/>
                  <a:pt x="98098" y="1119758"/>
                  <a:pt x="150126" y="1132765"/>
                </a:cubicBezTo>
                <a:cubicBezTo>
                  <a:pt x="222914" y="1128216"/>
                  <a:pt x="295922" y="1126374"/>
                  <a:pt x="368490" y="1119117"/>
                </a:cubicBezTo>
                <a:cubicBezTo>
                  <a:pt x="427494" y="1113216"/>
                  <a:pt x="423081" y="1122079"/>
                  <a:pt x="423081" y="1091821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822065" y="3521076"/>
            <a:ext cx="1898650" cy="873125"/>
          </a:xfrm>
          <a:custGeom>
            <a:avLst/>
            <a:gdLst>
              <a:gd name="connsiteX0" fmla="*/ 0 w 1460311"/>
              <a:gd name="connsiteY0" fmla="*/ 859809 h 873463"/>
              <a:gd name="connsiteX1" fmla="*/ 286603 w 1460311"/>
              <a:gd name="connsiteY1" fmla="*/ 873457 h 873463"/>
              <a:gd name="connsiteX2" fmla="*/ 382137 w 1460311"/>
              <a:gd name="connsiteY2" fmla="*/ 859809 h 873463"/>
              <a:gd name="connsiteX3" fmla="*/ 395785 w 1460311"/>
              <a:gd name="connsiteY3" fmla="*/ 818866 h 873463"/>
              <a:gd name="connsiteX4" fmla="*/ 436728 w 1460311"/>
              <a:gd name="connsiteY4" fmla="*/ 805218 h 873463"/>
              <a:gd name="connsiteX5" fmla="*/ 518615 w 1460311"/>
              <a:gd name="connsiteY5" fmla="*/ 750627 h 873463"/>
              <a:gd name="connsiteX6" fmla="*/ 559558 w 1460311"/>
              <a:gd name="connsiteY6" fmla="*/ 668741 h 873463"/>
              <a:gd name="connsiteX7" fmla="*/ 573206 w 1460311"/>
              <a:gd name="connsiteY7" fmla="*/ 627797 h 873463"/>
              <a:gd name="connsiteX8" fmla="*/ 655093 w 1460311"/>
              <a:gd name="connsiteY8" fmla="*/ 600502 h 873463"/>
              <a:gd name="connsiteX9" fmla="*/ 955343 w 1460311"/>
              <a:gd name="connsiteY9" fmla="*/ 586854 h 873463"/>
              <a:gd name="connsiteX10" fmla="*/ 996287 w 1460311"/>
              <a:gd name="connsiteY10" fmla="*/ 573206 h 873463"/>
              <a:gd name="connsiteX11" fmla="*/ 1091821 w 1460311"/>
              <a:gd name="connsiteY11" fmla="*/ 559559 h 873463"/>
              <a:gd name="connsiteX12" fmla="*/ 1132764 w 1460311"/>
              <a:gd name="connsiteY12" fmla="*/ 532263 h 873463"/>
              <a:gd name="connsiteX13" fmla="*/ 1214651 w 1460311"/>
              <a:gd name="connsiteY13" fmla="*/ 409433 h 873463"/>
              <a:gd name="connsiteX14" fmla="*/ 1241946 w 1460311"/>
              <a:gd name="connsiteY14" fmla="*/ 368490 h 873463"/>
              <a:gd name="connsiteX15" fmla="*/ 1269242 w 1460311"/>
              <a:gd name="connsiteY15" fmla="*/ 327547 h 873463"/>
              <a:gd name="connsiteX16" fmla="*/ 1323833 w 1460311"/>
              <a:gd name="connsiteY16" fmla="*/ 272956 h 873463"/>
              <a:gd name="connsiteX17" fmla="*/ 1364776 w 1460311"/>
              <a:gd name="connsiteY17" fmla="*/ 191069 h 873463"/>
              <a:gd name="connsiteX18" fmla="*/ 1392072 w 1460311"/>
              <a:gd name="connsiteY18" fmla="*/ 150126 h 873463"/>
              <a:gd name="connsiteX19" fmla="*/ 1405719 w 1460311"/>
              <a:gd name="connsiteY19" fmla="*/ 109182 h 873463"/>
              <a:gd name="connsiteX20" fmla="*/ 1433015 w 1460311"/>
              <a:gd name="connsiteY20" fmla="*/ 68239 h 873463"/>
              <a:gd name="connsiteX21" fmla="*/ 1460311 w 1460311"/>
              <a:gd name="connsiteY21" fmla="*/ 0 h 87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60311" h="873463">
                <a:moveTo>
                  <a:pt x="0" y="859809"/>
                </a:moveTo>
                <a:cubicBezTo>
                  <a:pt x="95534" y="864358"/>
                  <a:pt x="190960" y="873457"/>
                  <a:pt x="286603" y="873457"/>
                </a:cubicBezTo>
                <a:cubicBezTo>
                  <a:pt x="318771" y="873457"/>
                  <a:pt x="353365" y="874195"/>
                  <a:pt x="382137" y="859809"/>
                </a:cubicBezTo>
                <a:cubicBezTo>
                  <a:pt x="395004" y="853375"/>
                  <a:pt x="385613" y="829038"/>
                  <a:pt x="395785" y="818866"/>
                </a:cubicBezTo>
                <a:cubicBezTo>
                  <a:pt x="405957" y="808694"/>
                  <a:pt x="424152" y="812204"/>
                  <a:pt x="436728" y="805218"/>
                </a:cubicBezTo>
                <a:cubicBezTo>
                  <a:pt x="465405" y="789286"/>
                  <a:pt x="518615" y="750627"/>
                  <a:pt x="518615" y="750627"/>
                </a:cubicBezTo>
                <a:cubicBezTo>
                  <a:pt x="552921" y="647712"/>
                  <a:pt x="506644" y="774571"/>
                  <a:pt x="559558" y="668741"/>
                </a:cubicBezTo>
                <a:cubicBezTo>
                  <a:pt x="565992" y="655874"/>
                  <a:pt x="561499" y="636159"/>
                  <a:pt x="573206" y="627797"/>
                </a:cubicBezTo>
                <a:cubicBezTo>
                  <a:pt x="596619" y="611074"/>
                  <a:pt x="626351" y="601808"/>
                  <a:pt x="655093" y="600502"/>
                </a:cubicBezTo>
                <a:lnTo>
                  <a:pt x="955343" y="586854"/>
                </a:lnTo>
                <a:cubicBezTo>
                  <a:pt x="968991" y="582305"/>
                  <a:pt x="982180" y="576027"/>
                  <a:pt x="996287" y="573206"/>
                </a:cubicBezTo>
                <a:cubicBezTo>
                  <a:pt x="1027830" y="566897"/>
                  <a:pt x="1061010" y="568802"/>
                  <a:pt x="1091821" y="559559"/>
                </a:cubicBezTo>
                <a:cubicBezTo>
                  <a:pt x="1107532" y="554846"/>
                  <a:pt x="1119116" y="541362"/>
                  <a:pt x="1132764" y="532263"/>
                </a:cubicBezTo>
                <a:lnTo>
                  <a:pt x="1214651" y="409433"/>
                </a:lnTo>
                <a:lnTo>
                  <a:pt x="1241946" y="368490"/>
                </a:lnTo>
                <a:lnTo>
                  <a:pt x="1269242" y="327547"/>
                </a:lnTo>
                <a:cubicBezTo>
                  <a:pt x="1299020" y="238213"/>
                  <a:pt x="1257661" y="325894"/>
                  <a:pt x="1323833" y="272956"/>
                </a:cubicBezTo>
                <a:cubicBezTo>
                  <a:pt x="1356425" y="246882"/>
                  <a:pt x="1348294" y="224033"/>
                  <a:pt x="1364776" y="191069"/>
                </a:cubicBezTo>
                <a:cubicBezTo>
                  <a:pt x="1372112" y="176398"/>
                  <a:pt x="1382973" y="163774"/>
                  <a:pt x="1392072" y="150126"/>
                </a:cubicBezTo>
                <a:cubicBezTo>
                  <a:pt x="1396621" y="136478"/>
                  <a:pt x="1399285" y="122049"/>
                  <a:pt x="1405719" y="109182"/>
                </a:cubicBezTo>
                <a:cubicBezTo>
                  <a:pt x="1413054" y="94511"/>
                  <a:pt x="1426554" y="83315"/>
                  <a:pt x="1433015" y="68239"/>
                </a:cubicBezTo>
                <a:cubicBezTo>
                  <a:pt x="1467234" y="-11605"/>
                  <a:pt x="1426879" y="33432"/>
                  <a:pt x="1460311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2073460" y="503652"/>
            <a:ext cx="1253307" cy="182148"/>
          </a:xfrm>
          <a:custGeom>
            <a:avLst/>
            <a:gdLst>
              <a:gd name="T0" fmla="*/ 0 w 332"/>
              <a:gd name="T1" fmla="*/ 67 h 87"/>
              <a:gd name="T2" fmla="*/ 36 w 332"/>
              <a:gd name="T3" fmla="*/ 71 h 87"/>
              <a:gd name="T4" fmla="*/ 44 w 332"/>
              <a:gd name="T5" fmla="*/ 47 h 87"/>
              <a:gd name="T6" fmla="*/ 48 w 332"/>
              <a:gd name="T7" fmla="*/ 35 h 87"/>
              <a:gd name="T8" fmla="*/ 52 w 332"/>
              <a:gd name="T9" fmla="*/ 7 h 87"/>
              <a:gd name="T10" fmla="*/ 128 w 332"/>
              <a:gd name="T11" fmla="*/ 19 h 87"/>
              <a:gd name="T12" fmla="*/ 168 w 332"/>
              <a:gd name="T13" fmla="*/ 27 h 87"/>
              <a:gd name="T14" fmla="*/ 232 w 332"/>
              <a:gd name="T15" fmla="*/ 55 h 87"/>
              <a:gd name="T16" fmla="*/ 268 w 332"/>
              <a:gd name="T17" fmla="*/ 75 h 87"/>
              <a:gd name="T18" fmla="*/ 316 w 332"/>
              <a:gd name="T19" fmla="*/ 79 h 87"/>
              <a:gd name="T20" fmla="*/ 332 w 332"/>
              <a:gd name="T21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2" h="87">
                <a:moveTo>
                  <a:pt x="0" y="67"/>
                </a:moveTo>
                <a:cubicBezTo>
                  <a:pt x="28" y="76"/>
                  <a:pt x="16" y="78"/>
                  <a:pt x="36" y="71"/>
                </a:cubicBezTo>
                <a:cubicBezTo>
                  <a:pt x="39" y="63"/>
                  <a:pt x="41" y="55"/>
                  <a:pt x="44" y="47"/>
                </a:cubicBezTo>
                <a:cubicBezTo>
                  <a:pt x="45" y="43"/>
                  <a:pt x="48" y="35"/>
                  <a:pt x="48" y="35"/>
                </a:cubicBezTo>
                <a:cubicBezTo>
                  <a:pt x="49" y="26"/>
                  <a:pt x="44" y="12"/>
                  <a:pt x="52" y="7"/>
                </a:cubicBezTo>
                <a:cubicBezTo>
                  <a:pt x="66" y="0"/>
                  <a:pt x="111" y="15"/>
                  <a:pt x="128" y="19"/>
                </a:cubicBezTo>
                <a:cubicBezTo>
                  <a:pt x="141" y="22"/>
                  <a:pt x="168" y="27"/>
                  <a:pt x="168" y="27"/>
                </a:cubicBezTo>
                <a:cubicBezTo>
                  <a:pt x="186" y="45"/>
                  <a:pt x="208" y="48"/>
                  <a:pt x="232" y="55"/>
                </a:cubicBezTo>
                <a:cubicBezTo>
                  <a:pt x="245" y="59"/>
                  <a:pt x="254" y="74"/>
                  <a:pt x="268" y="75"/>
                </a:cubicBezTo>
                <a:cubicBezTo>
                  <a:pt x="284" y="76"/>
                  <a:pt x="300" y="78"/>
                  <a:pt x="316" y="79"/>
                </a:cubicBezTo>
                <a:cubicBezTo>
                  <a:pt x="330" y="84"/>
                  <a:pt x="325" y="80"/>
                  <a:pt x="332" y="87"/>
                </a:cubicBezTo>
              </a:path>
            </a:pathLst>
          </a:custGeom>
          <a:ln>
            <a:solidFill>
              <a:srgbClr val="FF0000"/>
            </a:solidFill>
            <a:headEnd/>
            <a:tailEnd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3" name="Line Callout 1 52"/>
          <p:cNvSpPr/>
          <p:nvPr/>
        </p:nvSpPr>
        <p:spPr>
          <a:xfrm>
            <a:off x="3863341" y="268878"/>
            <a:ext cx="2038123" cy="325849"/>
          </a:xfrm>
          <a:prstGeom prst="borderCallout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Gianh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7528560" y="228601"/>
            <a:ext cx="48727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86021" y="1600201"/>
            <a:ext cx="43992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Long.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6" name="Hộp_Văn_Bản 14"/>
          <p:cNvSpPr txBox="1">
            <a:spLocks noChangeArrowheads="1"/>
          </p:cNvSpPr>
          <p:nvPr/>
        </p:nvSpPr>
        <p:spPr bwMode="auto">
          <a:xfrm>
            <a:off x="4160520" y="1230868"/>
            <a:ext cx="2394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 NAM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9885671" y="3962400"/>
            <a:ext cx="1010929" cy="175260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3"/>
          <p:cNvGrpSpPr>
            <a:grpSpLocks/>
          </p:cNvGrpSpPr>
          <p:nvPr/>
        </p:nvGrpSpPr>
        <p:grpSpPr bwMode="auto">
          <a:xfrm>
            <a:off x="3764280" y="1219201"/>
            <a:ext cx="536575" cy="371475"/>
            <a:chOff x="2199" y="1370"/>
            <a:chExt cx="480" cy="754"/>
          </a:xfrm>
          <a:solidFill>
            <a:srgbClr val="00FF00"/>
          </a:solidFill>
        </p:grpSpPr>
        <p:sp>
          <p:nvSpPr>
            <p:cNvPr id="73" name="AutoShape 4"/>
            <p:cNvSpPr>
              <a:spLocks noChangeArrowheads="1"/>
            </p:cNvSpPr>
            <p:nvPr/>
          </p:nvSpPr>
          <p:spPr bwMode="auto">
            <a:xfrm rot="5592122">
              <a:off x="2278" y="1812"/>
              <a:ext cx="336" cy="288"/>
            </a:xfrm>
            <a:prstGeom prst="moon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AutoShape 5"/>
            <p:cNvSpPr>
              <a:spLocks noChangeArrowheads="1"/>
            </p:cNvSpPr>
            <p:nvPr/>
          </p:nvSpPr>
          <p:spPr bwMode="auto">
            <a:xfrm>
              <a:off x="2199" y="1654"/>
              <a:ext cx="480" cy="288"/>
            </a:xfrm>
            <a:custGeom>
              <a:avLst/>
              <a:gdLst>
                <a:gd name="T0" fmla="*/ 240 w 21600"/>
                <a:gd name="T1" fmla="*/ 0 h 21600"/>
                <a:gd name="T2" fmla="*/ 22 w 21600"/>
                <a:gd name="T3" fmla="*/ 144 h 21600"/>
                <a:gd name="T4" fmla="*/ 240 w 21600"/>
                <a:gd name="T5" fmla="*/ 26 h 21600"/>
                <a:gd name="T6" fmla="*/ 458 w 21600"/>
                <a:gd name="T7" fmla="*/ 14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80" y="10800"/>
                  </a:moveTo>
                  <a:cubicBezTo>
                    <a:pt x="1980" y="5928"/>
                    <a:pt x="5928" y="1980"/>
                    <a:pt x="10800" y="1980"/>
                  </a:cubicBezTo>
                  <a:cubicBezTo>
                    <a:pt x="15671" y="1979"/>
                    <a:pt x="19619" y="5928"/>
                    <a:pt x="1962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980" y="108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AutoShape 6"/>
            <p:cNvSpPr>
              <a:spLocks noChangeArrowheads="1"/>
            </p:cNvSpPr>
            <p:nvPr/>
          </p:nvSpPr>
          <p:spPr bwMode="auto">
            <a:xfrm>
              <a:off x="2352" y="1602"/>
              <a:ext cx="192" cy="288"/>
            </a:xfrm>
            <a:prstGeom prst="can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AutoShape 7"/>
            <p:cNvSpPr>
              <a:spLocks noChangeArrowheads="1"/>
            </p:cNvSpPr>
            <p:nvPr/>
          </p:nvSpPr>
          <p:spPr bwMode="auto">
            <a:xfrm>
              <a:off x="2304" y="1370"/>
              <a:ext cx="288" cy="28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" name="Group 3"/>
          <p:cNvGrpSpPr>
            <a:grpSpLocks/>
          </p:cNvGrpSpPr>
          <p:nvPr/>
        </p:nvGrpSpPr>
        <p:grpSpPr bwMode="auto">
          <a:xfrm>
            <a:off x="5844540" y="2905126"/>
            <a:ext cx="536575" cy="371475"/>
            <a:chOff x="2199" y="1370"/>
            <a:chExt cx="480" cy="754"/>
          </a:xfrm>
          <a:solidFill>
            <a:srgbClr val="00FF00"/>
          </a:solidFill>
        </p:grpSpPr>
        <p:sp>
          <p:nvSpPr>
            <p:cNvPr id="78" name="AutoShape 4"/>
            <p:cNvSpPr>
              <a:spLocks noChangeArrowheads="1"/>
            </p:cNvSpPr>
            <p:nvPr/>
          </p:nvSpPr>
          <p:spPr bwMode="auto">
            <a:xfrm rot="5592122">
              <a:off x="2278" y="1812"/>
              <a:ext cx="336" cy="288"/>
            </a:xfrm>
            <a:prstGeom prst="moon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AutoShape 5"/>
            <p:cNvSpPr>
              <a:spLocks noChangeArrowheads="1"/>
            </p:cNvSpPr>
            <p:nvPr/>
          </p:nvSpPr>
          <p:spPr bwMode="auto">
            <a:xfrm>
              <a:off x="2199" y="1654"/>
              <a:ext cx="480" cy="288"/>
            </a:xfrm>
            <a:custGeom>
              <a:avLst/>
              <a:gdLst>
                <a:gd name="T0" fmla="*/ 240 w 21600"/>
                <a:gd name="T1" fmla="*/ 0 h 21600"/>
                <a:gd name="T2" fmla="*/ 22 w 21600"/>
                <a:gd name="T3" fmla="*/ 144 h 21600"/>
                <a:gd name="T4" fmla="*/ 240 w 21600"/>
                <a:gd name="T5" fmla="*/ 26 h 21600"/>
                <a:gd name="T6" fmla="*/ 458 w 21600"/>
                <a:gd name="T7" fmla="*/ 14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80" y="10800"/>
                  </a:moveTo>
                  <a:cubicBezTo>
                    <a:pt x="1980" y="5928"/>
                    <a:pt x="5928" y="1980"/>
                    <a:pt x="10800" y="1980"/>
                  </a:cubicBezTo>
                  <a:cubicBezTo>
                    <a:pt x="15671" y="1979"/>
                    <a:pt x="19619" y="5928"/>
                    <a:pt x="1962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980" y="108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AutoShape 6"/>
            <p:cNvSpPr>
              <a:spLocks noChangeArrowheads="1"/>
            </p:cNvSpPr>
            <p:nvPr/>
          </p:nvSpPr>
          <p:spPr bwMode="auto">
            <a:xfrm>
              <a:off x="2352" y="1602"/>
              <a:ext cx="192" cy="288"/>
            </a:xfrm>
            <a:prstGeom prst="can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AutoShape 7"/>
            <p:cNvSpPr>
              <a:spLocks noChangeArrowheads="1"/>
            </p:cNvSpPr>
            <p:nvPr/>
          </p:nvSpPr>
          <p:spPr bwMode="auto">
            <a:xfrm>
              <a:off x="2304" y="1370"/>
              <a:ext cx="288" cy="28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" name="Group 3"/>
          <p:cNvGrpSpPr>
            <a:grpSpLocks/>
          </p:cNvGrpSpPr>
          <p:nvPr/>
        </p:nvGrpSpPr>
        <p:grpSpPr bwMode="auto">
          <a:xfrm>
            <a:off x="5745480" y="3895726"/>
            <a:ext cx="536575" cy="371475"/>
            <a:chOff x="2199" y="1370"/>
            <a:chExt cx="480" cy="754"/>
          </a:xfrm>
          <a:solidFill>
            <a:srgbClr val="00FF00"/>
          </a:solidFill>
        </p:grpSpPr>
        <p:sp>
          <p:nvSpPr>
            <p:cNvPr id="83" name="AutoShape 4"/>
            <p:cNvSpPr>
              <a:spLocks noChangeArrowheads="1"/>
            </p:cNvSpPr>
            <p:nvPr/>
          </p:nvSpPr>
          <p:spPr bwMode="auto">
            <a:xfrm rot="5592122">
              <a:off x="2278" y="1812"/>
              <a:ext cx="336" cy="288"/>
            </a:xfrm>
            <a:prstGeom prst="moon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5"/>
            <p:cNvSpPr>
              <a:spLocks noChangeArrowheads="1"/>
            </p:cNvSpPr>
            <p:nvPr/>
          </p:nvSpPr>
          <p:spPr bwMode="auto">
            <a:xfrm>
              <a:off x="2199" y="1654"/>
              <a:ext cx="480" cy="288"/>
            </a:xfrm>
            <a:custGeom>
              <a:avLst/>
              <a:gdLst>
                <a:gd name="T0" fmla="*/ 240 w 21600"/>
                <a:gd name="T1" fmla="*/ 0 h 21600"/>
                <a:gd name="T2" fmla="*/ 22 w 21600"/>
                <a:gd name="T3" fmla="*/ 144 h 21600"/>
                <a:gd name="T4" fmla="*/ 240 w 21600"/>
                <a:gd name="T5" fmla="*/ 26 h 21600"/>
                <a:gd name="T6" fmla="*/ 458 w 21600"/>
                <a:gd name="T7" fmla="*/ 14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80" y="10800"/>
                  </a:moveTo>
                  <a:cubicBezTo>
                    <a:pt x="1980" y="5928"/>
                    <a:pt x="5928" y="1980"/>
                    <a:pt x="10800" y="1980"/>
                  </a:cubicBezTo>
                  <a:cubicBezTo>
                    <a:pt x="15671" y="1979"/>
                    <a:pt x="19619" y="5928"/>
                    <a:pt x="1962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980" y="108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6"/>
            <p:cNvSpPr>
              <a:spLocks noChangeArrowheads="1"/>
            </p:cNvSpPr>
            <p:nvPr/>
          </p:nvSpPr>
          <p:spPr bwMode="auto">
            <a:xfrm>
              <a:off x="2352" y="1602"/>
              <a:ext cx="192" cy="288"/>
            </a:xfrm>
            <a:prstGeom prst="can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7"/>
            <p:cNvSpPr>
              <a:spLocks noChangeArrowheads="1"/>
            </p:cNvSpPr>
            <p:nvPr/>
          </p:nvSpPr>
          <p:spPr bwMode="auto">
            <a:xfrm>
              <a:off x="2304" y="1370"/>
              <a:ext cx="288" cy="28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" name="Group 3"/>
          <p:cNvGrpSpPr>
            <a:grpSpLocks/>
          </p:cNvGrpSpPr>
          <p:nvPr/>
        </p:nvGrpSpPr>
        <p:grpSpPr bwMode="auto">
          <a:xfrm>
            <a:off x="5010785" y="4648201"/>
            <a:ext cx="536575" cy="371475"/>
            <a:chOff x="2199" y="1370"/>
            <a:chExt cx="480" cy="754"/>
          </a:xfrm>
          <a:solidFill>
            <a:srgbClr val="00FF00"/>
          </a:solidFill>
        </p:grpSpPr>
        <p:sp>
          <p:nvSpPr>
            <p:cNvPr id="93" name="AutoShape 4"/>
            <p:cNvSpPr>
              <a:spLocks noChangeArrowheads="1"/>
            </p:cNvSpPr>
            <p:nvPr/>
          </p:nvSpPr>
          <p:spPr bwMode="auto">
            <a:xfrm rot="5592122">
              <a:off x="2278" y="1812"/>
              <a:ext cx="336" cy="288"/>
            </a:xfrm>
            <a:prstGeom prst="moon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AutoShape 5"/>
            <p:cNvSpPr>
              <a:spLocks noChangeArrowheads="1"/>
            </p:cNvSpPr>
            <p:nvPr/>
          </p:nvSpPr>
          <p:spPr bwMode="auto">
            <a:xfrm>
              <a:off x="2199" y="1654"/>
              <a:ext cx="480" cy="288"/>
            </a:xfrm>
            <a:custGeom>
              <a:avLst/>
              <a:gdLst>
                <a:gd name="T0" fmla="*/ 240 w 21600"/>
                <a:gd name="T1" fmla="*/ 0 h 21600"/>
                <a:gd name="T2" fmla="*/ 22 w 21600"/>
                <a:gd name="T3" fmla="*/ 144 h 21600"/>
                <a:gd name="T4" fmla="*/ 240 w 21600"/>
                <a:gd name="T5" fmla="*/ 26 h 21600"/>
                <a:gd name="T6" fmla="*/ 458 w 21600"/>
                <a:gd name="T7" fmla="*/ 14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80" y="10800"/>
                  </a:moveTo>
                  <a:cubicBezTo>
                    <a:pt x="1980" y="5928"/>
                    <a:pt x="5928" y="1980"/>
                    <a:pt x="10800" y="1980"/>
                  </a:cubicBezTo>
                  <a:cubicBezTo>
                    <a:pt x="15671" y="1979"/>
                    <a:pt x="19619" y="5928"/>
                    <a:pt x="1962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980" y="108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AutoShape 6"/>
            <p:cNvSpPr>
              <a:spLocks noChangeArrowheads="1"/>
            </p:cNvSpPr>
            <p:nvPr/>
          </p:nvSpPr>
          <p:spPr bwMode="auto">
            <a:xfrm>
              <a:off x="2352" y="1602"/>
              <a:ext cx="192" cy="288"/>
            </a:xfrm>
            <a:prstGeom prst="can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AutoShape 7"/>
            <p:cNvSpPr>
              <a:spLocks noChangeArrowheads="1"/>
            </p:cNvSpPr>
            <p:nvPr/>
          </p:nvSpPr>
          <p:spPr bwMode="auto">
            <a:xfrm>
              <a:off x="2304" y="1370"/>
              <a:ext cx="288" cy="28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" name="Group 3"/>
          <p:cNvGrpSpPr>
            <a:grpSpLocks/>
          </p:cNvGrpSpPr>
          <p:nvPr/>
        </p:nvGrpSpPr>
        <p:grpSpPr bwMode="auto">
          <a:xfrm>
            <a:off x="4160520" y="3819526"/>
            <a:ext cx="536575" cy="371475"/>
            <a:chOff x="2199" y="1370"/>
            <a:chExt cx="480" cy="754"/>
          </a:xfrm>
          <a:solidFill>
            <a:srgbClr val="00FF00"/>
          </a:solidFill>
        </p:grpSpPr>
        <p:sp>
          <p:nvSpPr>
            <p:cNvPr id="98" name="AutoShape 4"/>
            <p:cNvSpPr>
              <a:spLocks noChangeArrowheads="1"/>
            </p:cNvSpPr>
            <p:nvPr/>
          </p:nvSpPr>
          <p:spPr bwMode="auto">
            <a:xfrm rot="5592122">
              <a:off x="2278" y="1812"/>
              <a:ext cx="336" cy="288"/>
            </a:xfrm>
            <a:prstGeom prst="moon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5"/>
            <p:cNvSpPr>
              <a:spLocks noChangeArrowheads="1"/>
            </p:cNvSpPr>
            <p:nvPr/>
          </p:nvSpPr>
          <p:spPr bwMode="auto">
            <a:xfrm>
              <a:off x="2199" y="1654"/>
              <a:ext cx="480" cy="288"/>
            </a:xfrm>
            <a:custGeom>
              <a:avLst/>
              <a:gdLst>
                <a:gd name="T0" fmla="*/ 240 w 21600"/>
                <a:gd name="T1" fmla="*/ 0 h 21600"/>
                <a:gd name="T2" fmla="*/ 22 w 21600"/>
                <a:gd name="T3" fmla="*/ 144 h 21600"/>
                <a:gd name="T4" fmla="*/ 240 w 21600"/>
                <a:gd name="T5" fmla="*/ 26 h 21600"/>
                <a:gd name="T6" fmla="*/ 458 w 21600"/>
                <a:gd name="T7" fmla="*/ 14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80" y="10800"/>
                  </a:moveTo>
                  <a:cubicBezTo>
                    <a:pt x="1980" y="5928"/>
                    <a:pt x="5928" y="1980"/>
                    <a:pt x="10800" y="1980"/>
                  </a:cubicBezTo>
                  <a:cubicBezTo>
                    <a:pt x="15671" y="1979"/>
                    <a:pt x="19619" y="5928"/>
                    <a:pt x="1962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980" y="108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AutoShape 6"/>
            <p:cNvSpPr>
              <a:spLocks noChangeArrowheads="1"/>
            </p:cNvSpPr>
            <p:nvPr/>
          </p:nvSpPr>
          <p:spPr bwMode="auto">
            <a:xfrm>
              <a:off x="2352" y="1602"/>
              <a:ext cx="192" cy="288"/>
            </a:xfrm>
            <a:prstGeom prst="can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AutoShape 7"/>
            <p:cNvSpPr>
              <a:spLocks noChangeArrowheads="1"/>
            </p:cNvSpPr>
            <p:nvPr/>
          </p:nvSpPr>
          <p:spPr bwMode="auto">
            <a:xfrm>
              <a:off x="2304" y="1370"/>
              <a:ext cx="288" cy="28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" name="Group 3"/>
          <p:cNvGrpSpPr>
            <a:grpSpLocks/>
          </p:cNvGrpSpPr>
          <p:nvPr/>
        </p:nvGrpSpPr>
        <p:grpSpPr bwMode="auto">
          <a:xfrm>
            <a:off x="3764280" y="1219201"/>
            <a:ext cx="536575" cy="371475"/>
            <a:chOff x="2199" y="1370"/>
            <a:chExt cx="480" cy="754"/>
          </a:xfrm>
          <a:solidFill>
            <a:srgbClr val="00FF00"/>
          </a:solidFill>
        </p:grpSpPr>
        <p:sp>
          <p:nvSpPr>
            <p:cNvPr id="103" name="AutoShape 4"/>
            <p:cNvSpPr>
              <a:spLocks noChangeArrowheads="1"/>
            </p:cNvSpPr>
            <p:nvPr/>
          </p:nvSpPr>
          <p:spPr bwMode="auto">
            <a:xfrm rot="5592122">
              <a:off x="2278" y="1812"/>
              <a:ext cx="336" cy="288"/>
            </a:xfrm>
            <a:prstGeom prst="moon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AutoShape 5"/>
            <p:cNvSpPr>
              <a:spLocks noChangeArrowheads="1"/>
            </p:cNvSpPr>
            <p:nvPr/>
          </p:nvSpPr>
          <p:spPr bwMode="auto">
            <a:xfrm>
              <a:off x="2199" y="1654"/>
              <a:ext cx="480" cy="288"/>
            </a:xfrm>
            <a:custGeom>
              <a:avLst/>
              <a:gdLst>
                <a:gd name="T0" fmla="*/ 240 w 21600"/>
                <a:gd name="T1" fmla="*/ 0 h 21600"/>
                <a:gd name="T2" fmla="*/ 22 w 21600"/>
                <a:gd name="T3" fmla="*/ 144 h 21600"/>
                <a:gd name="T4" fmla="*/ 240 w 21600"/>
                <a:gd name="T5" fmla="*/ 26 h 21600"/>
                <a:gd name="T6" fmla="*/ 458 w 21600"/>
                <a:gd name="T7" fmla="*/ 14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80" y="10800"/>
                  </a:moveTo>
                  <a:cubicBezTo>
                    <a:pt x="1980" y="5928"/>
                    <a:pt x="5928" y="1980"/>
                    <a:pt x="10800" y="1980"/>
                  </a:cubicBezTo>
                  <a:cubicBezTo>
                    <a:pt x="15671" y="1979"/>
                    <a:pt x="19619" y="5928"/>
                    <a:pt x="1962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980" y="108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AutoShape 6"/>
            <p:cNvSpPr>
              <a:spLocks noChangeArrowheads="1"/>
            </p:cNvSpPr>
            <p:nvPr/>
          </p:nvSpPr>
          <p:spPr bwMode="auto">
            <a:xfrm>
              <a:off x="2352" y="1602"/>
              <a:ext cx="192" cy="288"/>
            </a:xfrm>
            <a:prstGeom prst="can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AutoShape 7"/>
            <p:cNvSpPr>
              <a:spLocks noChangeArrowheads="1"/>
            </p:cNvSpPr>
            <p:nvPr/>
          </p:nvSpPr>
          <p:spPr bwMode="auto">
            <a:xfrm>
              <a:off x="2304" y="1370"/>
              <a:ext cx="288" cy="28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71046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1549 L 0.175 0.25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11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96532E-6 L -0.00591 0.139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6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595 L -0.06423 0.1047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46821E-7 L -0.07257 -0.1375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-6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5607E-6 L -0.08924 0.1842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9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40319" y="1509474"/>
            <a:ext cx="1150973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1" y="2776716"/>
            <a:ext cx="10348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42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0" y="16741"/>
            <a:ext cx="118872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/>
              <a:t>1. </a:t>
            </a:r>
            <a:r>
              <a:rPr lang="en-US" sz="3600" dirty="0" err="1">
                <a:cs typeface="Times New Roman" pitchFamily="18" charset="0"/>
              </a:rPr>
              <a:t>Quá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trình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tổ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chức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khai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hoang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của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các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chúa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Nguyễn</a:t>
            </a:r>
            <a:r>
              <a:rPr lang="en-US" sz="3600" dirty="0">
                <a:cs typeface="Times New Roman" pitchFamily="18" charset="0"/>
              </a:rPr>
              <a:t> .</a:t>
            </a:r>
            <a:endParaRPr lang="en-US" sz="3600" dirty="0">
              <a:latin typeface=".VnTimeH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-99060" y="1219200"/>
            <a:ext cx="58321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Lực lượng chủ yếu: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99059" y="1905000"/>
            <a:ext cx="31021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Các biện pháp: </a:t>
            </a:r>
          </a:p>
          <a:p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98119" y="3505200"/>
            <a:ext cx="6505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Đoàn người khẩn hoang đã đi đến:</a:t>
            </a:r>
          </a:p>
        </p:txBody>
      </p:sp>
      <p:sp>
        <p:nvSpPr>
          <p:cNvPr id="4" name="Rectangle 3"/>
          <p:cNvSpPr/>
          <p:nvPr/>
        </p:nvSpPr>
        <p:spPr>
          <a:xfrm>
            <a:off x="-99060" y="5791201"/>
            <a:ext cx="4315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Những việc họ đã làm: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660" y="1600201"/>
            <a:ext cx="554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>
                <a:latin typeface="Times New Roman" pitchFamily="18" charset="0"/>
                <a:cs typeface="Times New Roman" pitchFamily="18" charset="0"/>
              </a:rPr>
              <a:t>Nông dân, quân lính.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792481" y="2514600"/>
            <a:ext cx="11523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>
                <a:latin typeface="Times New Roman" pitchFamily="18" charset="0"/>
                <a:cs typeface="Times New Roman" pitchFamily="18" charset="0"/>
              </a:rPr>
              <a:t> Nông dân, quân lính được phép đem cả gia đình 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3200" b="1" i="1" dirty="0">
                <a:latin typeface="Times New Roman" pitchFamily="18" charset="0"/>
                <a:cs typeface="Times New Roman" pitchFamily="18" charset="0"/>
              </a:rPr>
              <a:t>Cấp lương thực nửa năm và một số nông cụ.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792480" y="3962401"/>
            <a:ext cx="12217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i="1" dirty="0">
                <a:latin typeface="Times New Roman" pitchFamily="18" charset="0"/>
                <a:cs typeface="Times New Roman" pitchFamily="18" charset="0"/>
              </a:rPr>
              <a:t> Họ dần dần tiến vào phía Nam. Từ vùng đất </a:t>
            </a:r>
          </a:p>
          <a:p>
            <a:pPr algn="just"/>
            <a:r>
              <a:rPr lang="pt-BR" sz="3200" b="1" i="1" dirty="0">
                <a:latin typeface="Times New Roman" pitchFamily="18" charset="0"/>
                <a:cs typeface="Times New Roman" pitchFamily="18" charset="0"/>
              </a:rPr>
              <a:t> Phú Yên, Khánh Hòa đến Nam Trung Bộ, </a:t>
            </a:r>
          </a:p>
          <a:p>
            <a:pPr algn="just"/>
            <a:r>
              <a:rPr lang="pt-BR" sz="3200" b="1" i="1" dirty="0">
                <a:latin typeface="Times New Roman" pitchFamily="18" charset="0"/>
                <a:cs typeface="Times New Roman" pitchFamily="18" charset="0"/>
              </a:rPr>
              <a:t>Tây   Nguyên, tiến sâu vào vùng đồng bằng sông </a:t>
            </a:r>
          </a:p>
          <a:p>
            <a:pPr algn="just"/>
            <a:r>
              <a:rPr lang="pt-BR" sz="3200" b="1" i="1" dirty="0">
                <a:latin typeface="Times New Roman" pitchFamily="18" charset="0"/>
                <a:cs typeface="Times New Roman" pitchFamily="18" charset="0"/>
              </a:rPr>
              <a:t>Cửu Long.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" y="6161782"/>
            <a:ext cx="9212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>
                <a:latin typeface="Times New Roman" pitchFamily="18" charset="0"/>
                <a:cs typeface="Times New Roman" pitchFamily="18" charset="0"/>
              </a:rPr>
              <a:t>Họ lập làng, ấp mới.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218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10" grpId="0"/>
      <p:bldP spid="2" grpId="0"/>
      <p:bldP spid="3" grpId="0"/>
      <p:bldP spid="4" grpId="0"/>
      <p:bldP spid="7" grpId="0"/>
      <p:bldP spid="8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94360" y="2971800"/>
            <a:ext cx="9707880" cy="289560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800" b="1" dirty="0">
                <a:latin typeface="Times New Roman" pitchFamily="18" charset="0"/>
                <a:cs typeface="Times New Roman" pitchFamily="18" charset="0"/>
              </a:rPr>
              <a:t>Từ cuối thế kỉ XVI, cuộc khẩn hoang ở Đàng Trong đã diễn ra như thế nào?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91540" y="3352801"/>
            <a:ext cx="10087610" cy="23606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cuối thế kỉ XVI, công cuộc khẩn hoang ở Đàng Trong được xúc tiến mạnh mẽ.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" y="152400"/>
            <a:ext cx="1030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32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" y="1219200"/>
            <a:ext cx="115900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CUỘC KHẨN HOANG </a:t>
            </a:r>
          </a:p>
          <a:p>
            <a:pPr algn="ctr"/>
            <a:r>
              <a:rPr lang="en-US" sz="5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Ở ĐÀNG TRONG</a:t>
            </a:r>
          </a:p>
        </p:txBody>
      </p:sp>
    </p:spTree>
    <p:extLst>
      <p:ext uri="{BB962C8B-B14F-4D97-AF65-F5344CB8AC3E}">
        <p14:creationId xmlns:p14="http://schemas.microsoft.com/office/powerpoint/2010/main" val="38562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420" y="152400"/>
            <a:ext cx="1030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32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4311" y="2895600"/>
            <a:ext cx="4847749" cy="6858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7181" y="3673474"/>
            <a:ext cx="11187588" cy="1889126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QUẢ CỦA CUỘC KHẨN HOANG.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" y="1288473"/>
            <a:ext cx="115900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CUỘC KHẨN HOANG </a:t>
            </a:r>
          </a:p>
          <a:p>
            <a:pPr algn="ctr"/>
            <a:r>
              <a:rPr lang="en-US" sz="5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Ở ĐÀNG TRONG</a:t>
            </a:r>
          </a:p>
        </p:txBody>
      </p:sp>
    </p:spTree>
    <p:extLst>
      <p:ext uri="{BB962C8B-B14F-4D97-AF65-F5344CB8AC3E}">
        <p14:creationId xmlns:p14="http://schemas.microsoft.com/office/powerpoint/2010/main" val="3302656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6742"/>
            <a:ext cx="11887200" cy="1169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500" dirty="0"/>
              <a:t>   So </a:t>
            </a:r>
            <a:r>
              <a:rPr lang="en-US" sz="3500" dirty="0" err="1"/>
              <a:t>sánh</a:t>
            </a:r>
            <a:r>
              <a:rPr lang="en-US" sz="3500" dirty="0"/>
              <a:t> </a:t>
            </a:r>
            <a:r>
              <a:rPr lang="en-US" sz="3500" dirty="0" err="1"/>
              <a:t>tình</a:t>
            </a:r>
            <a:r>
              <a:rPr lang="en-US" sz="3500" dirty="0"/>
              <a:t> </a:t>
            </a:r>
            <a:r>
              <a:rPr lang="en-US" sz="3500" dirty="0" err="1"/>
              <a:t>hình</a:t>
            </a:r>
            <a:r>
              <a:rPr lang="en-US" sz="3500" dirty="0"/>
              <a:t> </a:t>
            </a:r>
            <a:r>
              <a:rPr lang="en-US" sz="3500" dirty="0" err="1"/>
              <a:t>của</a:t>
            </a:r>
            <a:r>
              <a:rPr lang="en-US" sz="3500" dirty="0"/>
              <a:t> </a:t>
            </a:r>
            <a:r>
              <a:rPr lang="en-US" sz="3500" dirty="0" err="1"/>
              <a:t>Đàng</a:t>
            </a:r>
            <a:r>
              <a:rPr lang="en-US" sz="3500" dirty="0"/>
              <a:t> </a:t>
            </a:r>
            <a:r>
              <a:rPr lang="en-US" sz="3500" dirty="0" err="1"/>
              <a:t>Trong</a:t>
            </a:r>
            <a:r>
              <a:rPr lang="en-US" sz="3500" dirty="0"/>
              <a:t> </a:t>
            </a:r>
            <a:r>
              <a:rPr lang="en-US" sz="3500" dirty="0" err="1"/>
              <a:t>trước</a:t>
            </a:r>
            <a:r>
              <a:rPr lang="en-US" sz="3500" dirty="0"/>
              <a:t> </a:t>
            </a:r>
            <a:r>
              <a:rPr lang="en-US" sz="3500" dirty="0" err="1"/>
              <a:t>và</a:t>
            </a:r>
            <a:r>
              <a:rPr lang="en-US" sz="3500" dirty="0"/>
              <a:t> </a:t>
            </a:r>
            <a:r>
              <a:rPr lang="en-US" sz="3500" dirty="0" err="1"/>
              <a:t>sau</a:t>
            </a:r>
            <a:r>
              <a:rPr lang="en-US" sz="3500" dirty="0"/>
              <a:t> </a:t>
            </a:r>
            <a:r>
              <a:rPr lang="en-US" sz="3500" dirty="0" err="1"/>
              <a:t>cuộc</a:t>
            </a:r>
            <a:r>
              <a:rPr lang="en-US" sz="3500" dirty="0"/>
              <a:t> </a:t>
            </a:r>
            <a:r>
              <a:rPr lang="en-US" sz="3500" dirty="0" err="1"/>
              <a:t>khẩn</a:t>
            </a:r>
            <a:r>
              <a:rPr lang="en-US" sz="3500" dirty="0"/>
              <a:t> </a:t>
            </a:r>
            <a:r>
              <a:rPr lang="en-US" sz="3500" dirty="0" err="1"/>
              <a:t>hoang</a:t>
            </a:r>
            <a:r>
              <a:rPr lang="en-US" sz="3500" dirty="0"/>
              <a:t>.</a:t>
            </a:r>
            <a:endParaRPr lang="en-US" sz="3500" dirty="0">
              <a:latin typeface=".VnTimeH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834514"/>
              </p:ext>
            </p:extLst>
          </p:nvPr>
        </p:nvGraphicFramePr>
        <p:xfrm>
          <a:off x="495300" y="1600200"/>
          <a:ext cx="10797540" cy="4564812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764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50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98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3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35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35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lang="en-US" sz="35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35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35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35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Đàng</a:t>
                      </a:r>
                      <a:r>
                        <a:rPr lang="en-US" sz="35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en-US" sz="35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54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35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35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khẩn</a:t>
                      </a:r>
                      <a:r>
                        <a:rPr lang="en-US" sz="35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hoang</a:t>
                      </a:r>
                      <a:endParaRPr lang="en-US" sz="35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35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35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khẩn</a:t>
                      </a:r>
                      <a:r>
                        <a:rPr lang="en-US" sz="35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hoang</a:t>
                      </a:r>
                      <a:endParaRPr lang="en-US" sz="35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3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35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35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35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5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5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500" b="1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5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35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35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35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5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5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5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5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Làng</a:t>
                      </a:r>
                      <a:r>
                        <a:rPr lang="en-US" sz="35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xóm</a:t>
                      </a:r>
                      <a:r>
                        <a:rPr lang="en-US" sz="35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5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35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b="1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</a:t>
                      </a:r>
                      <a:r>
                        <a:rPr lang="en-US" sz="35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5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5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5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559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956861"/>
              </p:ext>
            </p:extLst>
          </p:nvPr>
        </p:nvGraphicFramePr>
        <p:xfrm>
          <a:off x="99060" y="0"/>
          <a:ext cx="11788140" cy="6781800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3070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21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57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43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i="1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30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i="1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30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lang="en-US" sz="3000" i="1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3000" i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i="1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30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i="1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30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i="1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Đàng</a:t>
                      </a:r>
                      <a:r>
                        <a:rPr lang="en-US" sz="30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i="1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en-US" sz="3000" i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8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i="1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30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i="1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30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i="1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khẩn</a:t>
                      </a:r>
                      <a:r>
                        <a:rPr lang="en-US" sz="30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i="1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hoang</a:t>
                      </a:r>
                      <a:endParaRPr lang="en-US" sz="3000" b="1" i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i="1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30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i="1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30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i="1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khẩn</a:t>
                      </a:r>
                      <a:r>
                        <a:rPr lang="en-US" sz="30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i="1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hoang</a:t>
                      </a:r>
                      <a:endParaRPr lang="en-US" sz="3000" b="1" i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06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3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3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lang="en-US" sz="3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n-US" sz="3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4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3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3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lang="en-US" sz="3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n-US" sz="3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n-US" sz="3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42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Làng</a:t>
                      </a:r>
                      <a:r>
                        <a:rPr lang="en-US" sz="3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xóm</a:t>
                      </a:r>
                      <a:r>
                        <a:rPr lang="en-US" sz="3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0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3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</a:t>
                      </a:r>
                      <a:endParaRPr lang="en-US" sz="3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n-US" sz="3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n-US" sz="3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154" marR="891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69920" y="2057401"/>
            <a:ext cx="4358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Gianh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6682" y="2015223"/>
            <a:ext cx="4259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9920" y="3581400"/>
            <a:ext cx="3467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5740" y="3576698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9920" y="52578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thớt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5741" y="5257801"/>
            <a:ext cx="3937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  <p:bldP spid="7" grpId="1"/>
      <p:bldP spid="8" grpId="0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887201" cy="68690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23" y="0"/>
            <a:ext cx="5665282" cy="541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61" y="0"/>
            <a:ext cx="6285761" cy="541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8040" y="5562601"/>
            <a:ext cx="46558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28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8120" y="2286000"/>
            <a:ext cx="11689080" cy="1524000"/>
          </a:xfr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đâu mà vào đầu thế kỉ XVI, nước ta lâm vào thời kì bị chia cắt?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375603" y="38623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 sz="1800" b="0"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3548" y="-990600"/>
            <a:ext cx="1981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957610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887201" cy="6869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66" y="21771"/>
            <a:ext cx="7592386" cy="4960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71"/>
            <a:ext cx="4308966" cy="6836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6420" y="5030607"/>
            <a:ext cx="46558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</a:t>
            </a:r>
          </a:p>
        </p:txBody>
      </p:sp>
    </p:spTree>
    <p:extLst>
      <p:ext uri="{BB962C8B-B14F-4D97-AF65-F5344CB8AC3E}">
        <p14:creationId xmlns:p14="http://schemas.microsoft.com/office/powerpoint/2010/main" val="3174384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79838" y="3390256"/>
            <a:ext cx="11723091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51045" cy="5181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34123" y="5678270"/>
            <a:ext cx="46558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 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0781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18872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4123" y="5257801"/>
            <a:ext cx="46558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Gia-Rai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1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92480" y="2657476"/>
            <a:ext cx="10679906" cy="36671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XVI,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" y="152400"/>
            <a:ext cx="1030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32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891540" y="1288474"/>
            <a:ext cx="13868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CUỘC KHẨN HOANG Ở ĐÀNG</a:t>
            </a:r>
          </a:p>
          <a:p>
            <a:pPr algn="ctr"/>
            <a:r>
              <a:rPr lang="en-US" sz="4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TRONG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7780" y="3244336"/>
            <a:ext cx="10599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682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8120" y="1295401"/>
            <a:ext cx="11590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 KHẨN HOANG Ở ĐÀNG TRONG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" y="152400"/>
            <a:ext cx="1030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32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" y="2209800"/>
            <a:ext cx="117881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3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THÀNH THỊ Ở THẾ KỈ XVI-XVII.</a:t>
            </a:r>
          </a:p>
        </p:txBody>
      </p:sp>
    </p:spTree>
    <p:extLst>
      <p:ext uri="{BB962C8B-B14F-4D97-AF65-F5344CB8AC3E}">
        <p14:creationId xmlns:p14="http://schemas.microsoft.com/office/powerpoint/2010/main" val="181532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B0F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95301" y="2057400"/>
            <a:ext cx="10896600" cy="2362200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2.Cuộc xung đột giữa các tập đoàn phong kiến đã gây ra những hậu quả gì?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375603" y="38623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3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 sz="1800" b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515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SC_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20" y="0"/>
            <a:ext cx="733044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188720" y="6353145"/>
            <a:ext cx="10302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Nam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464" name="Freeform 8"/>
          <p:cNvSpPr>
            <a:spLocks/>
          </p:cNvSpPr>
          <p:nvPr/>
        </p:nvSpPr>
        <p:spPr bwMode="auto">
          <a:xfrm>
            <a:off x="5532352" y="3438495"/>
            <a:ext cx="3389053" cy="2914650"/>
          </a:xfrm>
          <a:custGeom>
            <a:avLst/>
            <a:gdLst>
              <a:gd name="T0" fmla="*/ 0 w 1410"/>
              <a:gd name="T1" fmla="*/ 48 h 1836"/>
              <a:gd name="T2" fmla="*/ 42 w 1410"/>
              <a:gd name="T3" fmla="*/ 66 h 1836"/>
              <a:gd name="T4" fmla="*/ 96 w 1410"/>
              <a:gd name="T5" fmla="*/ 0 h 1836"/>
              <a:gd name="T6" fmla="*/ 384 w 1410"/>
              <a:gd name="T7" fmla="*/ 96 h 1836"/>
              <a:gd name="T8" fmla="*/ 414 w 1410"/>
              <a:gd name="T9" fmla="*/ 192 h 1836"/>
              <a:gd name="T10" fmla="*/ 546 w 1410"/>
              <a:gd name="T11" fmla="*/ 300 h 1836"/>
              <a:gd name="T12" fmla="*/ 720 w 1410"/>
              <a:gd name="T13" fmla="*/ 462 h 1836"/>
              <a:gd name="T14" fmla="*/ 906 w 1410"/>
              <a:gd name="T15" fmla="*/ 612 h 1836"/>
              <a:gd name="T16" fmla="*/ 966 w 1410"/>
              <a:gd name="T17" fmla="*/ 612 h 1836"/>
              <a:gd name="T18" fmla="*/ 1152 w 1410"/>
              <a:gd name="T19" fmla="*/ 816 h 1836"/>
              <a:gd name="T20" fmla="*/ 1290 w 1410"/>
              <a:gd name="T21" fmla="*/ 1002 h 1836"/>
              <a:gd name="T22" fmla="*/ 1410 w 1410"/>
              <a:gd name="T23" fmla="*/ 1344 h 1836"/>
              <a:gd name="T24" fmla="*/ 1410 w 1410"/>
              <a:gd name="T25" fmla="*/ 1836 h 1836"/>
              <a:gd name="T26" fmla="*/ 720 w 1410"/>
              <a:gd name="T27" fmla="*/ 1824 h 1836"/>
              <a:gd name="T28" fmla="*/ 780 w 1410"/>
              <a:gd name="T29" fmla="*/ 1740 h 1836"/>
              <a:gd name="T30" fmla="*/ 780 w 1410"/>
              <a:gd name="T31" fmla="*/ 1626 h 1836"/>
              <a:gd name="T32" fmla="*/ 720 w 1410"/>
              <a:gd name="T33" fmla="*/ 1542 h 1836"/>
              <a:gd name="T34" fmla="*/ 672 w 1410"/>
              <a:gd name="T35" fmla="*/ 1440 h 1836"/>
              <a:gd name="T36" fmla="*/ 744 w 1410"/>
              <a:gd name="T37" fmla="*/ 1290 h 1836"/>
              <a:gd name="T38" fmla="*/ 762 w 1410"/>
              <a:gd name="T39" fmla="*/ 1158 h 1836"/>
              <a:gd name="T40" fmla="*/ 738 w 1410"/>
              <a:gd name="T41" fmla="*/ 1092 h 1836"/>
              <a:gd name="T42" fmla="*/ 780 w 1410"/>
              <a:gd name="T43" fmla="*/ 1044 h 1836"/>
              <a:gd name="T44" fmla="*/ 768 w 1410"/>
              <a:gd name="T45" fmla="*/ 960 h 1836"/>
              <a:gd name="T46" fmla="*/ 660 w 1410"/>
              <a:gd name="T47" fmla="*/ 864 h 1836"/>
              <a:gd name="T48" fmla="*/ 630 w 1410"/>
              <a:gd name="T49" fmla="*/ 798 h 1836"/>
              <a:gd name="T50" fmla="*/ 690 w 1410"/>
              <a:gd name="T51" fmla="*/ 780 h 1836"/>
              <a:gd name="T52" fmla="*/ 708 w 1410"/>
              <a:gd name="T53" fmla="*/ 690 h 1836"/>
              <a:gd name="T54" fmla="*/ 660 w 1410"/>
              <a:gd name="T55" fmla="*/ 684 h 1836"/>
              <a:gd name="T56" fmla="*/ 624 w 1410"/>
              <a:gd name="T57" fmla="*/ 672 h 1836"/>
              <a:gd name="T58" fmla="*/ 588 w 1410"/>
              <a:gd name="T59" fmla="*/ 618 h 1836"/>
              <a:gd name="T60" fmla="*/ 516 w 1410"/>
              <a:gd name="T61" fmla="*/ 594 h 1836"/>
              <a:gd name="T62" fmla="*/ 486 w 1410"/>
              <a:gd name="T63" fmla="*/ 540 h 1836"/>
              <a:gd name="T64" fmla="*/ 420 w 1410"/>
              <a:gd name="T65" fmla="*/ 558 h 1836"/>
              <a:gd name="T66" fmla="*/ 384 w 1410"/>
              <a:gd name="T67" fmla="*/ 528 h 1836"/>
              <a:gd name="T68" fmla="*/ 354 w 1410"/>
              <a:gd name="T69" fmla="*/ 342 h 1836"/>
              <a:gd name="T70" fmla="*/ 312 w 1410"/>
              <a:gd name="T71" fmla="*/ 348 h 1836"/>
              <a:gd name="T72" fmla="*/ 258 w 1410"/>
              <a:gd name="T73" fmla="*/ 234 h 1836"/>
              <a:gd name="T74" fmla="*/ 204 w 1410"/>
              <a:gd name="T75" fmla="*/ 240 h 1836"/>
              <a:gd name="T76" fmla="*/ 0 w 1410"/>
              <a:gd name="T77" fmla="*/ 48 h 1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10" h="1836">
                <a:moveTo>
                  <a:pt x="0" y="48"/>
                </a:moveTo>
                <a:lnTo>
                  <a:pt x="42" y="66"/>
                </a:lnTo>
                <a:lnTo>
                  <a:pt x="96" y="0"/>
                </a:lnTo>
                <a:lnTo>
                  <a:pt x="384" y="96"/>
                </a:lnTo>
                <a:lnTo>
                  <a:pt x="414" y="192"/>
                </a:lnTo>
                <a:lnTo>
                  <a:pt x="546" y="300"/>
                </a:lnTo>
                <a:lnTo>
                  <a:pt x="720" y="462"/>
                </a:lnTo>
                <a:lnTo>
                  <a:pt x="906" y="612"/>
                </a:lnTo>
                <a:lnTo>
                  <a:pt x="966" y="612"/>
                </a:lnTo>
                <a:lnTo>
                  <a:pt x="1152" y="816"/>
                </a:lnTo>
                <a:lnTo>
                  <a:pt x="1290" y="1002"/>
                </a:lnTo>
                <a:lnTo>
                  <a:pt x="1410" y="1344"/>
                </a:lnTo>
                <a:lnTo>
                  <a:pt x="1410" y="1836"/>
                </a:lnTo>
                <a:lnTo>
                  <a:pt x="720" y="1824"/>
                </a:lnTo>
                <a:lnTo>
                  <a:pt x="780" y="1740"/>
                </a:lnTo>
                <a:lnTo>
                  <a:pt x="780" y="1626"/>
                </a:lnTo>
                <a:lnTo>
                  <a:pt x="720" y="1542"/>
                </a:lnTo>
                <a:lnTo>
                  <a:pt x="672" y="1440"/>
                </a:lnTo>
                <a:lnTo>
                  <a:pt x="744" y="1290"/>
                </a:lnTo>
                <a:lnTo>
                  <a:pt x="762" y="1158"/>
                </a:lnTo>
                <a:lnTo>
                  <a:pt x="738" y="1092"/>
                </a:lnTo>
                <a:lnTo>
                  <a:pt x="780" y="1044"/>
                </a:lnTo>
                <a:lnTo>
                  <a:pt x="768" y="960"/>
                </a:lnTo>
                <a:lnTo>
                  <a:pt x="660" y="864"/>
                </a:lnTo>
                <a:lnTo>
                  <a:pt x="630" y="798"/>
                </a:lnTo>
                <a:lnTo>
                  <a:pt x="690" y="780"/>
                </a:lnTo>
                <a:lnTo>
                  <a:pt x="708" y="690"/>
                </a:lnTo>
                <a:lnTo>
                  <a:pt x="660" y="684"/>
                </a:lnTo>
                <a:lnTo>
                  <a:pt x="624" y="672"/>
                </a:lnTo>
                <a:lnTo>
                  <a:pt x="588" y="618"/>
                </a:lnTo>
                <a:lnTo>
                  <a:pt x="516" y="594"/>
                </a:lnTo>
                <a:lnTo>
                  <a:pt x="486" y="540"/>
                </a:lnTo>
                <a:lnTo>
                  <a:pt x="420" y="558"/>
                </a:lnTo>
                <a:lnTo>
                  <a:pt x="384" y="528"/>
                </a:lnTo>
                <a:lnTo>
                  <a:pt x="354" y="342"/>
                </a:lnTo>
                <a:lnTo>
                  <a:pt x="312" y="348"/>
                </a:lnTo>
                <a:lnTo>
                  <a:pt x="258" y="234"/>
                </a:lnTo>
                <a:lnTo>
                  <a:pt x="204" y="240"/>
                </a:lnTo>
                <a:lnTo>
                  <a:pt x="0" y="48"/>
                </a:lnTo>
                <a:close/>
              </a:path>
            </a:pathLst>
          </a:custGeom>
          <a:solidFill>
            <a:srgbClr val="99FF66">
              <a:alpha val="6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>
            <a:off x="5532352" y="3353330"/>
            <a:ext cx="924560" cy="258347"/>
          </a:xfrm>
          <a:custGeom>
            <a:avLst/>
            <a:gdLst>
              <a:gd name="T0" fmla="*/ 0 w 332"/>
              <a:gd name="T1" fmla="*/ 67 h 87"/>
              <a:gd name="T2" fmla="*/ 36 w 332"/>
              <a:gd name="T3" fmla="*/ 71 h 87"/>
              <a:gd name="T4" fmla="*/ 44 w 332"/>
              <a:gd name="T5" fmla="*/ 47 h 87"/>
              <a:gd name="T6" fmla="*/ 48 w 332"/>
              <a:gd name="T7" fmla="*/ 35 h 87"/>
              <a:gd name="T8" fmla="*/ 52 w 332"/>
              <a:gd name="T9" fmla="*/ 7 h 87"/>
              <a:gd name="T10" fmla="*/ 128 w 332"/>
              <a:gd name="T11" fmla="*/ 19 h 87"/>
              <a:gd name="T12" fmla="*/ 168 w 332"/>
              <a:gd name="T13" fmla="*/ 27 h 87"/>
              <a:gd name="T14" fmla="*/ 232 w 332"/>
              <a:gd name="T15" fmla="*/ 55 h 87"/>
              <a:gd name="T16" fmla="*/ 268 w 332"/>
              <a:gd name="T17" fmla="*/ 75 h 87"/>
              <a:gd name="T18" fmla="*/ 316 w 332"/>
              <a:gd name="T19" fmla="*/ 79 h 87"/>
              <a:gd name="T20" fmla="*/ 332 w 332"/>
              <a:gd name="T21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2" h="87">
                <a:moveTo>
                  <a:pt x="0" y="67"/>
                </a:moveTo>
                <a:cubicBezTo>
                  <a:pt x="28" y="76"/>
                  <a:pt x="16" y="78"/>
                  <a:pt x="36" y="71"/>
                </a:cubicBezTo>
                <a:cubicBezTo>
                  <a:pt x="39" y="63"/>
                  <a:pt x="41" y="55"/>
                  <a:pt x="44" y="47"/>
                </a:cubicBezTo>
                <a:cubicBezTo>
                  <a:pt x="45" y="43"/>
                  <a:pt x="48" y="35"/>
                  <a:pt x="48" y="35"/>
                </a:cubicBezTo>
                <a:cubicBezTo>
                  <a:pt x="49" y="26"/>
                  <a:pt x="44" y="12"/>
                  <a:pt x="52" y="7"/>
                </a:cubicBezTo>
                <a:cubicBezTo>
                  <a:pt x="66" y="0"/>
                  <a:pt x="111" y="15"/>
                  <a:pt x="128" y="19"/>
                </a:cubicBezTo>
                <a:cubicBezTo>
                  <a:pt x="141" y="22"/>
                  <a:pt x="168" y="27"/>
                  <a:pt x="168" y="27"/>
                </a:cubicBezTo>
                <a:cubicBezTo>
                  <a:pt x="186" y="45"/>
                  <a:pt x="208" y="48"/>
                  <a:pt x="232" y="55"/>
                </a:cubicBezTo>
                <a:cubicBezTo>
                  <a:pt x="245" y="59"/>
                  <a:pt x="254" y="74"/>
                  <a:pt x="268" y="75"/>
                </a:cubicBezTo>
                <a:cubicBezTo>
                  <a:pt x="284" y="76"/>
                  <a:pt x="300" y="78"/>
                  <a:pt x="316" y="79"/>
                </a:cubicBezTo>
                <a:cubicBezTo>
                  <a:pt x="330" y="84"/>
                  <a:pt x="325" y="80"/>
                  <a:pt x="332" y="87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798329" y="3345707"/>
            <a:ext cx="2971800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ĐÀNG TRONG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773774" y="3807371"/>
            <a:ext cx="1024555" cy="463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311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4" grpId="0" animBg="1"/>
      <p:bldP spid="19464" grpId="1" animBg="1"/>
      <p:bldP spid="19465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04800"/>
            <a:ext cx="11292840" cy="1905000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6 ngày 19 tháng 3 năm 2021</a:t>
            </a:r>
            <a:r>
              <a:rPr lang="en-US" sz="36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360" y="3733801"/>
            <a:ext cx="1069848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88474"/>
            <a:ext cx="11382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 KHẨN HOANG Ở ĐÀNG TRONG</a:t>
            </a:r>
          </a:p>
        </p:txBody>
      </p:sp>
      <p:pic>
        <p:nvPicPr>
          <p:cNvPr id="9" name="Picture 4" descr="Copy of 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140" y="2409423"/>
            <a:ext cx="8420100" cy="4296177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3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378" y="1752600"/>
            <a:ext cx="10698480" cy="1143000"/>
          </a:xfrm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819400"/>
            <a:ext cx="10797540" cy="2514600"/>
          </a:xfrm>
          <a:solidFill>
            <a:srgbClr val="99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CHÚA NGUYỄN TỔ CHỨC KHAI HOANG.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" y="152400"/>
            <a:ext cx="1030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32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1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" y="2133600"/>
            <a:ext cx="11590020" cy="1600200"/>
          </a:xfrm>
          <a:solidFill>
            <a:srgbClr val="00206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55, </a:t>
            </a:r>
            <a:r>
              <a:rPr lang="en-US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3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guyên nhân nào dẫn đến cuộc khẩn hoang ở Đàng Trong?</a:t>
            </a:r>
            <a:endParaRPr lang="en-US" sz="3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" y="152400"/>
            <a:ext cx="1030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32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20" y="1295401"/>
            <a:ext cx="11590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 KHẨN HOANG Ở ĐÀNG TRONG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1" y="3733800"/>
            <a:ext cx="111937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XVI,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thớt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uối thế kỉ XVI, các chúa Nguyễn rất quan tâm tới việc khai khẩn đất hoang, mở rộng diện tích sản xuất.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2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9060" y="1219200"/>
            <a:ext cx="11590020" cy="144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56,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XVI… </a:t>
            </a:r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trù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.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" y="1"/>
            <a:ext cx="1030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32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060" y="2743200"/>
            <a:ext cx="119862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Ai là lực lượng chủ yếu trong cuộc khẩn hoang ở Đàng Trong?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Chính quyền Chúa Nguyễn đã có biện pháp gì  giúp dân khẩn hoang?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Đoàn người khẩn hoang đã đi đến những đâu?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Người khẩn hoang đã làm gì ở những nơi họ đến?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40319" y="1509474"/>
            <a:ext cx="1150973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9060" y="2700517"/>
            <a:ext cx="1150973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717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817</Words>
  <Application>Microsoft Office PowerPoint</Application>
  <PresentationFormat>Custom</PresentationFormat>
  <Paragraphs>123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.VnTimeH</vt:lpstr>
      <vt:lpstr>Arial</vt:lpstr>
      <vt:lpstr>Calibri</vt:lpstr>
      <vt:lpstr>Tahoma</vt:lpstr>
      <vt:lpstr>Times New Roman</vt:lpstr>
      <vt:lpstr>Wingdings</vt:lpstr>
      <vt:lpstr>Office Theme</vt:lpstr>
      <vt:lpstr>PowerPoint Presentation</vt:lpstr>
      <vt:lpstr> 1. Do đâu mà vào đầu thế kỉ XVI, nước ta lâm vào thời kì bị chia cắt? </vt:lpstr>
      <vt:lpstr>PowerPoint Presentation</vt:lpstr>
      <vt:lpstr>PowerPoint Presentation</vt:lpstr>
      <vt:lpstr>Thứ 6 ngày 19 tháng 3 năm 2021 Lịch sử   </vt:lpstr>
      <vt:lpstr>Hoạt động 1: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LONGGIA</dc:creator>
  <cp:lastModifiedBy>admin</cp:lastModifiedBy>
  <cp:revision>217</cp:revision>
  <dcterms:created xsi:type="dcterms:W3CDTF">2017-02-23T10:16:09Z</dcterms:created>
  <dcterms:modified xsi:type="dcterms:W3CDTF">2021-03-15T10:12:55Z</dcterms:modified>
</cp:coreProperties>
</file>