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9" r:id="rId6"/>
    <p:sldId id="260" r:id="rId7"/>
    <p:sldId id="278" r:id="rId8"/>
    <p:sldId id="271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5DB"/>
    <a:srgbClr val="DCF0C6"/>
    <a:srgbClr val="FFD03B"/>
    <a:srgbClr val="CAE8AA"/>
    <a:srgbClr val="FDDA95"/>
    <a:srgbClr val="9B4A07"/>
    <a:srgbClr val="B05408"/>
    <a:srgbClr val="E5F2F7"/>
    <a:srgbClr val="E2F1F6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2171" autoAdjust="0"/>
  </p:normalViewPr>
  <p:slideViewPr>
    <p:cSldViewPr>
      <p:cViewPr varScale="1">
        <p:scale>
          <a:sx n="58" d="100"/>
          <a:sy n="58" d="100"/>
        </p:scale>
        <p:origin x="78" y="5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linh hoạt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tổ chức hoạt động. Cần xem nội dung sách giáo viên để hiểu ý đồ của BT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4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GV linh động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32" y="3339679"/>
            <a:ext cx="25304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0"/>
          <p:cNvSpPr/>
          <p:nvPr/>
        </p:nvSpPr>
        <p:spPr>
          <a:xfrm rot="416356">
            <a:off x="13066912" y="966823"/>
            <a:ext cx="1945316" cy="695802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3999"/>
              <a:gd name="connsiteY0" fmla="*/ 0 h 724766"/>
              <a:gd name="connsiteX1" fmla="*/ 5334000 w 5333999"/>
              <a:gd name="connsiteY1" fmla="*/ 0 h 724766"/>
              <a:gd name="connsiteX2" fmla="*/ 3970191 w 5333999"/>
              <a:gd name="connsiteY2" fmla="*/ 513468 h 724766"/>
              <a:gd name="connsiteX3" fmla="*/ 5334000 w 5333999"/>
              <a:gd name="connsiteY3" fmla="*/ 724766 h 724766"/>
              <a:gd name="connsiteX4" fmla="*/ 0 w 5333999"/>
              <a:gd name="connsiteY4" fmla="*/ 724766 h 724766"/>
              <a:gd name="connsiteX5" fmla="*/ 0 w 5333999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572681 w 5334002"/>
              <a:gd name="connsiteY2" fmla="*/ 409907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649495"/>
              <a:gd name="connsiteY0" fmla="*/ 0 h 724766"/>
              <a:gd name="connsiteX1" fmla="*/ 5649496 w 5649495"/>
              <a:gd name="connsiteY1" fmla="*/ 27302 h 724766"/>
              <a:gd name="connsiteX2" fmla="*/ 4572681 w 5649495"/>
              <a:gd name="connsiteY2" fmla="*/ 409907 h 724766"/>
              <a:gd name="connsiteX3" fmla="*/ 5334000 w 5649495"/>
              <a:gd name="connsiteY3" fmla="*/ 724766 h 724766"/>
              <a:gd name="connsiteX4" fmla="*/ 0 w 5649495"/>
              <a:gd name="connsiteY4" fmla="*/ 724766 h 724766"/>
              <a:gd name="connsiteX5" fmla="*/ 0 w 5649495"/>
              <a:gd name="connsiteY5" fmla="*/ 0 h 724766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24345 w 5673840"/>
              <a:gd name="connsiteY4" fmla="*/ 697464 h 697464"/>
              <a:gd name="connsiteX5" fmla="*/ -1 w 5673840"/>
              <a:gd name="connsiteY5" fmla="*/ 152873 h 697464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6831 w 5673840"/>
              <a:gd name="connsiteY4" fmla="*/ 568730 h 697464"/>
              <a:gd name="connsiteX5" fmla="*/ -1 w 5673840"/>
              <a:gd name="connsiteY5" fmla="*/ 152873 h 697464"/>
              <a:gd name="connsiteX0" fmla="*/ -1 w 5673840"/>
              <a:gd name="connsiteY0" fmla="*/ 152873 h 661803"/>
              <a:gd name="connsiteX1" fmla="*/ 5673841 w 5673840"/>
              <a:gd name="connsiteY1" fmla="*/ 0 h 661803"/>
              <a:gd name="connsiteX2" fmla="*/ 4597026 w 5673840"/>
              <a:gd name="connsiteY2" fmla="*/ 382605 h 661803"/>
              <a:gd name="connsiteX3" fmla="*/ 5253439 w 5673840"/>
              <a:gd name="connsiteY3" fmla="*/ 661803 h 661803"/>
              <a:gd name="connsiteX4" fmla="*/ 6831 w 5673840"/>
              <a:gd name="connsiteY4" fmla="*/ 568730 h 661803"/>
              <a:gd name="connsiteX5" fmla="*/ -1 w 5673840"/>
              <a:gd name="connsiteY5" fmla="*/ 152873 h 6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3840" h="661803">
                <a:moveTo>
                  <a:pt x="-1" y="152873"/>
                </a:moveTo>
                <a:lnTo>
                  <a:pt x="5673841" y="0"/>
                </a:lnTo>
                <a:cubicBezTo>
                  <a:pt x="5674995" y="102899"/>
                  <a:pt x="4595872" y="279706"/>
                  <a:pt x="4597026" y="382605"/>
                </a:cubicBezTo>
                <a:lnTo>
                  <a:pt x="5253439" y="661803"/>
                </a:lnTo>
                <a:lnTo>
                  <a:pt x="6831" y="568730"/>
                </a:lnTo>
                <a:lnTo>
                  <a:pt x="-1" y="1528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66064" y="964372"/>
            <a:ext cx="5334002" cy="646524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2" name="Rectangle 10"/>
          <p:cNvSpPr/>
          <p:nvPr/>
        </p:nvSpPr>
        <p:spPr>
          <a:xfrm>
            <a:off x="9616287" y="1021956"/>
            <a:ext cx="5049983" cy="543791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05030" y="1777591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9E47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43000" y="2412173"/>
            <a:ext cx="5638800" cy="1150177"/>
            <a:chOff x="1143000" y="2412173"/>
            <a:chExt cx="5638800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4854387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4267199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 TẬP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957976" y="-1125796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57670" y="-569524"/>
              <a:ext cx="2069022" cy="166831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400948" y="-328142"/>
              <a:ext cx="1671987" cy="144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700" y="178394"/>
            <a:ext cx="1341530" cy="110798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00863D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  <a:endParaRPr lang="en-US" sz="6600" b="1">
              <a:solidFill>
                <a:srgbClr val="00863D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VÀ CÁC BẠN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739140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có tiếng chưa vần </a:t>
            </a:r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oac, oăc, oam, oăm, uơ, oach, oăng </a:t>
            </a:r>
            <a:endParaRPr lang="en-US" sz="24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6689" l="8364" r="100000">
                        <a14:backgroundMark x1="50545" y1="44371" x2="68727" y2="44371"/>
                        <a14:backgroundMark x1="36727" y1="65563" x2="73455" y2="5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89"/>
          <a:stretch/>
        </p:blipFill>
        <p:spPr bwMode="auto">
          <a:xfrm>
            <a:off x="5473700" y="3561548"/>
            <a:ext cx="2321691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968" l="0" r="100000">
                        <a14:backgroundMark x1="22754" y1="54032" x2="76048" y2="5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542225"/>
            <a:ext cx="1905000" cy="141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60087" y="1319369"/>
            <a:ext cx="1752600" cy="1498968"/>
            <a:chOff x="960087" y="1319369"/>
            <a:chExt cx="1752600" cy="14989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40" b="89610" l="0" r="90000">
                          <a14:backgroundMark x1="37778" y1="62987" x2="76111" y2="57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087" y="1319369"/>
              <a:ext cx="1752600" cy="1498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95400" y="189574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oăm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39003" y="695231"/>
            <a:ext cx="1940403" cy="1498969"/>
            <a:chOff x="3276600" y="1152807"/>
            <a:chExt cx="1940403" cy="149896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943" b="94309" l="0" r="100000">
                          <a14:backgroundMark x1="52201" y1="61789" x2="28302" y2="552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6600" y="1152807"/>
              <a:ext cx="1940403" cy="1498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789601" y="1794549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oac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40500" y="1403703"/>
            <a:ext cx="1905000" cy="1414634"/>
            <a:chOff x="6540500" y="1403703"/>
            <a:chExt cx="1905000" cy="141463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129" l="0" r="100000">
                          <a14:backgroundMark x1="28144" y1="48387" x2="73054" y2="45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0" y="1403703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934200" y="1798398"/>
              <a:ext cx="13335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oach</a:t>
              </a:r>
              <a:endParaRPr lang="en-US" sz="2800" b="1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446" y="3041923"/>
            <a:ext cx="1969907" cy="1485900"/>
            <a:chOff x="76200" y="3361617"/>
            <a:chExt cx="1969907" cy="14859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6875" l="0" r="100000">
                          <a14:backgroundMark x1="25000" y1="50000" x2="59434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361617"/>
              <a:ext cx="1969907" cy="14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65150" y="381648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oăc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46600" y="2391729"/>
            <a:ext cx="1905000" cy="1414634"/>
            <a:chOff x="4546600" y="2663458"/>
            <a:chExt cx="1905000" cy="1414634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4355" l="0" r="100000">
                          <a14:backgroundMark x1="30539" y1="51613" x2="77246" y2="483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0" y="2663458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092700" y="304192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</a:t>
              </a:r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33700" y="3947347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0800" y="3975238"/>
            <a:ext cx="10668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2800" b="1" i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7" b="7530"/>
          <a:stretch/>
        </p:blipFill>
        <p:spPr>
          <a:xfrm>
            <a:off x="3581400" y="1799953"/>
            <a:ext cx="1219200" cy="17510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7764" y="142282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229480"/>
            <a:ext cx="7637318" cy="1200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nhờ chim bồ câu gửi thư làm quen một người bạn. Em hãy giúp Nam chọn từ ngữ phù hợp để Nam giới thiệu mình nhé.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67000" y="1852946"/>
            <a:ext cx="2552701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(Ngân Hà)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0850044">
            <a:off x="498424" y="1950550"/>
            <a:ext cx="990600" cy="80950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" h="993916">
                <a:moveTo>
                  <a:pt x="0" y="0"/>
                </a:moveTo>
                <a:cubicBezTo>
                  <a:pt x="244475" y="55080"/>
                  <a:pt x="517525" y="91111"/>
                  <a:pt x="752475" y="89041"/>
                </a:cubicBezTo>
                <a:cubicBezTo>
                  <a:pt x="885825" y="75236"/>
                  <a:pt x="981075" y="90005"/>
                  <a:pt x="1219200" y="0"/>
                </a:cubicBezTo>
                <a:lnTo>
                  <a:pt x="1219200" y="914400"/>
                </a:lnTo>
                <a:cubicBezTo>
                  <a:pt x="1028700" y="972655"/>
                  <a:pt x="1009650" y="983286"/>
                  <a:pt x="809625" y="993916"/>
                </a:cubicBezTo>
                <a:cubicBezTo>
                  <a:pt x="558800" y="980111"/>
                  <a:pt x="260350" y="947255"/>
                  <a:pt x="0" y="91440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 sớm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0"/>
          <p:cNvSpPr/>
          <p:nvPr/>
        </p:nvSpPr>
        <p:spPr>
          <a:xfrm rot="336089">
            <a:off x="1850582" y="1438671"/>
            <a:ext cx="1400175" cy="82855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17306">
                <a:moveTo>
                  <a:pt x="0" y="35085"/>
                </a:moveTo>
                <a:cubicBezTo>
                  <a:pt x="244475" y="90165"/>
                  <a:pt x="584200" y="126196"/>
                  <a:pt x="819150" y="124126"/>
                </a:cubicBezTo>
                <a:cubicBezTo>
                  <a:pt x="952500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971550" y="1006676"/>
                  <a:pt x="771525" y="1017306"/>
                </a:cubicBezTo>
                <a:cubicBezTo>
                  <a:pt x="520700" y="1003501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sinh</a:t>
            </a:r>
          </a:p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</a:t>
            </a:r>
            <a:r>
              <a:rPr lang="en-US" sz="2000" b="1" smtClean="0">
                <a:solidFill>
                  <a:schemeClr val="accent6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4800600" y="1247328"/>
            <a:ext cx="1400175" cy="86722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1000125 w 1400175"/>
              <a:gd name="connsiteY1" fmla="*/ 159211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981075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29001"/>
              <a:gd name="connsiteX1" fmla="*/ 9810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98107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786"/>
              <a:gd name="connsiteX1" fmla="*/ 981075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64786">
                <a:moveTo>
                  <a:pt x="0" y="35085"/>
                </a:moveTo>
                <a:cubicBezTo>
                  <a:pt x="244475" y="90165"/>
                  <a:pt x="746125" y="126196"/>
                  <a:pt x="981075" y="124126"/>
                </a:cubicBezTo>
                <a:cubicBezTo>
                  <a:pt x="1114425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1181100" y="1030066"/>
                  <a:pt x="981075" y="1064086"/>
                </a:cubicBezTo>
                <a:cubicBezTo>
                  <a:pt x="739775" y="1073670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truyện tranh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0"/>
          <p:cNvSpPr/>
          <p:nvPr/>
        </p:nvSpPr>
        <p:spPr>
          <a:xfrm rot="20551588">
            <a:off x="6486092" y="2120159"/>
            <a:ext cx="1048616" cy="857772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1000125 w 1400175"/>
              <a:gd name="connsiteY1" fmla="*/ 159211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981075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29001"/>
              <a:gd name="connsiteX1" fmla="*/ 9810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98107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786"/>
              <a:gd name="connsiteX1" fmla="*/ 981075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4751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53184"/>
              <a:gd name="connsiteX1" fmla="*/ 917484 w 1400175"/>
              <a:gd name="connsiteY1" fmla="*/ 124126 h 1053184"/>
              <a:gd name="connsiteX2" fmla="*/ 1400175 w 1400175"/>
              <a:gd name="connsiteY2" fmla="*/ 0 h 1053184"/>
              <a:gd name="connsiteX3" fmla="*/ 1400175 w 1400175"/>
              <a:gd name="connsiteY3" fmla="*/ 949485 h 1053184"/>
              <a:gd name="connsiteX4" fmla="*/ 968357 w 1400175"/>
              <a:gd name="connsiteY4" fmla="*/ 1052391 h 1053184"/>
              <a:gd name="connsiteX5" fmla="*/ 0 w 1400175"/>
              <a:gd name="connsiteY5" fmla="*/ 949485 h 1053184"/>
              <a:gd name="connsiteX6" fmla="*/ 0 w 1400175"/>
              <a:gd name="connsiteY6" fmla="*/ 35085 h 10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53184">
                <a:moveTo>
                  <a:pt x="0" y="35085"/>
                </a:moveTo>
                <a:cubicBezTo>
                  <a:pt x="244475" y="90165"/>
                  <a:pt x="682534" y="126196"/>
                  <a:pt x="917484" y="124126"/>
                </a:cubicBezTo>
                <a:cubicBezTo>
                  <a:pt x="1050834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1168382" y="1018371"/>
                  <a:pt x="968357" y="1052391"/>
                </a:cubicBezTo>
                <a:cubicBezTo>
                  <a:pt x="727057" y="1061975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mới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0"/>
          <p:cNvSpPr/>
          <p:nvPr/>
        </p:nvSpPr>
        <p:spPr>
          <a:xfrm rot="21058589">
            <a:off x="4295578" y="3371932"/>
            <a:ext cx="2667686" cy="811577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17306">
                <a:moveTo>
                  <a:pt x="0" y="35085"/>
                </a:moveTo>
                <a:cubicBezTo>
                  <a:pt x="244475" y="90165"/>
                  <a:pt x="584200" y="126196"/>
                  <a:pt x="819150" y="124126"/>
                </a:cubicBezTo>
                <a:cubicBezTo>
                  <a:pt x="952500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971550" y="1006676"/>
                  <a:pt x="771525" y="1017306"/>
                </a:cubicBezTo>
                <a:cubicBezTo>
                  <a:pt x="520700" y="1003501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 Tiểu học</a:t>
            </a:r>
          </a:p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 Quý Đôn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2687496" y="3699958"/>
            <a:ext cx="999851" cy="857772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1000125 w 1400175"/>
              <a:gd name="connsiteY1" fmla="*/ 159211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981075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29001"/>
              <a:gd name="connsiteX1" fmla="*/ 9810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98107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786"/>
              <a:gd name="connsiteX1" fmla="*/ 981075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4751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53184"/>
              <a:gd name="connsiteX1" fmla="*/ 917484 w 1400175"/>
              <a:gd name="connsiteY1" fmla="*/ 124126 h 1053184"/>
              <a:gd name="connsiteX2" fmla="*/ 1400175 w 1400175"/>
              <a:gd name="connsiteY2" fmla="*/ 0 h 1053184"/>
              <a:gd name="connsiteX3" fmla="*/ 1400175 w 1400175"/>
              <a:gd name="connsiteY3" fmla="*/ 949485 h 1053184"/>
              <a:gd name="connsiteX4" fmla="*/ 968357 w 1400175"/>
              <a:gd name="connsiteY4" fmla="*/ 1052391 h 1053184"/>
              <a:gd name="connsiteX5" fmla="*/ 0 w 1400175"/>
              <a:gd name="connsiteY5" fmla="*/ 949485 h 1053184"/>
              <a:gd name="connsiteX6" fmla="*/ 0 w 1400175"/>
              <a:gd name="connsiteY6" fmla="*/ 35085 h 10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53184">
                <a:moveTo>
                  <a:pt x="0" y="35085"/>
                </a:moveTo>
                <a:cubicBezTo>
                  <a:pt x="244475" y="90165"/>
                  <a:pt x="682534" y="126196"/>
                  <a:pt x="917484" y="124126"/>
                </a:cubicBezTo>
                <a:cubicBezTo>
                  <a:pt x="1050834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1168382" y="1018371"/>
                  <a:pt x="968357" y="1052391"/>
                </a:cubicBezTo>
                <a:cubicBezTo>
                  <a:pt x="727057" y="1061975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phim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744682" y="3436490"/>
            <a:ext cx="1352550" cy="80950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" h="993916">
                <a:moveTo>
                  <a:pt x="0" y="0"/>
                </a:moveTo>
                <a:cubicBezTo>
                  <a:pt x="244475" y="55080"/>
                  <a:pt x="517525" y="91111"/>
                  <a:pt x="752475" y="89041"/>
                </a:cubicBezTo>
                <a:cubicBezTo>
                  <a:pt x="885825" y="75236"/>
                  <a:pt x="981075" y="90005"/>
                  <a:pt x="1219200" y="0"/>
                </a:cubicBezTo>
                <a:lnTo>
                  <a:pt x="1219200" y="914400"/>
                </a:lnTo>
                <a:cubicBezTo>
                  <a:pt x="1028700" y="972655"/>
                  <a:pt x="1009650" y="983286"/>
                  <a:pt x="809625" y="993916"/>
                </a:cubicBezTo>
                <a:cubicBezTo>
                  <a:pt x="558800" y="980111"/>
                  <a:pt x="260350" y="947255"/>
                  <a:pt x="0" y="91440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 </a:t>
            </a:r>
          </a:p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 dục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12188"/>
            <a:ext cx="1735859" cy="204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17764" y="4381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682" y="525348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dưới đây những từ ngữ dùng để chỉ tình cảm bạn bè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609600" y="2169067"/>
            <a:ext cx="3100985" cy="2308213"/>
            <a:chOff x="-609600" y="1962149"/>
            <a:chExt cx="3378970" cy="2515131"/>
          </a:xfrm>
        </p:grpSpPr>
        <p:grpSp>
          <p:nvGrpSpPr>
            <p:cNvPr id="8" name="Group 7"/>
            <p:cNvGrpSpPr/>
            <p:nvPr/>
          </p:nvGrpSpPr>
          <p:grpSpPr>
            <a:xfrm>
              <a:off x="-609600" y="1962149"/>
              <a:ext cx="3378970" cy="2515131"/>
              <a:chOff x="2503191" y="1539739"/>
              <a:chExt cx="4137617" cy="3079829"/>
            </a:xfrm>
          </p:grpSpPr>
          <p:pic>
            <p:nvPicPr>
              <p:cNvPr id="3077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al 6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00408" y="2580131"/>
              <a:ext cx="1099792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thân thiết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" y="1352547"/>
            <a:ext cx="3378970" cy="3067579"/>
            <a:chOff x="2503191" y="1539739"/>
            <a:chExt cx="4137617" cy="3079829"/>
          </a:xfrm>
        </p:grpSpPr>
        <p:pic>
          <p:nvPicPr>
            <p:cNvPr id="29" name="Picture 5" descr="Cartoon, sunflower Cartoon, sunflower, smiley png | PNGEg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9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15"/>
            <a:stretch/>
          </p:blipFill>
          <p:spPr bwMode="auto">
            <a:xfrm>
              <a:off x="2503191" y="1539739"/>
              <a:ext cx="4137617" cy="30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/>
            <p:cNvSpPr/>
            <p:nvPr/>
          </p:nvSpPr>
          <p:spPr>
            <a:xfrm>
              <a:off x="3683000" y="2190750"/>
              <a:ext cx="1689099" cy="1322309"/>
            </a:xfrm>
            <a:prstGeom prst="ellipse">
              <a:avLst/>
            </a:prstGeom>
            <a:solidFill>
              <a:srgbClr val="FDDA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789089" y="2182449"/>
            <a:ext cx="1099792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ọc sách</a:t>
            </a:r>
            <a:endParaRPr lang="en-US" sz="2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0400" y="1504950"/>
            <a:ext cx="2998913" cy="3075298"/>
            <a:chOff x="3200400" y="1504950"/>
            <a:chExt cx="2998913" cy="3075298"/>
          </a:xfrm>
        </p:grpSpPr>
        <p:grpSp>
          <p:nvGrpSpPr>
            <p:cNvPr id="41" name="Group 40"/>
            <p:cNvGrpSpPr/>
            <p:nvPr/>
          </p:nvGrpSpPr>
          <p:grpSpPr>
            <a:xfrm>
              <a:off x="3200400" y="1504950"/>
              <a:ext cx="2998913" cy="3075298"/>
              <a:chOff x="2503191" y="1539739"/>
              <a:chExt cx="4137617" cy="3079829"/>
            </a:xfrm>
          </p:grpSpPr>
          <p:pic>
            <p:nvPicPr>
              <p:cNvPr id="42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Oval 42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846394" y="2321500"/>
              <a:ext cx="170692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á</a:t>
              </a:r>
            </a:p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bóng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73507" y="3013434"/>
            <a:ext cx="2998913" cy="1630672"/>
            <a:chOff x="2503191" y="1539739"/>
            <a:chExt cx="4137617" cy="3079829"/>
          </a:xfrm>
        </p:grpSpPr>
        <p:pic>
          <p:nvPicPr>
            <p:cNvPr id="46" name="Picture 5" descr="Cartoon, sunflower Cartoon, sunflower, smiley png | PNGEg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99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15"/>
            <a:stretch/>
          </p:blipFill>
          <p:spPr bwMode="auto">
            <a:xfrm>
              <a:off x="2503191" y="1539739"/>
              <a:ext cx="4137617" cy="30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3683000" y="2190750"/>
              <a:ext cx="1689099" cy="1322309"/>
            </a:xfrm>
            <a:prstGeom prst="ellipse">
              <a:avLst/>
            </a:prstGeom>
            <a:solidFill>
              <a:srgbClr val="FDDA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499841" y="3284189"/>
            <a:ext cx="1706924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uý </a:t>
            </a:r>
          </a:p>
          <a:p>
            <a:pPr algn="ctr"/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mến</a:t>
            </a:r>
            <a:endParaRPr lang="en-US" sz="2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81177" y="1481785"/>
            <a:ext cx="2998913" cy="3075298"/>
            <a:chOff x="4953000" y="1426294"/>
            <a:chExt cx="2998913" cy="3075298"/>
          </a:xfrm>
        </p:grpSpPr>
        <p:grpSp>
          <p:nvGrpSpPr>
            <p:cNvPr id="49" name="Group 48"/>
            <p:cNvGrpSpPr/>
            <p:nvPr/>
          </p:nvGrpSpPr>
          <p:grpSpPr>
            <a:xfrm>
              <a:off x="4953000" y="1426294"/>
              <a:ext cx="2998913" cy="3075298"/>
              <a:chOff x="2503191" y="1539739"/>
              <a:chExt cx="4137617" cy="3079829"/>
            </a:xfrm>
          </p:grpSpPr>
          <p:pic>
            <p:nvPicPr>
              <p:cNvPr id="50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Oval 50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541795" y="2305559"/>
              <a:ext cx="170692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khỏe </a:t>
              </a:r>
            </a:p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mạnh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20239" y="2672350"/>
            <a:ext cx="2998913" cy="1907898"/>
            <a:chOff x="6420239" y="2672350"/>
            <a:chExt cx="2998913" cy="1907898"/>
          </a:xfrm>
        </p:grpSpPr>
        <p:grpSp>
          <p:nvGrpSpPr>
            <p:cNvPr id="53" name="Group 52"/>
            <p:cNvGrpSpPr/>
            <p:nvPr/>
          </p:nvGrpSpPr>
          <p:grpSpPr>
            <a:xfrm>
              <a:off x="6420239" y="2672350"/>
              <a:ext cx="2998913" cy="1907898"/>
              <a:chOff x="2503191" y="1539739"/>
              <a:chExt cx="4137617" cy="3079829"/>
            </a:xfrm>
          </p:grpSpPr>
          <p:pic>
            <p:nvPicPr>
              <p:cNvPr id="54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Oval 54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7028133" y="3092450"/>
              <a:ext cx="170692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hông </a:t>
              </a:r>
            </a:p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minh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82264" y="2593694"/>
            <a:ext cx="2998913" cy="1907898"/>
            <a:chOff x="2503191" y="1539739"/>
            <a:chExt cx="4137617" cy="3079829"/>
          </a:xfrm>
        </p:grpSpPr>
        <p:pic>
          <p:nvPicPr>
            <p:cNvPr id="38" name="Picture 5" descr="Cartoon, sunflower Cartoon, sunflower, smiley png | PNGEg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899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15"/>
            <a:stretch/>
          </p:blipFill>
          <p:spPr bwMode="auto">
            <a:xfrm>
              <a:off x="2503191" y="1539739"/>
              <a:ext cx="4137617" cy="30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Oval 38"/>
            <p:cNvSpPr/>
            <p:nvPr/>
          </p:nvSpPr>
          <p:spPr>
            <a:xfrm>
              <a:off x="3683000" y="2190750"/>
              <a:ext cx="1689099" cy="1322309"/>
            </a:xfrm>
            <a:prstGeom prst="ellipse">
              <a:avLst/>
            </a:prstGeom>
            <a:solidFill>
              <a:srgbClr val="FDDA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712743" y="3175729"/>
            <a:ext cx="1706924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gũi</a:t>
            </a:r>
            <a:endParaRPr lang="en-US" sz="2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318000"/>
            <a:ext cx="9144000" cy="825500"/>
          </a:xfrm>
          <a:custGeom>
            <a:avLst/>
            <a:gdLst>
              <a:gd name="connsiteX0" fmla="*/ 0 w 9144000"/>
              <a:gd name="connsiteY0" fmla="*/ 0 h 514350"/>
              <a:gd name="connsiteX1" fmla="*/ 9144000 w 9144000"/>
              <a:gd name="connsiteY1" fmla="*/ 0 h 514350"/>
              <a:gd name="connsiteX2" fmla="*/ 9144000 w 9144000"/>
              <a:gd name="connsiteY2" fmla="*/ 514350 h 514350"/>
              <a:gd name="connsiteX3" fmla="*/ 0 w 9144000"/>
              <a:gd name="connsiteY3" fmla="*/ 514350 h 514350"/>
              <a:gd name="connsiteX4" fmla="*/ 0 w 9144000"/>
              <a:gd name="connsiteY4" fmla="*/ 0 h 514350"/>
              <a:gd name="connsiteX0" fmla="*/ 0 w 9144000"/>
              <a:gd name="connsiteY0" fmla="*/ 311150 h 825500"/>
              <a:gd name="connsiteX1" fmla="*/ 1854200 w 9144000"/>
              <a:gd name="connsiteY1" fmla="*/ 0 h 825500"/>
              <a:gd name="connsiteX2" fmla="*/ 9144000 w 9144000"/>
              <a:gd name="connsiteY2" fmla="*/ 311150 h 825500"/>
              <a:gd name="connsiteX3" fmla="*/ 9144000 w 9144000"/>
              <a:gd name="connsiteY3" fmla="*/ 825500 h 825500"/>
              <a:gd name="connsiteX4" fmla="*/ 0 w 9144000"/>
              <a:gd name="connsiteY4" fmla="*/ 825500 h 825500"/>
              <a:gd name="connsiteX5" fmla="*/ 0 w 9144000"/>
              <a:gd name="connsiteY5" fmla="*/ 311150 h 825500"/>
              <a:gd name="connsiteX0" fmla="*/ 0 w 9144000"/>
              <a:gd name="connsiteY0" fmla="*/ 311150 h 825500"/>
              <a:gd name="connsiteX1" fmla="*/ 1854200 w 9144000"/>
              <a:gd name="connsiteY1" fmla="*/ 0 h 825500"/>
              <a:gd name="connsiteX2" fmla="*/ 5575300 w 9144000"/>
              <a:gd name="connsiteY2" fmla="*/ 292100 h 825500"/>
              <a:gd name="connsiteX3" fmla="*/ 9144000 w 9144000"/>
              <a:gd name="connsiteY3" fmla="*/ 311150 h 825500"/>
              <a:gd name="connsiteX4" fmla="*/ 9144000 w 9144000"/>
              <a:gd name="connsiteY4" fmla="*/ 825500 h 825500"/>
              <a:gd name="connsiteX5" fmla="*/ 0 w 9144000"/>
              <a:gd name="connsiteY5" fmla="*/ 825500 h 825500"/>
              <a:gd name="connsiteX6" fmla="*/ 0 w 9144000"/>
              <a:gd name="connsiteY6" fmla="*/ 311150 h 825500"/>
              <a:gd name="connsiteX0" fmla="*/ 0 w 9144000"/>
              <a:gd name="connsiteY0" fmla="*/ 311150 h 825500"/>
              <a:gd name="connsiteX1" fmla="*/ 1854200 w 9144000"/>
              <a:gd name="connsiteY1" fmla="*/ 0 h 825500"/>
              <a:gd name="connsiteX2" fmla="*/ 5575300 w 9144000"/>
              <a:gd name="connsiteY2" fmla="*/ 292100 h 825500"/>
              <a:gd name="connsiteX3" fmla="*/ 7353300 w 9144000"/>
              <a:gd name="connsiteY3" fmla="*/ 203200 h 825500"/>
              <a:gd name="connsiteX4" fmla="*/ 9144000 w 9144000"/>
              <a:gd name="connsiteY4" fmla="*/ 311150 h 825500"/>
              <a:gd name="connsiteX5" fmla="*/ 9144000 w 9144000"/>
              <a:gd name="connsiteY5" fmla="*/ 825500 h 825500"/>
              <a:gd name="connsiteX6" fmla="*/ 0 w 9144000"/>
              <a:gd name="connsiteY6" fmla="*/ 825500 h 825500"/>
              <a:gd name="connsiteX7" fmla="*/ 0 w 9144000"/>
              <a:gd name="connsiteY7" fmla="*/ 3111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25500">
                <a:moveTo>
                  <a:pt x="0" y="311150"/>
                </a:moveTo>
                <a:cubicBezTo>
                  <a:pt x="618067" y="309033"/>
                  <a:pt x="1236133" y="2117"/>
                  <a:pt x="1854200" y="0"/>
                </a:cubicBezTo>
                <a:cubicBezTo>
                  <a:pt x="3094567" y="42333"/>
                  <a:pt x="4334933" y="249767"/>
                  <a:pt x="5575300" y="292100"/>
                </a:cubicBezTo>
                <a:cubicBezTo>
                  <a:pt x="6163733" y="292100"/>
                  <a:pt x="6764867" y="203200"/>
                  <a:pt x="7353300" y="203200"/>
                </a:cubicBezTo>
                <a:lnTo>
                  <a:pt x="9144000" y="311150"/>
                </a:lnTo>
                <a:lnTo>
                  <a:pt x="9144000" y="825500"/>
                </a:lnTo>
                <a:lnTo>
                  <a:pt x="0" y="825500"/>
                </a:lnTo>
                <a:lnTo>
                  <a:pt x="0" y="311150"/>
                </a:lnTo>
                <a:close/>
              </a:path>
            </a:pathLst>
          </a:custGeom>
          <a:solidFill>
            <a:srgbClr val="9B4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69"/>
          <a:stretch/>
        </p:blipFill>
        <p:spPr>
          <a:xfrm>
            <a:off x="2819399" y="2628900"/>
            <a:ext cx="3466240" cy="2305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660152"/>
            <a:ext cx="1009313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 thiết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25970"/>
            <a:ext cx="1099792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ọc sách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155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gũi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bóng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uý 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mến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khỏe 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mạnh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hông 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minh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30" name="Picture 6" descr="Bomb Explode GIF - Bomb Explode - Discover &amp; Share GIF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8" y="2038350"/>
            <a:ext cx="1586978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1666 0.42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18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64198E-7 L 0.1349 0.356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178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4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5679E-6 L 0.01511 0.362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18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9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21615" r="23426" b="29687"/>
          <a:stretch/>
        </p:blipFill>
        <p:spPr bwMode="auto">
          <a:xfrm>
            <a:off x="381000" y="590550"/>
            <a:ext cx="8249567" cy="439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7764" y="1333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682" y="220548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ô chữ  để biết tên một người bạn của Hà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00075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Dựa vào gợi ý dưới đây, tìm ô chữ hàng ngang.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68704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Đọc tên người bạn của Hà ở hàng dọc màu vàng.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102993"/>
              </p:ext>
            </p:extLst>
          </p:nvPr>
        </p:nvGraphicFramePr>
        <p:xfrm>
          <a:off x="1456459" y="1581150"/>
          <a:ext cx="5486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11927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9602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5070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0929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7263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4462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0796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7130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ở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5668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0661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5593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3268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8736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4595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0929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8128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4462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ậ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0796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30111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7786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33254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99113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5447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2646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27192" y="2961037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74867" y="2961037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30335" y="2961037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47653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5328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50796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16655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72989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30188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86522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1747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Về đích cuối cùng, nhưng nai và hoẵng đều được nhận (…) tình bạn.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2137" y="407670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Voi con bị ốm vào đúng dịp (…) của mình.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2527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Thỏ có (…) vừa dài vừa to.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2917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4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 	</a:t>
            </a:r>
            <a:r>
              <a:rPr lang="en-US" sz="24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là (…) gió?</a:t>
            </a:r>
          </a:p>
          <a:p>
            <a:pPr algn="just"/>
            <a:r>
              <a:rPr lang="en-US" sz="24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	Mà gió đi tìm.</a:t>
            </a:r>
            <a:endParaRPr lang="en-US" sz="24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2222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 Nam là (…) lớp 1, Trường Tiểu học Lê Quý Đôn.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9200" y="1633181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4682" y="2042184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46043" y="2530161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40527" y="2991814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4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54061" y="3453467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3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"/>
                            </p:stCondLst>
                            <p:childTnLst>
                              <p:par>
                                <p:cTn id="1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"/>
                            </p:stCondLst>
                            <p:childTnLst>
                              <p:par>
                                <p:cTn id="1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50"/>
                            </p:stCondLst>
                            <p:childTnLst>
                              <p:par>
                                <p:cTn id="1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"/>
                            </p:stCondLst>
                            <p:childTnLst>
                              <p:par>
                                <p:cTn id="1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  <p:bldP spid="27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5" grpId="0"/>
      <p:bldP spid="36" grpId="0"/>
      <p:bldP spid="37" grpId="0"/>
      <p:bldP spid="37" grpId="1"/>
      <p:bldP spid="38" grpId="0"/>
      <p:bldP spid="38" grpId="1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3350"/>
            <a:ext cx="81534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Ôn bài trang 4 đến trang 23</a:t>
            </a:r>
          </a:p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bài: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 hôn trên bàn tay 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24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354</Words>
  <Application>Microsoft Office PowerPoint</Application>
  <PresentationFormat>On-screen Show (16:9)</PresentationFormat>
  <Paragraphs>109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.VnArial</vt:lpstr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158</cp:revision>
  <dcterms:created xsi:type="dcterms:W3CDTF">2020-12-08T15:48:47Z</dcterms:created>
  <dcterms:modified xsi:type="dcterms:W3CDTF">2021-01-22T03:02:26Z</dcterms:modified>
</cp:coreProperties>
</file>