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8" r:id="rId3"/>
    <p:sldId id="284" r:id="rId4"/>
    <p:sldId id="289" r:id="rId5"/>
    <p:sldId id="257" r:id="rId6"/>
    <p:sldId id="286" r:id="rId7"/>
    <p:sldId id="287" r:id="rId8"/>
    <p:sldId id="259" r:id="rId9"/>
    <p:sldId id="430" r:id="rId10"/>
    <p:sldId id="431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285" r:id="rId19"/>
    <p:sldId id="436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9933FF"/>
    <a:srgbClr val="660066"/>
    <a:srgbClr val="FF0066"/>
    <a:srgbClr val="0066FF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F60A-98E8-445C-9B0C-82B996A9C90F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93CE-1BED-403C-8121-F4DD1DFAC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B377-8C60-4990-B433-F8E7BBE6A8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58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B377-8C60-4990-B433-F8E7BBE6A80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5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3DE-5E2A-477B-B4A1-C374DEA0F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30D5-2E0E-41E3-AF10-C38498740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E77CA-85BA-49BA-A46C-EBB899DB1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1494-EA7F-471B-B77E-1A5994360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4AC89-83FD-4529-919E-82B7EC251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5D8B-B0C7-432F-BD28-B5CE34909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DF2C6-D1F3-4D99-B607-75EDF95E8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C2135-38F4-4223-958A-F860FD4CB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74471-E533-4F49-B3FA-4764AE9FC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BD7AD-D029-432A-986E-F552BA4FB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E20C8-0680-4611-ACA6-EDD12EA9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fld id="{EDC068DA-9EAE-4E7B-9B58-3997B3A8D0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34.png"/><Relationship Id="rId5" Type="http://schemas.openxmlformats.org/officeDocument/2006/relationships/image" Target="../media/image32.gif"/><Relationship Id="rId10" Type="http://schemas.openxmlformats.org/officeDocument/2006/relationships/image" Target="../media/image33.gif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9">
            <a:extLst>
              <a:ext uri="{FF2B5EF4-FFF2-40B4-BE49-F238E27FC236}">
                <a16:creationId xmlns:a16="http://schemas.microsoft.com/office/drawing/2014/main" id="{F69C627B-2360-4469-BA4F-2FC8AD78849B}"/>
              </a:ext>
            </a:extLst>
          </p:cNvPr>
          <p:cNvSpPr txBox="1"/>
          <p:nvPr/>
        </p:nvSpPr>
        <p:spPr>
          <a:xfrm>
            <a:off x="2933700" y="24384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tập về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zh-CN" altLang="en-US" sz="4400" b="1" i="0" dirty="0">
              <a:solidFill>
                <a:srgbClr val="FF0000"/>
              </a:solidFill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6" name="文本框 49">
            <a:extLst>
              <a:ext uri="{FF2B5EF4-FFF2-40B4-BE49-F238E27FC236}">
                <a16:creationId xmlns:a16="http://schemas.microsoft.com/office/drawing/2014/main" id="{F69C627B-2360-4469-BA4F-2FC8AD78849B}"/>
              </a:ext>
            </a:extLst>
          </p:cNvPr>
          <p:cNvSpPr txBox="1"/>
          <p:nvPr/>
        </p:nvSpPr>
        <p:spPr>
          <a:xfrm>
            <a:off x="2895600" y="12192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B050"/>
                </a:solidFill>
                <a:latin typeface="+mn-lt"/>
                <a:ea typeface="Cambria" panose="02040503050406030204" pitchFamily="18" charset="0"/>
              </a:rPr>
              <a:t>CHÀO MỪNG CÁC CON ĐẾN VỚI TIẾT HỌC TOÁN ONLINE</a:t>
            </a:r>
          </a:p>
        </p:txBody>
      </p:sp>
    </p:spTree>
    <p:extLst>
      <p:ext uri="{BB962C8B-B14F-4D97-AF65-F5344CB8AC3E}">
        <p14:creationId xmlns:p14="http://schemas.microsoft.com/office/powerpoint/2010/main" val="2668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64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1">
            <a:extLst>
              <a:ext uri="{FF2B5EF4-FFF2-40B4-BE49-F238E27FC236}">
                <a16:creationId xmlns:a16="http://schemas.microsoft.com/office/drawing/2014/main" id="{24B3838A-8A92-4FB1-BD98-FF9A867C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8" y="20691"/>
            <a:ext cx="12457082" cy="68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6" descr="maple_leaf_falling_md_clr">
            <a:extLst>
              <a:ext uri="{FF2B5EF4-FFF2-40B4-BE49-F238E27FC236}">
                <a16:creationId xmlns:a16="http://schemas.microsoft.com/office/drawing/2014/main" id="{A941CCD4-FDBF-401C-B51F-B31762519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1430364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maple_leaf_falling_md_clr">
            <a:extLst>
              <a:ext uri="{FF2B5EF4-FFF2-40B4-BE49-F238E27FC236}">
                <a16:creationId xmlns:a16="http://schemas.microsoft.com/office/drawing/2014/main" id="{11945740-4CB6-4A65-AA50-827EC898E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3217678" y="6667810"/>
            <a:ext cx="911960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maple_leaf_falling_md_clr">
            <a:extLst>
              <a:ext uri="{FF2B5EF4-FFF2-40B4-BE49-F238E27FC236}">
                <a16:creationId xmlns:a16="http://schemas.microsoft.com/office/drawing/2014/main" id="{D27A22D2-7BF3-42D3-8EBA-5B4B3F7459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5394922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maple_leaf_falling_md_clr">
            <a:extLst>
              <a:ext uri="{FF2B5EF4-FFF2-40B4-BE49-F238E27FC236}">
                <a16:creationId xmlns:a16="http://schemas.microsoft.com/office/drawing/2014/main" id="{A5A6180D-59EA-43AE-9D59-7D66C897F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7397891" y="6612901"/>
            <a:ext cx="911959" cy="11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aple_leaf_falling_md_clr">
            <a:extLst>
              <a:ext uri="{FF2B5EF4-FFF2-40B4-BE49-F238E27FC236}">
                <a16:creationId xmlns:a16="http://schemas.microsoft.com/office/drawing/2014/main" id="{2DCFD8E1-8FAD-4173-9F49-75C286ED5D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9574339" y="6593007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8AA0A022-EC05-485D-BA58-F8F9FE00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8" y="1123636"/>
            <a:ext cx="11478277" cy="16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CA" altLang="en-US" sz="3409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altLang="en-US" sz="3409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635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50EDA5E-3E06-4E4B-A42E-D1ED2D2B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4" y="3789487"/>
            <a:ext cx="10292570" cy="225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635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128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401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0318302E-62C0-4AA4-9197-1A6591BD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222" y="2957104"/>
            <a:ext cx="3135359" cy="68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91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1">
            <a:extLst>
              <a:ext uri="{FF2B5EF4-FFF2-40B4-BE49-F238E27FC236}">
                <a16:creationId xmlns:a16="http://schemas.microsoft.com/office/drawing/2014/main" id="{E26F0EE8-5E39-4136-BD51-C2A12266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8" y="20691"/>
            <a:ext cx="12457082" cy="68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6" descr="maple_leaf_falling_md_clr">
            <a:extLst>
              <a:ext uri="{FF2B5EF4-FFF2-40B4-BE49-F238E27FC236}">
                <a16:creationId xmlns:a16="http://schemas.microsoft.com/office/drawing/2014/main" id="{14E25280-CB5E-4AFC-9148-EDD0E4FB4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1430364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maple_leaf_falling_md_clr">
            <a:extLst>
              <a:ext uri="{FF2B5EF4-FFF2-40B4-BE49-F238E27FC236}">
                <a16:creationId xmlns:a16="http://schemas.microsoft.com/office/drawing/2014/main" id="{88776C10-2361-464B-B57D-323D53C3A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3217678" y="6667810"/>
            <a:ext cx="911960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maple_leaf_falling_md_clr">
            <a:extLst>
              <a:ext uri="{FF2B5EF4-FFF2-40B4-BE49-F238E27FC236}">
                <a16:creationId xmlns:a16="http://schemas.microsoft.com/office/drawing/2014/main" id="{87FE279E-B8C0-465D-9DA2-DC864FEBCE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5394922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maple_leaf_falling_md_clr">
            <a:extLst>
              <a:ext uri="{FF2B5EF4-FFF2-40B4-BE49-F238E27FC236}">
                <a16:creationId xmlns:a16="http://schemas.microsoft.com/office/drawing/2014/main" id="{91E616F5-52D2-4BF0-AEB8-DB996794EB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7397891" y="6612901"/>
            <a:ext cx="911959" cy="11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aple_leaf_falling_md_clr">
            <a:extLst>
              <a:ext uri="{FF2B5EF4-FFF2-40B4-BE49-F238E27FC236}">
                <a16:creationId xmlns:a16="http://schemas.microsoft.com/office/drawing/2014/main" id="{07E1D9B7-BBFA-431D-B424-4A256F3039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9574339" y="6593007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6CF92FB-C8CE-4E03-BCB8-5CBE9461B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24" y="1364840"/>
            <a:ext cx="8622087" cy="41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2908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altLang="en-US" sz="2908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908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CA" altLang="en-US" sz="2908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CA" altLang="en-US" sz="3208" b="1" dirty="0">
              <a:solidFill>
                <a:srgbClr val="3604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635 – 128 = 507 ( </a:t>
            </a:r>
            <a:r>
              <a:rPr lang="en-CA" altLang="en-US" sz="4010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507 </a:t>
            </a:r>
            <a:r>
              <a:rPr lang="en-CA" altLang="en-US" sz="4411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lang="en-CA" altLang="en-US" sz="3208" b="1" dirty="0">
              <a:solidFill>
                <a:srgbClr val="3604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CA" altLang="en-US" sz="391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CA823D2-84E5-40F0-99F8-F87C564429C8}"/>
              </a:ext>
            </a:extLst>
          </p:cNvPr>
          <p:cNvSpPr/>
          <p:nvPr/>
        </p:nvSpPr>
        <p:spPr>
          <a:xfrm>
            <a:off x="354" y="2906175"/>
            <a:ext cx="12191293" cy="3951826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612" rIns="91236" bIns="45612" anchor="ctr"/>
          <a:lstStyle/>
          <a:p>
            <a:pPr algn="ctr" defTabSz="9123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3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1C2C90-14CC-403C-9703-9E8369601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530" y="2579907"/>
            <a:ext cx="5798026" cy="1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6" tIns="45612" rIns="91236" bIns="45612">
            <a:spAutoFit/>
          </a:bodyPr>
          <a:lstStyle>
            <a:lvl1pPr defTabSz="909638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 eaLnBrk="1" hangingPunct="1"/>
            <a:r>
              <a:rPr lang="en-US" altLang="en-US" sz="802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altLang="en-US" sz="802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802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6C03993-5B51-486D-BC92-FFD309168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468" y="1222312"/>
            <a:ext cx="1609059" cy="15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5AC6B0-050B-4A0E-BF2E-7A4BCD5DE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8" y="316719"/>
            <a:ext cx="1609059" cy="15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40">
            <a:extLst>
              <a:ext uri="{FF2B5EF4-FFF2-40B4-BE49-F238E27FC236}">
                <a16:creationId xmlns:a16="http://schemas.microsoft.com/office/drawing/2014/main" id="{D9B92AA9-1017-44A8-A9E2-6B339CF9F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92" y="2320484"/>
            <a:ext cx="1045651" cy="8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58E668-DA4E-4776-B6DC-C93E526C0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8" y="163930"/>
            <a:ext cx="1609059" cy="15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FBB9540E-3F08-45A9-BFEC-3903B864C889}"/>
              </a:ext>
            </a:extLst>
          </p:cNvPr>
          <p:cNvSpPr/>
          <p:nvPr/>
        </p:nvSpPr>
        <p:spPr>
          <a:xfrm>
            <a:off x="354" y="5371491"/>
            <a:ext cx="12191293" cy="1480144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612" rIns="91236" bIns="45612" anchor="ctr"/>
          <a:lstStyle/>
          <a:p>
            <a:pPr algn="ctr" defTabSz="9123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3">
              <a:solidFill>
                <a:prstClr val="white"/>
              </a:solidFill>
            </a:endParaRPr>
          </a:p>
        </p:txBody>
      </p:sp>
      <p:pic>
        <p:nvPicPr>
          <p:cNvPr id="103433" name="Picture 61">
            <a:extLst>
              <a:ext uri="{FF2B5EF4-FFF2-40B4-BE49-F238E27FC236}">
                <a16:creationId xmlns:a16="http://schemas.microsoft.com/office/drawing/2014/main" id="{C345A107-22DE-4912-B992-9764523EE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01" y="4784207"/>
            <a:ext cx="2045145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4" name="Picture 69">
            <a:extLst>
              <a:ext uri="{FF2B5EF4-FFF2-40B4-BE49-F238E27FC236}">
                <a16:creationId xmlns:a16="http://schemas.microsoft.com/office/drawing/2014/main" id="{B484908B-38E6-4370-8D3A-6062BA0BE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2" y="4496136"/>
            <a:ext cx="744847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5" name="Picture 67">
            <a:extLst>
              <a:ext uri="{FF2B5EF4-FFF2-40B4-BE49-F238E27FC236}">
                <a16:creationId xmlns:a16="http://schemas.microsoft.com/office/drawing/2014/main" id="{E862A74F-5FB9-431D-AC71-184B4637F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58" y="2264780"/>
            <a:ext cx="3905670" cy="195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6" name="Picture 71">
            <a:extLst>
              <a:ext uri="{FF2B5EF4-FFF2-40B4-BE49-F238E27FC236}">
                <a16:creationId xmlns:a16="http://schemas.microsoft.com/office/drawing/2014/main" id="{0F613232-BE42-481B-B720-DA3730820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65" y="1844609"/>
            <a:ext cx="2643569" cy="346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72">
            <a:extLst>
              <a:ext uri="{FF2B5EF4-FFF2-40B4-BE49-F238E27FC236}">
                <a16:creationId xmlns:a16="http://schemas.microsoft.com/office/drawing/2014/main" id="{4EE61EBD-4D8A-4ED3-BD0E-379CCC182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3" y="4502503"/>
            <a:ext cx="558635" cy="4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8" name="Picture 73">
            <a:extLst>
              <a:ext uri="{FF2B5EF4-FFF2-40B4-BE49-F238E27FC236}">
                <a16:creationId xmlns:a16="http://schemas.microsoft.com/office/drawing/2014/main" id="{357ACC77-8074-4DB1-8D53-2187C5D17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121" y="4359263"/>
            <a:ext cx="557043" cy="44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9" name="Picture 74">
            <a:extLst>
              <a:ext uri="{FF2B5EF4-FFF2-40B4-BE49-F238E27FC236}">
                <a16:creationId xmlns:a16="http://schemas.microsoft.com/office/drawing/2014/main" id="{D72DF4DC-5BE2-45D6-A366-14529A57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93" y="4944954"/>
            <a:ext cx="558634" cy="4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92536D1-C45C-475A-8268-68A75747B8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719" y="4682347"/>
            <a:ext cx="1917820" cy="16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1F665FF7-DEF2-4EBA-88EA-85E8611DDB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39" y="-870580"/>
            <a:ext cx="609565" cy="6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2" name="Picture 63">
            <a:extLst>
              <a:ext uri="{FF2B5EF4-FFF2-40B4-BE49-F238E27FC236}">
                <a16:creationId xmlns:a16="http://schemas.microsoft.com/office/drawing/2014/main" id="{2871A0FE-DB69-4E48-BAFB-162ADB07216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8" y="113001"/>
            <a:ext cx="4602770" cy="201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14E762A8-FC4B-407C-9E00-D23736A8E0C1}"/>
              </a:ext>
            </a:extLst>
          </p:cNvPr>
          <p:cNvSpPr/>
          <p:nvPr/>
        </p:nvSpPr>
        <p:spPr>
          <a:xfrm>
            <a:off x="148368" y="5556111"/>
            <a:ext cx="4596404" cy="11347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3" dirty="0">
              <a:solidFill>
                <a:prstClr val="white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3F46FAB-0202-4F8B-AC6C-CD73251E8B7F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1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53C2C45-9842-449B-A497-CE6886B5A0F0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6E65D4-E0AC-4ECA-904B-CEFCF825E9B7}"/>
              </a:ext>
            </a:extLst>
          </p:cNvPr>
          <p:cNvSpPr/>
          <p:nvPr/>
        </p:nvSpPr>
        <p:spPr>
          <a:xfrm>
            <a:off x="174627" y="5742189"/>
            <a:ext cx="2037171" cy="769441"/>
          </a:xfrm>
          <a:prstGeom prst="rect">
            <a:avLst/>
          </a:prstGeom>
          <a:noFill/>
        </p:spPr>
        <p:txBody>
          <a:bodyPr wrap="none" lIns="91254" tIns="45622" rIns="91254" bIns="45622">
            <a:spAutoFit/>
          </a:bodyPr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11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57D74CC8-4903-4492-89D9-28C060C5F9BE}"/>
              </a:ext>
            </a:extLst>
          </p:cNvPr>
          <p:cNvSpPr/>
          <p:nvPr/>
        </p:nvSpPr>
        <p:spPr>
          <a:xfrm>
            <a:off x="3609995" y="5556111"/>
            <a:ext cx="1134777" cy="113477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3">
              <a:solidFill>
                <a:prstClr val="white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5D259AB-E0F8-43AF-AF58-F222DF7126FD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0E6661E-87F7-4A2C-8A7D-034E846CF60D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47663FE-712A-40D3-A36F-7D70CB1AC329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98A2070-04CB-4E50-99D6-3B309734FC89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78D7C55-74DE-4D17-853F-3890DF295BB7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44D1DBF-FDB1-423F-A3D5-7AD65C3AA41B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E9C2D51-AB59-40F8-8553-0098F7C6D94B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6B4F3EB-3A48-43A0-A05F-BCBB678C968E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2AB0273-9349-4B36-A98B-359DC5FEAEC7}"/>
              </a:ext>
            </a:extLst>
          </p:cNvPr>
          <p:cNvSpPr/>
          <p:nvPr/>
        </p:nvSpPr>
        <p:spPr>
          <a:xfrm>
            <a:off x="2347894" y="5556111"/>
            <a:ext cx="1309847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60E1EBA-1070-4B9B-8C75-70D59D82739C}"/>
              </a:ext>
            </a:extLst>
          </p:cNvPr>
          <p:cNvSpPr/>
          <p:nvPr/>
        </p:nvSpPr>
        <p:spPr>
          <a:xfrm>
            <a:off x="7407440" y="3089204"/>
            <a:ext cx="456776" cy="458367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4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4" action="ppaction://hlinksldjump"/>
            <a:extLst>
              <a:ext uri="{FF2B5EF4-FFF2-40B4-BE49-F238E27FC236}">
                <a16:creationId xmlns:a16="http://schemas.microsoft.com/office/drawing/2014/main" id="{C1EB0946-5A6B-46EE-B836-D4B86C870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07" y="2229765"/>
            <a:ext cx="1749117" cy="15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4469D58-46D3-4D11-B775-D96DD19CB701}"/>
              </a:ext>
            </a:extLst>
          </p:cNvPr>
          <p:cNvSpPr/>
          <p:nvPr/>
        </p:nvSpPr>
        <p:spPr>
          <a:xfrm>
            <a:off x="8422850" y="940608"/>
            <a:ext cx="456776" cy="458367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6" action="ppaction://hlinksldjump"/>
            <a:extLst>
              <a:ext uri="{FF2B5EF4-FFF2-40B4-BE49-F238E27FC236}">
                <a16:creationId xmlns:a16="http://schemas.microsoft.com/office/drawing/2014/main" id="{0961C25E-05C5-4CDC-BE8D-F815F99805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23" y="326269"/>
            <a:ext cx="1562905" cy="15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5EE7194B-DC69-4081-B38C-808373C53EF3}"/>
              </a:ext>
            </a:extLst>
          </p:cNvPr>
          <p:cNvSpPr/>
          <p:nvPr/>
        </p:nvSpPr>
        <p:spPr>
          <a:xfrm>
            <a:off x="3213699" y="1279609"/>
            <a:ext cx="456775" cy="456776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4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6" action="ppaction://hlinksldjump"/>
            <a:extLst>
              <a:ext uri="{FF2B5EF4-FFF2-40B4-BE49-F238E27FC236}">
                <a16:creationId xmlns:a16="http://schemas.microsoft.com/office/drawing/2014/main" id="{8D78AD43-302C-4CFB-9CFE-8CF563703D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61" y="168705"/>
            <a:ext cx="1589961" cy="154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75068C26-1052-43F1-BEA5-200066FCFDF3}"/>
              </a:ext>
            </a:extLst>
          </p:cNvPr>
          <p:cNvSpPr/>
          <p:nvPr/>
        </p:nvSpPr>
        <p:spPr>
          <a:xfrm>
            <a:off x="2448162" y="3318387"/>
            <a:ext cx="456776" cy="456775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4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9" action="ppaction://hlinksldjump"/>
            <a:extLst>
              <a:ext uri="{FF2B5EF4-FFF2-40B4-BE49-F238E27FC236}">
                <a16:creationId xmlns:a16="http://schemas.microsoft.com/office/drawing/2014/main" id="{C549EFD3-C066-46C9-B891-1C6048AE2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38" y="2602189"/>
            <a:ext cx="2091300" cy="15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DC3E68A5-A0F9-4C47-841A-E85C8DF3892E}"/>
              </a:ext>
            </a:extLst>
          </p:cNvPr>
          <p:cNvSpPr/>
          <p:nvPr/>
        </p:nvSpPr>
        <p:spPr>
          <a:xfrm>
            <a:off x="7447229" y="5559294"/>
            <a:ext cx="4596404" cy="11347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3">
              <a:solidFill>
                <a:prstClr val="white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70B2661-DABF-4019-A866-9F66286B4015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1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8A85ABF-6316-4209-9131-5CB31863012A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50A43D-B0B2-438F-BED3-C5ECFB2745C1}"/>
              </a:ext>
            </a:extLst>
          </p:cNvPr>
          <p:cNvSpPr/>
          <p:nvPr/>
        </p:nvSpPr>
        <p:spPr>
          <a:xfrm>
            <a:off x="7474664" y="5746077"/>
            <a:ext cx="2037171" cy="769441"/>
          </a:xfrm>
          <a:prstGeom prst="rect">
            <a:avLst/>
          </a:prstGeom>
          <a:noFill/>
        </p:spPr>
        <p:txBody>
          <a:bodyPr wrap="none" lIns="91254" tIns="45622" rIns="91254" bIns="45622">
            <a:spAutoFit/>
          </a:bodyPr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11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2E8FE8FA-0BCA-457E-8441-198BDF809B48}"/>
              </a:ext>
            </a:extLst>
          </p:cNvPr>
          <p:cNvSpPr/>
          <p:nvPr/>
        </p:nvSpPr>
        <p:spPr>
          <a:xfrm>
            <a:off x="10910447" y="5559294"/>
            <a:ext cx="1133185" cy="113477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3">
              <a:solidFill>
                <a:prstClr val="white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67FAB4-F3C4-4F7D-916D-DED70F24738D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7480069-AFF4-4304-B907-14E6D26E1A2B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A1CC13E-DC4F-486D-8050-087386F0D2DD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6AC3A49-1CD5-4C85-BD7E-095B1DD7D515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DB49183-8C1E-439D-B331-B95F768B92FA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69EB6B0-8E53-49F1-B334-6DC7D1F43064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6EB04BB-E8B5-4DC9-8BAB-47773FCDF267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A81C546-7654-4B3E-8989-C7A2A7D4905F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4C93FE9-DCA1-4582-BC4F-10D1AFB2CCD5}"/>
              </a:ext>
            </a:extLst>
          </p:cNvPr>
          <p:cNvSpPr/>
          <p:nvPr/>
        </p:nvSpPr>
        <p:spPr>
          <a:xfrm>
            <a:off x="9648346" y="5559294"/>
            <a:ext cx="1309848" cy="1134776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1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592422-5CAB-41D1-A84E-0984088B3B0A}"/>
              </a:ext>
            </a:extLst>
          </p:cNvPr>
          <p:cNvSpPr/>
          <p:nvPr/>
        </p:nvSpPr>
        <p:spPr>
          <a:xfrm>
            <a:off x="316120" y="1407629"/>
            <a:ext cx="5418921" cy="3054333"/>
          </a:xfrm>
          <a:prstGeom prst="rect">
            <a:avLst/>
          </a:prstGeom>
          <a:noFill/>
        </p:spPr>
        <p:txBody>
          <a:bodyPr wrap="none" lIns="91254" tIns="45622" rIns="91254" bIns="45622">
            <a:spAutoFit/>
          </a:bodyPr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12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CHÚC MỪNG </a:t>
            </a:r>
          </a:p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12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ĐỘI A</a:t>
            </a:r>
          </a:p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12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CONGRATULATIONS </a:t>
            </a:r>
          </a:p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12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A53B1C-7A79-40C6-8DC4-910343A9F0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464" y="4621170"/>
            <a:ext cx="1333909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1A13395-3B01-4C34-84DA-0C2D16807C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663" y="4613373"/>
            <a:ext cx="1333909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36F1C111-E6B4-4BB5-86E4-48F4F9FCFF80}"/>
              </a:ext>
            </a:extLst>
          </p:cNvPr>
          <p:cNvSpPr/>
          <p:nvPr/>
        </p:nvSpPr>
        <p:spPr>
          <a:xfrm>
            <a:off x="6772726" y="1432288"/>
            <a:ext cx="5418921" cy="3054333"/>
          </a:xfrm>
          <a:prstGeom prst="rect">
            <a:avLst/>
          </a:prstGeom>
          <a:noFill/>
        </p:spPr>
        <p:txBody>
          <a:bodyPr wrap="none" lIns="91254" tIns="45622" rIns="91254" bIns="45622">
            <a:spAutoFit/>
          </a:bodyPr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12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CHÚC MỪNG </a:t>
            </a:r>
          </a:p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12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ĐỘI B</a:t>
            </a:r>
          </a:p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12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CONGRATULATIONS </a:t>
            </a:r>
          </a:p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12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TEAM B</a:t>
            </a:r>
          </a:p>
        </p:txBody>
      </p:sp>
      <p:sp>
        <p:nvSpPr>
          <p:cNvPr id="16" name="Heart 15">
            <a:hlinkClick r:id="rId12" action="ppaction://hlinksldjump"/>
            <a:extLst>
              <a:ext uri="{FF2B5EF4-FFF2-40B4-BE49-F238E27FC236}">
                <a16:creationId xmlns:a16="http://schemas.microsoft.com/office/drawing/2014/main" id="{AF48C015-E565-4F35-B9E6-3AF9EE336B73}"/>
              </a:ext>
            </a:extLst>
          </p:cNvPr>
          <p:cNvSpPr/>
          <p:nvPr/>
        </p:nvSpPr>
        <p:spPr>
          <a:xfrm>
            <a:off x="5529408" y="5564068"/>
            <a:ext cx="1133185" cy="1134777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2" rIns="91254" bIns="45622" anchor="ctr"/>
          <a:lstStyle/>
          <a:p>
            <a:pPr algn="ctr" defTabSz="9125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3" dirty="0">
                <a:solidFill>
                  <a:prstClr val="white"/>
                </a:solidFill>
              </a:rPr>
              <a:t>PIPI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 animBg="1"/>
      <p:bldP spid="62" grpId="0" animBg="1"/>
      <p:bldP spid="60" grpId="0" animBg="1"/>
      <p:bldP spid="61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8149F2DA-60C4-4008-8D5B-6A317BBEDFF5}"/>
              </a:ext>
            </a:extLst>
          </p:cNvPr>
          <p:cNvSpPr/>
          <p:nvPr/>
        </p:nvSpPr>
        <p:spPr>
          <a:xfrm>
            <a:off x="1620554" y="2583091"/>
            <a:ext cx="2374596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6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15kg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16FDB5D6-66DD-4CAA-96A0-9BD71215DDD2}"/>
              </a:ext>
            </a:extLst>
          </p:cNvPr>
          <p:cNvSpPr/>
          <p:nvPr/>
        </p:nvSpPr>
        <p:spPr>
          <a:xfrm>
            <a:off x="313890" y="232367"/>
            <a:ext cx="11502150" cy="20531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50kg,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35kg.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C462EE61-7DF3-44B8-B361-A0130E42380D}"/>
              </a:ext>
            </a:extLst>
          </p:cNvPr>
          <p:cNvSpPr/>
          <p:nvPr/>
        </p:nvSpPr>
        <p:spPr>
          <a:xfrm>
            <a:off x="1620554" y="4098249"/>
            <a:ext cx="2374596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6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25kg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6C130087-8C89-448E-9B54-A4A3D1E3E81A}"/>
              </a:ext>
            </a:extLst>
          </p:cNvPr>
          <p:cNvSpPr/>
          <p:nvPr/>
        </p:nvSpPr>
        <p:spPr>
          <a:xfrm>
            <a:off x="6312451" y="2562400"/>
            <a:ext cx="2374596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1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85kg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6266FC8-9ED5-4799-AA6A-1F960766EECB}"/>
              </a:ext>
            </a:extLst>
          </p:cNvPr>
          <p:cNvSpPr/>
          <p:nvPr/>
        </p:nvSpPr>
        <p:spPr>
          <a:xfrm>
            <a:off x="6349058" y="4098249"/>
            <a:ext cx="2374596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1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35kg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CBBDD-0121-49B4-97F5-53C3DCF66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7910" y="806917"/>
            <a:ext cx="1589961" cy="15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483578CB-AA31-4B06-A27A-461632AA8873}"/>
              </a:ext>
            </a:extLst>
          </p:cNvPr>
          <p:cNvSpPr/>
          <p:nvPr/>
        </p:nvSpPr>
        <p:spPr>
          <a:xfrm flipH="1">
            <a:off x="9446219" y="5643645"/>
            <a:ext cx="2401652" cy="918326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7" rIns="91281" bIns="45637" anchor="ctr"/>
          <a:lstStyle/>
          <a:p>
            <a:pPr algn="ctr" defTabSz="912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7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79E-6 9.76572E-7 L -0.65531 0.185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72" y="9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BB659BD0-78D3-4002-8A74-0E2EEBBD7671}"/>
              </a:ext>
            </a:extLst>
          </p:cNvPr>
          <p:cNvSpPr/>
          <p:nvPr/>
        </p:nvSpPr>
        <p:spPr>
          <a:xfrm>
            <a:off x="1620554" y="2626062"/>
            <a:ext cx="3312021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120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360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911C5C68-802F-40DD-8B69-0D87517EB9F4}"/>
              </a:ext>
            </a:extLst>
          </p:cNvPr>
          <p:cNvSpPr/>
          <p:nvPr/>
        </p:nvSpPr>
        <p:spPr>
          <a:xfrm>
            <a:off x="344129" y="305578"/>
            <a:ext cx="10707966" cy="20531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1AFD7032-7260-4884-94BF-679829F1D008}"/>
              </a:ext>
            </a:extLst>
          </p:cNvPr>
          <p:cNvSpPr/>
          <p:nvPr/>
        </p:nvSpPr>
        <p:spPr>
          <a:xfrm>
            <a:off x="1620554" y="4222390"/>
            <a:ext cx="3312021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5414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E0E8E841-4E4F-4F87-8CF7-00D2D58C2726}"/>
              </a:ext>
            </a:extLst>
          </p:cNvPr>
          <p:cNvSpPr/>
          <p:nvPr/>
        </p:nvSpPr>
        <p:spPr>
          <a:xfrm>
            <a:off x="6528903" y="2649936"/>
            <a:ext cx="3313612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5414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8FB41591-C06F-44A8-BD46-FE3DB0FE964A}"/>
              </a:ext>
            </a:extLst>
          </p:cNvPr>
          <p:cNvSpPr/>
          <p:nvPr/>
        </p:nvSpPr>
        <p:spPr>
          <a:xfrm>
            <a:off x="6527312" y="4222390"/>
            <a:ext cx="3313612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9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5414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E4687-9C06-4BD9-9DB9-880577D17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4556" flipH="1">
            <a:off x="10257115" y="992333"/>
            <a:ext cx="1589961" cy="117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3C3558B-5B27-4DBA-A992-597EE435ED25}"/>
              </a:ext>
            </a:extLst>
          </p:cNvPr>
          <p:cNvSpPr/>
          <p:nvPr/>
        </p:nvSpPr>
        <p:spPr>
          <a:xfrm flipH="1">
            <a:off x="9446219" y="5643645"/>
            <a:ext cx="2401652" cy="918326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57" rIns="91318" bIns="45657" anchor="ctr"/>
          <a:lstStyle/>
          <a:p>
            <a:pPr algn="ctr" defTabSz="9132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7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8 -0.19346 L -0.30448 0.459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8" y="3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C1D3D6F-8E2D-46BC-A32F-FD9E044F98D3}"/>
              </a:ext>
            </a:extLst>
          </p:cNvPr>
          <p:cNvSpPr/>
          <p:nvPr/>
        </p:nvSpPr>
        <p:spPr>
          <a:xfrm>
            <a:off x="1330892" y="2667442"/>
            <a:ext cx="3168782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25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0D9E6451-6A6D-447C-98F3-87AE573B56F9}"/>
              </a:ext>
            </a:extLst>
          </p:cNvPr>
          <p:cNvSpPr/>
          <p:nvPr/>
        </p:nvSpPr>
        <p:spPr>
          <a:xfrm>
            <a:off x="344129" y="305578"/>
            <a:ext cx="11503742" cy="20531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Nam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8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226D3AC-245E-4250-BDDC-E5C25654AA70}"/>
              </a:ext>
            </a:extLst>
          </p:cNvPr>
          <p:cNvSpPr/>
          <p:nvPr/>
        </p:nvSpPr>
        <p:spPr>
          <a:xfrm>
            <a:off x="6818565" y="2667442"/>
            <a:ext cx="2747020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B1C4908A-AA40-4C48-9C14-375A0A9BEEF9}"/>
              </a:ext>
            </a:extLst>
          </p:cNvPr>
          <p:cNvSpPr/>
          <p:nvPr/>
        </p:nvSpPr>
        <p:spPr>
          <a:xfrm>
            <a:off x="1342033" y="4367220"/>
            <a:ext cx="3023950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035A4ACE-2782-48DF-B028-8E8FBACAC905}"/>
              </a:ext>
            </a:extLst>
          </p:cNvPr>
          <p:cNvSpPr/>
          <p:nvPr/>
        </p:nvSpPr>
        <p:spPr>
          <a:xfrm>
            <a:off x="6673734" y="4316290"/>
            <a:ext cx="2831372" cy="91673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333F4-8C81-4F2E-9AC1-FB92BBC81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0643" y="806917"/>
            <a:ext cx="1562905" cy="15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DDF8CE71-5E8F-4AB8-9DF7-3A3C5EE433C6}"/>
              </a:ext>
            </a:extLst>
          </p:cNvPr>
          <p:cNvSpPr/>
          <p:nvPr/>
        </p:nvSpPr>
        <p:spPr>
          <a:xfrm flipH="1">
            <a:off x="9446219" y="5643645"/>
            <a:ext cx="2401652" cy="918326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5" tIns="45682" rIns="91365" bIns="45682" anchor="ctr"/>
          <a:lstStyle/>
          <a:p>
            <a:pPr algn="ctr" defTabSz="91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7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5 -0.11969 L -0.2644 0.204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9" y="16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4D779CBB-5E5F-4E3C-9A4A-5A569F070A53}"/>
              </a:ext>
            </a:extLst>
          </p:cNvPr>
          <p:cNvSpPr/>
          <p:nvPr/>
        </p:nvSpPr>
        <p:spPr>
          <a:xfrm>
            <a:off x="1330891" y="2497147"/>
            <a:ext cx="2807499" cy="91832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22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63C4A95B-61C2-4AE5-B448-8297AFD8657C}"/>
              </a:ext>
            </a:extLst>
          </p:cNvPr>
          <p:cNvSpPr/>
          <p:nvPr/>
        </p:nvSpPr>
        <p:spPr>
          <a:xfrm>
            <a:off x="344129" y="305578"/>
            <a:ext cx="11503742" cy="20531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20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0C3DFFA-5007-4366-BFC9-1E0581E065CE}"/>
              </a:ext>
            </a:extLst>
          </p:cNvPr>
          <p:cNvSpPr/>
          <p:nvPr/>
        </p:nvSpPr>
        <p:spPr>
          <a:xfrm>
            <a:off x="6384072" y="2562400"/>
            <a:ext cx="2809090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243412F-1767-41EA-B297-DCC2C089DB6E}"/>
              </a:ext>
            </a:extLst>
          </p:cNvPr>
          <p:cNvSpPr/>
          <p:nvPr/>
        </p:nvSpPr>
        <p:spPr>
          <a:xfrm>
            <a:off x="1367498" y="4440432"/>
            <a:ext cx="2807499" cy="91673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32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7E08D68B-2959-4BDC-8CAD-899A27D12E04}"/>
              </a:ext>
            </a:extLst>
          </p:cNvPr>
          <p:cNvSpPr/>
          <p:nvPr/>
        </p:nvSpPr>
        <p:spPr>
          <a:xfrm>
            <a:off x="6384072" y="4459530"/>
            <a:ext cx="2809090" cy="91832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12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8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12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62537-B532-4167-8C20-F1B3E73B3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910" y="878537"/>
            <a:ext cx="1589961" cy="140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A09F2B84-EBA3-4E0E-8AD5-8D4825E0B6E5}"/>
              </a:ext>
            </a:extLst>
          </p:cNvPr>
          <p:cNvSpPr/>
          <p:nvPr/>
        </p:nvSpPr>
        <p:spPr>
          <a:xfrm flipH="1">
            <a:off x="9446219" y="5643645"/>
            <a:ext cx="2401652" cy="918326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9142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7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79E-6 -9.8817E-7 L -0.58428 0.19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21" y="9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EF3094-66C5-437D-B727-235FFE27B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201085-C01F-4979-905D-01E22FF47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60" y="273357"/>
            <a:ext cx="8734315" cy="4883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93098C-A5FA-41A7-8D75-91D3CBF4E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191" y="13202"/>
            <a:ext cx="777219" cy="397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F7E7F1-673B-4F49-972F-F4DAEA0EA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507" y="211730"/>
            <a:ext cx="1235563" cy="7071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20CBEB-70AA-4CE8-A2BF-38325901C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37" y="4975699"/>
            <a:ext cx="1430652" cy="11136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BC195A-162E-4BEC-A4A7-6BF27B647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87DF76-6846-43D4-9517-E903FFEBE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5226" y="5221917"/>
            <a:ext cx="520237" cy="9022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E51249-CE66-420E-9F1D-CC306524C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AFE36A-94E6-489B-AF65-42C7952D8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7390" y="2131649"/>
            <a:ext cx="569009" cy="2292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3C20CD-2917-4D42-9516-B9D40664CD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785" y="5947894"/>
            <a:ext cx="12225572" cy="91041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0D03683-4FB3-4B2D-8301-C9F8785B3A30}"/>
              </a:ext>
            </a:extLst>
          </p:cNvPr>
          <p:cNvGrpSpPr/>
          <p:nvPr/>
        </p:nvGrpSpPr>
        <p:grpSpPr>
          <a:xfrm>
            <a:off x="7929478" y="3712237"/>
            <a:ext cx="3198641" cy="2463456"/>
            <a:chOff x="5571854" y="2365410"/>
            <a:chExt cx="2926334" cy="22537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B20079-597B-4690-806D-73FFBE41A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7589A1B-1139-4C05-90B7-8628FB65A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430E79A-745F-4D6D-B2A5-904EA84A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80302" y="2548655"/>
              <a:ext cx="829128" cy="310923"/>
            </a:xfrm>
            <a:prstGeom prst="rect">
              <a:avLst/>
            </a:prstGeom>
          </p:spPr>
        </p:pic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03C1CB-9264-4134-9832-B76D46160CF9}"/>
              </a:ext>
            </a:extLst>
          </p:cNvPr>
          <p:cNvGrpSpPr/>
          <p:nvPr/>
        </p:nvGrpSpPr>
        <p:grpSpPr>
          <a:xfrm>
            <a:off x="4828984" y="273357"/>
            <a:ext cx="2780017" cy="1333108"/>
            <a:chOff x="2534307" y="83637"/>
            <a:chExt cx="2085013" cy="999831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F93F4FC-B22E-4AE9-B896-29F93FF5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34307" y="83637"/>
              <a:ext cx="2085013" cy="999831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2D8DD1C-CD63-49C4-A749-11D3B247C2CE}"/>
                </a:ext>
              </a:extLst>
            </p:cNvPr>
            <p:cNvSpPr txBox="1"/>
            <p:nvPr/>
          </p:nvSpPr>
          <p:spPr>
            <a:xfrm>
              <a:off x="2710940" y="281879"/>
              <a:ext cx="182159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i="0" dirty="0" err="1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Dặn</a:t>
              </a:r>
              <a:r>
                <a:rPr lang="en-US" altLang="zh-CN" sz="4267" i="0" dirty="0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4267" i="0" dirty="0" err="1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dò</a:t>
              </a:r>
              <a:r>
                <a:rPr lang="en-US" altLang="zh-CN" sz="4267" i="0" dirty="0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:</a:t>
              </a:r>
              <a:endParaRPr lang="zh-CN" altLang="en-US" sz="4267" i="0" dirty="0">
                <a:solidFill>
                  <a:srgbClr val="FF0000"/>
                </a:solidFill>
                <a:latin typeface="+mn-lt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B2AB24B0-F5F1-48C3-8DC4-38EBF52548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55927" y="1254441"/>
            <a:ext cx="739712" cy="38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0529" y="1898957"/>
            <a:ext cx="7669282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FF"/>
              </a:buClr>
              <a:buFont typeface="Wingdings" pitchFamily="2" charset="2"/>
              <a:buChar char="Ø"/>
            </a:pPr>
            <a:r>
              <a:rPr lang="en-US" sz="3800" i="0" dirty="0">
                <a:solidFill>
                  <a:srgbClr val="009900"/>
                </a:solidFill>
              </a:rPr>
              <a:t>Hoàn </a:t>
            </a:r>
            <a:r>
              <a:rPr lang="en-US" sz="3800" i="0" dirty="0" err="1">
                <a:solidFill>
                  <a:srgbClr val="009900"/>
                </a:solidFill>
              </a:rPr>
              <a:t>thành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các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bài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tập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trong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vở</a:t>
            </a:r>
            <a:endParaRPr lang="en-US" sz="3800" i="0" dirty="0">
              <a:solidFill>
                <a:srgbClr val="009900"/>
              </a:solidFill>
            </a:endParaRPr>
          </a:p>
          <a:p>
            <a:pPr eaLnBrk="1" hangingPunct="1">
              <a:buClr>
                <a:srgbClr val="CC00FF"/>
              </a:buClr>
              <a:buFont typeface="Wingdings" pitchFamily="2" charset="2"/>
              <a:buChar char="Ø"/>
            </a:pPr>
            <a:r>
              <a:rPr lang="en-US" sz="3800" i="0" dirty="0" err="1">
                <a:solidFill>
                  <a:srgbClr val="009900"/>
                </a:solidFill>
              </a:rPr>
              <a:t>Chuẩn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bị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bài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sau</a:t>
            </a:r>
            <a:r>
              <a:rPr lang="en-US" sz="3800" i="0" dirty="0">
                <a:solidFill>
                  <a:srgbClr val="009900"/>
                </a:solidFill>
              </a:rPr>
              <a:t>: </a:t>
            </a:r>
            <a:r>
              <a:rPr lang="en-US" sz="3800" i="0" dirty="0" err="1">
                <a:solidFill>
                  <a:srgbClr val="009900"/>
                </a:solidFill>
              </a:rPr>
              <a:t>Xem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đồng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hồ</a:t>
            </a:r>
            <a:r>
              <a:rPr lang="en-US" sz="3800" i="0">
                <a:solidFill>
                  <a:srgbClr val="009900"/>
                </a:solidFill>
              </a:rPr>
              <a:t>.</a:t>
            </a:r>
            <a:endParaRPr lang="en-US" sz="3800" i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Tổng hợp hình nền PowerPoint cảm ơn đẹp nhất - Slide cảm ơn, slide kết thúc  đẹp và chuyên nghiệp - VnDoc.com">
            <a:extLst>
              <a:ext uri="{FF2B5EF4-FFF2-40B4-BE49-F238E27FC236}">
                <a16:creationId xmlns:a16="http://schemas.microsoft.com/office/drawing/2014/main" id="{05437AE8-41CF-4DF5-8258-3A7E2AE4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-1"/>
            <a:ext cx="1219129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EF3094-66C5-437D-B727-235FFE27B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201085-C01F-4979-905D-01E22FF47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60" y="273357"/>
            <a:ext cx="8734315" cy="4883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93098C-A5FA-41A7-8D75-91D3CBF4E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191" y="13202"/>
            <a:ext cx="777219" cy="397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F7E7F1-673B-4F49-972F-F4DAEA0EA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507" y="211730"/>
            <a:ext cx="1235563" cy="7071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20CBEB-70AA-4CE8-A2BF-38325901C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37" y="4975699"/>
            <a:ext cx="1430652" cy="11136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BC195A-162E-4BEC-A4A7-6BF27B647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87DF76-6846-43D4-9517-E903FFEBE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5226" y="5221917"/>
            <a:ext cx="520237" cy="9022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E51249-CE66-420E-9F1D-CC306524C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AFE36A-94E6-489B-AF65-42C7952D8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7390" y="2131649"/>
            <a:ext cx="569009" cy="2292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3C20CD-2917-4D42-9516-B9D40664CD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785" y="5947894"/>
            <a:ext cx="12225572" cy="91041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0D03683-4FB3-4B2D-8301-C9F8785B3A30}"/>
              </a:ext>
            </a:extLst>
          </p:cNvPr>
          <p:cNvGrpSpPr/>
          <p:nvPr/>
        </p:nvGrpSpPr>
        <p:grpSpPr>
          <a:xfrm>
            <a:off x="7929478" y="3712237"/>
            <a:ext cx="3198641" cy="2463456"/>
            <a:chOff x="5571854" y="2365410"/>
            <a:chExt cx="2926334" cy="22537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B20079-597B-4690-806D-73FFBE41A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7589A1B-1139-4C05-90B7-8628FB65A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430E79A-745F-4D6D-B2A5-904EA84A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80302" y="2548655"/>
              <a:ext cx="829128" cy="310923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F93F4FC-B22E-4AE9-B896-29F93FF58E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077" y="165107"/>
            <a:ext cx="2780017" cy="133310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2AB24B0-F5F1-48C3-8DC4-38EBF52548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55927" y="1254441"/>
            <a:ext cx="739712" cy="38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1" y="1626327"/>
            <a:ext cx="8153399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CC00FF"/>
              </a:buClr>
            </a:pPr>
            <a:r>
              <a:rPr lang="en-US" sz="3600" i="0" dirty="0" err="1">
                <a:solidFill>
                  <a:srgbClr val="009900"/>
                </a:solidFill>
              </a:rPr>
              <a:t>Thứ</a:t>
            </a:r>
            <a:r>
              <a:rPr lang="en-US" sz="3600" i="0" dirty="0">
                <a:solidFill>
                  <a:srgbClr val="009900"/>
                </a:solidFill>
              </a:rPr>
              <a:t> </a:t>
            </a:r>
            <a:r>
              <a:rPr lang="en-US" sz="3600" i="0" dirty="0" err="1">
                <a:solidFill>
                  <a:srgbClr val="009900"/>
                </a:solidFill>
              </a:rPr>
              <a:t>hai</a:t>
            </a:r>
            <a:r>
              <a:rPr lang="en-US" sz="3600" i="0" dirty="0">
                <a:solidFill>
                  <a:srgbClr val="009900"/>
                </a:solidFill>
              </a:rPr>
              <a:t> </a:t>
            </a:r>
            <a:r>
              <a:rPr lang="en-US" sz="3600" i="0" dirty="0" err="1">
                <a:solidFill>
                  <a:srgbClr val="009900"/>
                </a:solidFill>
              </a:rPr>
              <a:t>ngày</a:t>
            </a:r>
            <a:r>
              <a:rPr lang="en-US" sz="3600" i="0" dirty="0">
                <a:solidFill>
                  <a:srgbClr val="009900"/>
                </a:solidFill>
              </a:rPr>
              <a:t> 20 </a:t>
            </a:r>
            <a:r>
              <a:rPr lang="en-US" sz="3600" i="0" dirty="0" err="1">
                <a:solidFill>
                  <a:srgbClr val="009900"/>
                </a:solidFill>
              </a:rPr>
              <a:t>tháng</a:t>
            </a:r>
            <a:r>
              <a:rPr lang="en-US" sz="3600" i="0" dirty="0">
                <a:solidFill>
                  <a:srgbClr val="009900"/>
                </a:solidFill>
              </a:rPr>
              <a:t> 9 </a:t>
            </a:r>
            <a:r>
              <a:rPr lang="en-US" sz="3600" i="0" dirty="0" err="1">
                <a:solidFill>
                  <a:srgbClr val="009900"/>
                </a:solidFill>
              </a:rPr>
              <a:t>năm</a:t>
            </a:r>
            <a:r>
              <a:rPr lang="en-US" sz="3600" i="0" dirty="0">
                <a:solidFill>
                  <a:srgbClr val="009900"/>
                </a:solidFill>
              </a:rPr>
              <a:t> 2021</a:t>
            </a:r>
          </a:p>
          <a:p>
            <a:pPr algn="ctr" eaLnBrk="1" hangingPunct="1">
              <a:buClr>
                <a:srgbClr val="CC00FF"/>
              </a:buClr>
            </a:pPr>
            <a:r>
              <a:rPr lang="en-US" sz="3600" i="0" dirty="0" err="1">
                <a:solidFill>
                  <a:srgbClr val="009900"/>
                </a:solidFill>
              </a:rPr>
              <a:t>Toán</a:t>
            </a:r>
            <a:endParaRPr lang="en-US" sz="3600" i="0" dirty="0">
              <a:solidFill>
                <a:srgbClr val="009900"/>
              </a:solidFill>
            </a:endParaRPr>
          </a:p>
          <a:p>
            <a:pPr algn="ctr" eaLnBrk="1" hangingPunct="1">
              <a:buClr>
                <a:srgbClr val="CC00FF"/>
              </a:buClr>
            </a:pPr>
            <a:r>
              <a:rPr lang="en-US" sz="3600" i="0" dirty="0" err="1">
                <a:solidFill>
                  <a:srgbClr val="FF0000"/>
                </a:solidFill>
              </a:rPr>
              <a:t>Ôn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tập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về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hình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học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và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giải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toán</a:t>
            </a:r>
            <a:endParaRPr lang="en-US" sz="3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99" cy="6842760"/>
          </a:xfrm>
          <a:prstGeom prst="rect">
            <a:avLst/>
          </a:prstGeom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03200"/>
            <a:ext cx="11552830" cy="863600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1/. a.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gấp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khúc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ABCD:</a:t>
            </a:r>
          </a:p>
          <a:p>
            <a:pPr eaLnBrk="1" hangingPunct="1"/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1409510" y="2147248"/>
            <a:ext cx="375920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5037957" y="2132840"/>
            <a:ext cx="111760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6101687" y="1218440"/>
            <a:ext cx="447040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030406" y="3226748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863910" y="1487752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885218" y="3174619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0486788" y="898164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 rot="-1487693">
            <a:off x="2521020" y="2338496"/>
            <a:ext cx="1253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 rot="2941043">
            <a:off x="5157589" y="2220377"/>
            <a:ext cx="1163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 rot="-1790997">
            <a:off x="7450526" y="1750367"/>
            <a:ext cx="1178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40 cm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203200" y="98425"/>
            <a:ext cx="11785600" cy="66611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6" name="Arc 15"/>
          <p:cNvSpPr>
            <a:spLocks/>
          </p:cNvSpPr>
          <p:nvPr/>
        </p:nvSpPr>
        <p:spPr bwMode="auto">
          <a:xfrm rot="8362703" flipH="1" flipV="1">
            <a:off x="2846239" y="1541126"/>
            <a:ext cx="3663899" cy="5769604"/>
          </a:xfrm>
          <a:custGeom>
            <a:avLst/>
            <a:gdLst>
              <a:gd name="T0" fmla="*/ 0 w 17888"/>
              <a:gd name="T1" fmla="*/ 2147483647 h 21600"/>
              <a:gd name="T2" fmla="*/ 2147483647 w 17888"/>
              <a:gd name="T3" fmla="*/ 2147483647 h 21600"/>
              <a:gd name="T4" fmla="*/ 2147483647 w 17888"/>
              <a:gd name="T5" fmla="*/ 2147483647 h 21600"/>
              <a:gd name="T6" fmla="*/ 0 60000 65536"/>
              <a:gd name="T7" fmla="*/ 0 60000 65536"/>
              <a:gd name="T8" fmla="*/ 0 60000 65536"/>
              <a:gd name="T9" fmla="*/ 0 w 17888"/>
              <a:gd name="T10" fmla="*/ 0 h 21600"/>
              <a:gd name="T11" fmla="*/ 17888 w 178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88" h="21600" fill="none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</a:path>
              <a:path w="17888" h="21600" stroke="0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  <a:lnTo>
                  <a:pt x="3730" y="21600"/>
                </a:lnTo>
                <a:lnTo>
                  <a:pt x="-1" y="324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7" name="Arc 18"/>
          <p:cNvSpPr>
            <a:spLocks/>
          </p:cNvSpPr>
          <p:nvPr/>
        </p:nvSpPr>
        <p:spPr bwMode="auto">
          <a:xfrm rot="6440468" flipH="1" flipV="1">
            <a:off x="7560692" y="-158692"/>
            <a:ext cx="3020598" cy="5179484"/>
          </a:xfrm>
          <a:custGeom>
            <a:avLst/>
            <a:gdLst>
              <a:gd name="T0" fmla="*/ 1137789912 w 20317"/>
              <a:gd name="T1" fmla="*/ 0 h 21597"/>
              <a:gd name="T2" fmla="*/ 2147483647 w 20317"/>
              <a:gd name="T3" fmla="*/ 2147483647 h 21597"/>
              <a:gd name="T4" fmla="*/ 0 w 20317"/>
              <a:gd name="T5" fmla="*/ 2147483647 h 21597"/>
              <a:gd name="T6" fmla="*/ 0 60000 65536"/>
              <a:gd name="T7" fmla="*/ 0 60000 65536"/>
              <a:gd name="T8" fmla="*/ 0 60000 65536"/>
              <a:gd name="T9" fmla="*/ 0 w 20317"/>
              <a:gd name="T10" fmla="*/ 0 h 21597"/>
              <a:gd name="T11" fmla="*/ 20317 w 20317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17" h="21597" fill="none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</a:path>
              <a:path w="20317" h="21597" stroke="0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  <a:lnTo>
                  <a:pt x="0" y="21597"/>
                </a:lnTo>
                <a:lnTo>
                  <a:pt x="380" y="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8" name="Arc 19"/>
          <p:cNvSpPr>
            <a:spLocks/>
          </p:cNvSpPr>
          <p:nvPr/>
        </p:nvSpPr>
        <p:spPr bwMode="auto">
          <a:xfrm rot="16473858" flipH="1">
            <a:off x="6399407" y="947751"/>
            <a:ext cx="904704" cy="3711370"/>
          </a:xfrm>
          <a:custGeom>
            <a:avLst/>
            <a:gdLst>
              <a:gd name="T0" fmla="*/ 0 w 15831"/>
              <a:gd name="T1" fmla="*/ 0 h 21600"/>
              <a:gd name="T2" fmla="*/ 2147483647 w 15831"/>
              <a:gd name="T3" fmla="*/ 2147483647 h 21600"/>
              <a:gd name="T4" fmla="*/ 0 w 15831"/>
              <a:gd name="T5" fmla="*/ 2147483647 h 21600"/>
              <a:gd name="T6" fmla="*/ 0 60000 65536"/>
              <a:gd name="T7" fmla="*/ 0 60000 65536"/>
              <a:gd name="T8" fmla="*/ 0 60000 65536"/>
              <a:gd name="T9" fmla="*/ 0 w 15831"/>
              <a:gd name="T10" fmla="*/ 0 h 21600"/>
              <a:gd name="T11" fmla="*/ 15831 w 15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31" h="21600" fill="none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</a:path>
              <a:path w="15831" h="21600" stroke="0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481992" y="4127017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i="0" dirty="0" err="1">
                <a:solidFill>
                  <a:srgbClr val="009900"/>
                </a:solidFill>
              </a:rPr>
              <a:t>Độ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dài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đường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gấp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khúc</a:t>
            </a:r>
            <a:r>
              <a:rPr lang="en-US" sz="3200" i="0" dirty="0">
                <a:solidFill>
                  <a:srgbClr val="009900"/>
                </a:solidFill>
              </a:rPr>
              <a:t> ABCD </a:t>
            </a:r>
            <a:r>
              <a:rPr lang="en-US" sz="3200" i="0" dirty="0" err="1">
                <a:solidFill>
                  <a:srgbClr val="009900"/>
                </a:solidFill>
              </a:rPr>
              <a:t>là</a:t>
            </a:r>
            <a:r>
              <a:rPr lang="en-US" sz="3200" i="0" dirty="0">
                <a:solidFill>
                  <a:srgbClr val="009900"/>
                </a:solidFill>
              </a:rPr>
              <a:t>: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           34 + 12 + 40 = 86 (cm)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                            </a:t>
            </a:r>
            <a:r>
              <a:rPr lang="en-US" sz="3200" i="0" dirty="0" err="1">
                <a:solidFill>
                  <a:srgbClr val="009900"/>
                </a:solidFill>
              </a:rPr>
              <a:t>Đáp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số</a:t>
            </a:r>
            <a:r>
              <a:rPr lang="en-US" sz="3200" i="0" dirty="0">
                <a:solidFill>
                  <a:srgbClr val="009900"/>
                </a:solidFill>
              </a:rPr>
              <a:t>: 86 cm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428357" y="3541215"/>
            <a:ext cx="233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vi-VN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à</a:t>
            </a:r>
            <a:r>
              <a:rPr lang="en-US" altLang="vi-VN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vi-VN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+mn-lt"/>
              </a:rPr>
              <a:t>giải</a:t>
            </a:r>
            <a:r>
              <a:rPr lang="en-US" altLang="vi-VN" dirty="0">
                <a:solidFill>
                  <a:srgbClr val="FF0000"/>
                </a:solidFill>
                <a:latin typeface="+mn-lt"/>
              </a:rPr>
              <a:t>:</a:t>
            </a:r>
            <a:endParaRPr lang="en-US" altLang="vi-VN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animBg="1"/>
      <p:bldP spid="26" grpId="0" animBg="1"/>
      <p:bldP spid="27" grpId="0" animBg="1"/>
      <p:bldP spid="29" grpId="0"/>
      <p:bldP spid="30" grpId="0"/>
      <p:bldP spid="31" grpId="0"/>
      <p:bldP spid="32" grpId="0"/>
      <p:bldP spid="34" grpId="0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" y="15240"/>
            <a:ext cx="12161899" cy="684276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4536"/>
            <a:ext cx="10669198" cy="752132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FF0000"/>
                </a:solidFill>
              </a:rPr>
              <a:t>Bài 1.a. Tính độ dài đường gấp khúc ABCD:</a:t>
            </a:r>
          </a:p>
          <a:p>
            <a:pPr eaLnBrk="1" hangingPunct="1"/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2477099" y="2195868"/>
            <a:ext cx="281940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296499" y="2195868"/>
            <a:ext cx="83820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6134699" y="1281468"/>
            <a:ext cx="335280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43699" y="31102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067899" y="15100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06099" y="33388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411299" y="9766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 rot="-1487693">
            <a:off x="2908060" y="2512994"/>
            <a:ext cx="1125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 rot="2941043">
            <a:off x="4685965" y="2536559"/>
            <a:ext cx="1200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 rot="-1790997">
            <a:off x="7046192" y="1798681"/>
            <a:ext cx="1104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CC3300"/>
                </a:solidFill>
              </a:rPr>
              <a:t>40 cm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4111" name="Arc 15"/>
          <p:cNvSpPr>
            <a:spLocks/>
          </p:cNvSpPr>
          <p:nvPr/>
        </p:nvSpPr>
        <p:spPr bwMode="auto">
          <a:xfrm rot="8026572" flipH="1" flipV="1">
            <a:off x="3680425" y="1716444"/>
            <a:ext cx="2922587" cy="4678362"/>
          </a:xfrm>
          <a:custGeom>
            <a:avLst/>
            <a:gdLst>
              <a:gd name="T0" fmla="*/ 0 w 17888"/>
              <a:gd name="T1" fmla="*/ 2147483647 h 21600"/>
              <a:gd name="T2" fmla="*/ 2147483647 w 17888"/>
              <a:gd name="T3" fmla="*/ 2147483647 h 21600"/>
              <a:gd name="T4" fmla="*/ 2147483647 w 17888"/>
              <a:gd name="T5" fmla="*/ 2147483647 h 21600"/>
              <a:gd name="T6" fmla="*/ 0 60000 65536"/>
              <a:gd name="T7" fmla="*/ 0 60000 65536"/>
              <a:gd name="T8" fmla="*/ 0 60000 65536"/>
              <a:gd name="T9" fmla="*/ 0 w 17888"/>
              <a:gd name="T10" fmla="*/ 0 h 21600"/>
              <a:gd name="T11" fmla="*/ 17888 w 178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88" h="21600" fill="none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</a:path>
              <a:path w="17888" h="21600" stroke="0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  <a:lnTo>
                  <a:pt x="3730" y="21600"/>
                </a:lnTo>
                <a:lnTo>
                  <a:pt x="-1" y="324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4114" name="Arc 18"/>
          <p:cNvSpPr>
            <a:spLocks/>
          </p:cNvSpPr>
          <p:nvPr/>
        </p:nvSpPr>
        <p:spPr bwMode="auto">
          <a:xfrm rot="6440468" flipH="1" flipV="1">
            <a:off x="6991950" y="524231"/>
            <a:ext cx="2925762" cy="3884613"/>
          </a:xfrm>
          <a:custGeom>
            <a:avLst/>
            <a:gdLst>
              <a:gd name="T0" fmla="*/ 1137789912 w 20317"/>
              <a:gd name="T1" fmla="*/ 0 h 21597"/>
              <a:gd name="T2" fmla="*/ 2147483647 w 20317"/>
              <a:gd name="T3" fmla="*/ 2147483647 h 21597"/>
              <a:gd name="T4" fmla="*/ 0 w 20317"/>
              <a:gd name="T5" fmla="*/ 2147483647 h 21597"/>
              <a:gd name="T6" fmla="*/ 0 60000 65536"/>
              <a:gd name="T7" fmla="*/ 0 60000 65536"/>
              <a:gd name="T8" fmla="*/ 0 60000 65536"/>
              <a:gd name="T9" fmla="*/ 0 w 20317"/>
              <a:gd name="T10" fmla="*/ 0 h 21597"/>
              <a:gd name="T11" fmla="*/ 20317 w 20317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17" h="21597" fill="none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</a:path>
              <a:path w="20317" h="21597" stroke="0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  <a:lnTo>
                  <a:pt x="0" y="21597"/>
                </a:lnTo>
                <a:lnTo>
                  <a:pt x="380" y="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4115" name="Arc 19"/>
          <p:cNvSpPr>
            <a:spLocks/>
          </p:cNvSpPr>
          <p:nvPr/>
        </p:nvSpPr>
        <p:spPr bwMode="auto">
          <a:xfrm rot="16473858" flipH="1">
            <a:off x="6254556" y="1334650"/>
            <a:ext cx="941388" cy="2974975"/>
          </a:xfrm>
          <a:custGeom>
            <a:avLst/>
            <a:gdLst>
              <a:gd name="T0" fmla="*/ 0 w 15831"/>
              <a:gd name="T1" fmla="*/ 0 h 21600"/>
              <a:gd name="T2" fmla="*/ 2147483647 w 15831"/>
              <a:gd name="T3" fmla="*/ 2147483647 h 21600"/>
              <a:gd name="T4" fmla="*/ 0 w 15831"/>
              <a:gd name="T5" fmla="*/ 2147483647 h 21600"/>
              <a:gd name="T6" fmla="*/ 0 60000 65536"/>
              <a:gd name="T7" fmla="*/ 0 60000 65536"/>
              <a:gd name="T8" fmla="*/ 0 60000 65536"/>
              <a:gd name="T9" fmla="*/ 0 w 15831"/>
              <a:gd name="T10" fmla="*/ 0 h 21600"/>
              <a:gd name="T11" fmla="*/ 15831 w 15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31" h="21600" fill="none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</a:path>
              <a:path w="15831" h="21600" stroke="0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616638" y="3848379"/>
            <a:ext cx="967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FF3300"/>
              </a:buClr>
              <a:buFont typeface="Wingdings" pitchFamily="2" charset="2"/>
              <a:buChar char="ü"/>
            </a:pPr>
            <a:r>
              <a:rPr lang="en-US" sz="3000" i="0" kern="0" dirty="0">
                <a:solidFill>
                  <a:srgbClr val="CC00CC"/>
                </a:solidFill>
              </a:rPr>
              <a:t> </a:t>
            </a:r>
            <a:r>
              <a:rPr lang="en-US" sz="3200" i="0" kern="0" dirty="0">
                <a:solidFill>
                  <a:srgbClr val="FF0000"/>
                </a:solidFill>
              </a:rPr>
              <a:t>Muốn tính độ dài đường gấp khúc ta làm thế nào?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646519" y="4695889"/>
            <a:ext cx="9617637" cy="21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000" i="0" kern="0" dirty="0">
                <a:solidFill>
                  <a:srgbClr val="0000FF"/>
                </a:solidFill>
              </a:rPr>
              <a:t> </a:t>
            </a:r>
            <a:r>
              <a:rPr lang="en-US" i="0" kern="0" dirty="0">
                <a:solidFill>
                  <a:srgbClr val="0000FF"/>
                </a:solidFill>
              </a:rPr>
              <a:t>Muốn tính độ dài đường gấp khúc, ta tính tổng </a:t>
            </a:r>
            <a:r>
              <a:rPr lang="en-US" i="0" kern="0" dirty="0" err="1">
                <a:solidFill>
                  <a:srgbClr val="0000FF"/>
                </a:solidFill>
              </a:rPr>
              <a:t>độ</a:t>
            </a:r>
            <a:r>
              <a:rPr lang="en-US" i="0" kern="0" dirty="0">
                <a:solidFill>
                  <a:srgbClr val="0000FF"/>
                </a:solidFill>
              </a:rPr>
              <a:t> </a:t>
            </a:r>
          </a:p>
          <a:p>
            <a:pPr algn="l" eaLnBrk="1" hangingPunct="1">
              <a:buClr>
                <a:schemeClr val="hlink"/>
              </a:buClr>
            </a:pPr>
            <a:r>
              <a:rPr lang="en-US" i="0" kern="0" dirty="0" err="1">
                <a:solidFill>
                  <a:srgbClr val="0000FF"/>
                </a:solidFill>
              </a:rPr>
              <a:t>dài</a:t>
            </a:r>
            <a:r>
              <a:rPr lang="en-US" i="0" kern="0" dirty="0">
                <a:solidFill>
                  <a:srgbClr val="0000FF"/>
                </a:solidFill>
              </a:rPr>
              <a:t> các đoạn thẳng của đường gấp khúc đó.</a:t>
            </a:r>
          </a:p>
        </p:txBody>
      </p:sp>
    </p:spTree>
    <p:extLst>
      <p:ext uri="{BB962C8B-B14F-4D97-AF65-F5344CB8AC3E}">
        <p14:creationId xmlns:p14="http://schemas.microsoft.com/office/powerpoint/2010/main" val="32938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" y="15240"/>
            <a:ext cx="12161899" cy="684276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676" y="276829"/>
            <a:ext cx="9419923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b/. Tính chu vi hình tam giác MNP: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556288" y="1676399"/>
            <a:ext cx="2819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375688" y="1676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556288" y="2743200"/>
            <a:ext cx="3657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327688" y="29718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147088" y="1143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7190671" y="257504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 rot="-1487693">
            <a:off x="3985209" y="1908044"/>
            <a:ext cx="1170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 rot="3146039">
            <a:off x="6318117" y="1777017"/>
            <a:ext cx="1219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 rot="-303303">
            <a:off x="4396360" y="2951641"/>
            <a:ext cx="1247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CC3300"/>
                </a:solidFill>
              </a:rPr>
              <a:t>40 cm</a:t>
            </a:r>
          </a:p>
        </p:txBody>
      </p:sp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1619251" y="55564"/>
            <a:ext cx="8886825" cy="665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438400" y="3943535"/>
            <a:ext cx="6226081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Chu vi hình tam giác MNP là: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34 + 12 + 40 = 86 (cm)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                  </a:t>
            </a:r>
            <a:r>
              <a:rPr lang="en-US" sz="3200" i="0" dirty="0" err="1">
                <a:solidFill>
                  <a:srgbClr val="009900"/>
                </a:solidFill>
              </a:rPr>
              <a:t>Đáp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số</a:t>
            </a:r>
            <a:r>
              <a:rPr lang="en-US" sz="3200" i="0" dirty="0">
                <a:solidFill>
                  <a:srgbClr val="009900"/>
                </a:solidFill>
              </a:rPr>
              <a:t>: 86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3" grpId="0" animBg="1"/>
      <p:bldP spid="5134" grpId="0"/>
      <p:bldP spid="5135" grpId="0"/>
      <p:bldP spid="5136" grpId="0"/>
      <p:bldP spid="5144" grpId="0"/>
      <p:bldP spid="5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" y="55564"/>
            <a:ext cx="12161899" cy="684276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36" y="47597"/>
            <a:ext cx="8229600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b/. Tính chu vi hình tam giác MNP: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048000" y="1523999"/>
            <a:ext cx="2819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867400" y="15240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048000" y="2590800"/>
            <a:ext cx="3657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66417" y="28194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>
                <a:solidFill>
                  <a:srgbClr val="002060"/>
                </a:solidFill>
              </a:rPr>
              <a:t>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585817" y="990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629400" y="242264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>
                <a:solidFill>
                  <a:srgbClr val="002060"/>
                </a:solidFill>
              </a:rPr>
              <a:t>P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 rot="-1487693">
            <a:off x="3422473" y="1748980"/>
            <a:ext cx="1201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 rot="3146039">
            <a:off x="5929097" y="1713262"/>
            <a:ext cx="1382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 rot="-303303">
            <a:off x="3835011" y="2797485"/>
            <a:ext cx="128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40 cm</a:t>
            </a:r>
          </a:p>
        </p:txBody>
      </p:sp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1619251" y="55564"/>
            <a:ext cx="8886825" cy="665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436" y="3922829"/>
            <a:ext cx="10515601" cy="17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66FF"/>
              </a:buClr>
              <a:buFont typeface="Wingdings" pitchFamily="2" charset="2"/>
              <a:buChar char="v"/>
            </a:pPr>
            <a:r>
              <a:rPr lang="en-US" b="1" i="0" kern="0" dirty="0">
                <a:solidFill>
                  <a:srgbClr val="D60093"/>
                </a:solidFill>
              </a:rPr>
              <a:t> </a:t>
            </a:r>
            <a:r>
              <a:rPr lang="en-US" b="1" i="0" kern="0" dirty="0">
                <a:solidFill>
                  <a:srgbClr val="FF0000"/>
                </a:solidFill>
              </a:rPr>
              <a:t>Muốn tính chu vi hình tam giác ta làm thế nào?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455237" y="4575324"/>
            <a:ext cx="10210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009900"/>
                </a:solidFill>
              </a:rPr>
              <a:t>Muốn tính chu vi hình tam giác ta tính tổng độ dài các cạnh của hình tam giác đó.</a:t>
            </a:r>
          </a:p>
        </p:txBody>
      </p:sp>
    </p:spTree>
    <p:extLst>
      <p:ext uri="{BB962C8B-B14F-4D97-AF65-F5344CB8AC3E}">
        <p14:creationId xmlns:p14="http://schemas.microsoft.com/office/powerpoint/2010/main" val="24525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7"/>
            <a:ext cx="12161899" cy="684276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9467" y="152400"/>
            <a:ext cx="12029312" cy="887033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</a:rPr>
              <a:t>Bài 2. Đo độ dài mỗi cạnh rồi tính chu vi hình chữ nhật ABCD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4065093" y="1863609"/>
            <a:ext cx="3840193" cy="95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303093" y="164453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038599" y="3631397"/>
            <a:ext cx="3876627" cy="2124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31693" y="1415934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22369" y="143981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19431" y="340635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071064" y="3365499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065092" y="1873133"/>
            <a:ext cx="1" cy="175832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436693" y="1439815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3cm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8250969" y="2397494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436693" y="36550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3cm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352963" y="247305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7915227" y="1873133"/>
            <a:ext cx="0" cy="176404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Arc 23"/>
          <p:cNvSpPr>
            <a:spLocks/>
          </p:cNvSpPr>
          <p:nvPr/>
        </p:nvSpPr>
        <p:spPr bwMode="auto">
          <a:xfrm rot="21594516" flipH="1">
            <a:off x="4039695" y="1336297"/>
            <a:ext cx="3865723" cy="1376362"/>
          </a:xfrm>
          <a:custGeom>
            <a:avLst/>
            <a:gdLst>
              <a:gd name="T0" fmla="*/ 0 w 33981"/>
              <a:gd name="T1" fmla="*/ 2147483647 h 21600"/>
              <a:gd name="T2" fmla="*/ 2147483647 w 33981"/>
              <a:gd name="T3" fmla="*/ 2104719265 h 21600"/>
              <a:gd name="T4" fmla="*/ 2147483647 w 33981"/>
              <a:gd name="T5" fmla="*/ 2147483647 h 21600"/>
              <a:gd name="T6" fmla="*/ 0 60000 65536"/>
              <a:gd name="T7" fmla="*/ 0 60000 65536"/>
              <a:gd name="T8" fmla="*/ 0 60000 65536"/>
              <a:gd name="T9" fmla="*/ 0 w 33981"/>
              <a:gd name="T10" fmla="*/ 0 h 21600"/>
              <a:gd name="T11" fmla="*/ 33981 w 339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981" h="21600" fill="none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</a:path>
              <a:path w="33981" h="21600" stroke="0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  <a:lnTo>
                  <a:pt x="17091" y="21600"/>
                </a:lnTo>
                <a:lnTo>
                  <a:pt x="0" y="8391"/>
                </a:lnTo>
                <a:close/>
              </a:path>
            </a:pathLst>
          </a:cu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7192" name="Arc 24"/>
          <p:cNvSpPr>
            <a:spLocks/>
          </p:cNvSpPr>
          <p:nvPr/>
        </p:nvSpPr>
        <p:spPr bwMode="auto">
          <a:xfrm rot="1831044">
            <a:off x="6555773" y="1794011"/>
            <a:ext cx="1887174" cy="1459308"/>
          </a:xfrm>
          <a:custGeom>
            <a:avLst/>
            <a:gdLst>
              <a:gd name="T0" fmla="*/ 2147483647 w 21600"/>
              <a:gd name="T1" fmla="*/ 0 h 18004"/>
              <a:gd name="T2" fmla="*/ 2147483647 w 21600"/>
              <a:gd name="T3" fmla="*/ 2147483647 h 18004"/>
              <a:gd name="T4" fmla="*/ 0 w 21600"/>
              <a:gd name="T5" fmla="*/ 2147483647 h 18004"/>
              <a:gd name="T6" fmla="*/ 0 60000 65536"/>
              <a:gd name="T7" fmla="*/ 0 60000 65536"/>
              <a:gd name="T8" fmla="*/ 0 60000 65536"/>
              <a:gd name="T9" fmla="*/ 0 w 21600"/>
              <a:gd name="T10" fmla="*/ 0 h 18004"/>
              <a:gd name="T11" fmla="*/ 21600 w 21600"/>
              <a:gd name="T12" fmla="*/ 18004 h 18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004" fill="none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</a:path>
              <a:path w="21600" h="18004" stroke="0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  <a:lnTo>
                  <a:pt x="0" y="18004"/>
                </a:lnTo>
                <a:lnTo>
                  <a:pt x="11933" y="-1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5138" name="Rectangle 25"/>
          <p:cNvSpPr>
            <a:spLocks noChangeArrowheads="1"/>
          </p:cNvSpPr>
          <p:nvPr/>
        </p:nvSpPr>
        <p:spPr bwMode="auto">
          <a:xfrm>
            <a:off x="1752601" y="152400"/>
            <a:ext cx="8753475" cy="6553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89489" y="4116746"/>
            <a:ext cx="7391400" cy="29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                   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endParaRPr lang="vi-VN" sz="3200" dirty="0">
              <a:solidFill>
                <a:srgbClr val="FF0000"/>
              </a:solidFill>
            </a:endParaRPr>
          </a:p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Chu vi </a:t>
            </a:r>
            <a:r>
              <a:rPr lang="en-US" sz="3200" i="0" dirty="0" err="1">
                <a:solidFill>
                  <a:srgbClr val="009900"/>
                </a:solidFill>
              </a:rPr>
              <a:t>hình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chữ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nhật</a:t>
            </a:r>
            <a:r>
              <a:rPr lang="en-US" sz="3200" i="0" dirty="0">
                <a:solidFill>
                  <a:srgbClr val="009900"/>
                </a:solidFill>
              </a:rPr>
              <a:t> ABCD </a:t>
            </a:r>
            <a:r>
              <a:rPr lang="en-US" sz="3200" i="0" dirty="0" err="1">
                <a:solidFill>
                  <a:srgbClr val="009900"/>
                </a:solidFill>
              </a:rPr>
              <a:t>là</a:t>
            </a:r>
            <a:r>
              <a:rPr lang="en-US" sz="3200" i="0" dirty="0">
                <a:solidFill>
                  <a:srgbClr val="009900"/>
                </a:solidFill>
              </a:rPr>
              <a:t>:</a:t>
            </a:r>
            <a:endParaRPr lang="vi-VN" sz="3200" i="0" dirty="0">
              <a:solidFill>
                <a:srgbClr val="009900"/>
              </a:solidFill>
            </a:endParaRPr>
          </a:p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       3 + 2 + 3 + 2 = 10 (cm)</a:t>
            </a:r>
            <a:endParaRPr lang="vi-VN" sz="3200" i="0" dirty="0">
              <a:solidFill>
                <a:srgbClr val="009900"/>
              </a:solidFill>
            </a:endParaRPr>
          </a:p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                         </a:t>
            </a:r>
            <a:r>
              <a:rPr lang="en-US" sz="3200" i="0" dirty="0" err="1">
                <a:solidFill>
                  <a:srgbClr val="009900"/>
                </a:solidFill>
              </a:rPr>
              <a:t>Đáp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số</a:t>
            </a:r>
            <a:r>
              <a:rPr lang="en-US" sz="3200" i="0" dirty="0">
                <a:solidFill>
                  <a:srgbClr val="009900"/>
                </a:solidFill>
              </a:rPr>
              <a:t>: 10 cm</a:t>
            </a:r>
            <a:endParaRPr lang="vi-VN" sz="3200" i="0" dirty="0">
              <a:solidFill>
                <a:srgbClr val="009900"/>
              </a:solidFill>
            </a:endParaRPr>
          </a:p>
          <a:p>
            <a:r>
              <a:rPr lang="en-US" sz="3200" i="0" dirty="0">
                <a:solidFill>
                  <a:srgbClr val="009900"/>
                </a:solidFill>
              </a:rPr>
              <a:t> </a:t>
            </a:r>
            <a:endParaRPr lang="vi-VN" sz="3200" i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7"/>
            <a:ext cx="12161899" cy="684276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94" y="185382"/>
            <a:ext cx="12189142" cy="704348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</a:rPr>
              <a:t>Bài 2.Đo độ dài mỗi cạnh rồi tính chu vi hình chữ nhật ABCD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4065093" y="1863609"/>
            <a:ext cx="3840193" cy="95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303093" y="164453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038599" y="3631397"/>
            <a:ext cx="3876627" cy="2124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31693" y="1415934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22369" y="143981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19431" y="340635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071064" y="3365499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065092" y="1873133"/>
            <a:ext cx="1" cy="175832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545617" y="14222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3cm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8225555" y="2397494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436693" y="36550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3cm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352963" y="247305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7915227" y="1873133"/>
            <a:ext cx="0" cy="176404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Arc 23"/>
          <p:cNvSpPr>
            <a:spLocks/>
          </p:cNvSpPr>
          <p:nvPr/>
        </p:nvSpPr>
        <p:spPr bwMode="auto">
          <a:xfrm rot="21594516" flipH="1">
            <a:off x="4039695" y="1336297"/>
            <a:ext cx="3865723" cy="1376362"/>
          </a:xfrm>
          <a:custGeom>
            <a:avLst/>
            <a:gdLst>
              <a:gd name="T0" fmla="*/ 0 w 33981"/>
              <a:gd name="T1" fmla="*/ 2147483647 h 21600"/>
              <a:gd name="T2" fmla="*/ 2147483647 w 33981"/>
              <a:gd name="T3" fmla="*/ 2104719265 h 21600"/>
              <a:gd name="T4" fmla="*/ 2147483647 w 33981"/>
              <a:gd name="T5" fmla="*/ 2147483647 h 21600"/>
              <a:gd name="T6" fmla="*/ 0 60000 65536"/>
              <a:gd name="T7" fmla="*/ 0 60000 65536"/>
              <a:gd name="T8" fmla="*/ 0 60000 65536"/>
              <a:gd name="T9" fmla="*/ 0 w 33981"/>
              <a:gd name="T10" fmla="*/ 0 h 21600"/>
              <a:gd name="T11" fmla="*/ 33981 w 339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981" h="21600" fill="none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</a:path>
              <a:path w="33981" h="21600" stroke="0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  <a:lnTo>
                  <a:pt x="17091" y="21600"/>
                </a:lnTo>
                <a:lnTo>
                  <a:pt x="0" y="8391"/>
                </a:lnTo>
                <a:close/>
              </a:path>
            </a:pathLst>
          </a:cu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7192" name="Arc 24"/>
          <p:cNvSpPr>
            <a:spLocks/>
          </p:cNvSpPr>
          <p:nvPr/>
        </p:nvSpPr>
        <p:spPr bwMode="auto">
          <a:xfrm rot="1831044">
            <a:off x="6555773" y="1794011"/>
            <a:ext cx="1887174" cy="1459308"/>
          </a:xfrm>
          <a:custGeom>
            <a:avLst/>
            <a:gdLst>
              <a:gd name="T0" fmla="*/ 2147483647 w 21600"/>
              <a:gd name="T1" fmla="*/ 0 h 18004"/>
              <a:gd name="T2" fmla="*/ 2147483647 w 21600"/>
              <a:gd name="T3" fmla="*/ 2147483647 h 18004"/>
              <a:gd name="T4" fmla="*/ 0 w 21600"/>
              <a:gd name="T5" fmla="*/ 2147483647 h 18004"/>
              <a:gd name="T6" fmla="*/ 0 60000 65536"/>
              <a:gd name="T7" fmla="*/ 0 60000 65536"/>
              <a:gd name="T8" fmla="*/ 0 60000 65536"/>
              <a:gd name="T9" fmla="*/ 0 w 21600"/>
              <a:gd name="T10" fmla="*/ 0 h 18004"/>
              <a:gd name="T11" fmla="*/ 21600 w 21600"/>
              <a:gd name="T12" fmla="*/ 18004 h 18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004" fill="none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</a:path>
              <a:path w="21600" h="18004" stroke="0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  <a:lnTo>
                  <a:pt x="0" y="18004"/>
                </a:lnTo>
                <a:lnTo>
                  <a:pt x="11933" y="-1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5138" name="Rectangle 25"/>
          <p:cNvSpPr>
            <a:spLocks noChangeArrowheads="1"/>
          </p:cNvSpPr>
          <p:nvPr/>
        </p:nvSpPr>
        <p:spPr bwMode="auto">
          <a:xfrm>
            <a:off x="1752601" y="152400"/>
            <a:ext cx="8753475" cy="6553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066800" y="4346050"/>
            <a:ext cx="960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660066"/>
              </a:buClr>
              <a:buFont typeface="Wingdings" pitchFamily="2" charset="2"/>
              <a:buChar char="v"/>
            </a:pPr>
            <a:r>
              <a:rPr lang="en-US" i="0" kern="0" dirty="0">
                <a:solidFill>
                  <a:srgbClr val="0066FF"/>
                </a:solidFill>
              </a:rPr>
              <a:t> </a:t>
            </a:r>
            <a:r>
              <a:rPr lang="en-US" i="0" kern="0" dirty="0">
                <a:solidFill>
                  <a:srgbClr val="FF0000"/>
                </a:solidFill>
              </a:rPr>
              <a:t>Muốn tính chu vi hình chữ nhật ta làm thế nào?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401065" y="5048523"/>
            <a:ext cx="9829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009900"/>
                </a:solidFill>
              </a:rPr>
              <a:t>Muốn tính chu vi hình chữ nhật ta tính tổng độ dài các cạnh của hình chữ nhật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3">
            <a:extLst>
              <a:ext uri="{FF2B5EF4-FFF2-40B4-BE49-F238E27FC236}">
                <a16:creationId xmlns:a16="http://schemas.microsoft.com/office/drawing/2014/main" id="{1BABF1F1-C7C5-48A6-895A-C80DEFC2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8" y="42972"/>
            <a:ext cx="12457082" cy="68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92488C8C-2A43-4A19-85FD-331B2820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8" y="899228"/>
            <a:ext cx="12124447" cy="190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391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CA" sz="391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40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CA" sz="340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5AB6F599-03F9-4DCC-BDDA-B452B7D1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026" y="2813865"/>
            <a:ext cx="6095646" cy="6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91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CA" altLang="en-US" sz="391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1D21C2F-1777-45E1-8CE1-A51D0CA9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937" y="3025541"/>
            <a:ext cx="7488254" cy="35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CA" altLang="en-US" sz="3208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altLang="en-US" sz="3208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+ 90= 320 (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320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CA" altLang="en-US" sz="3208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CA" altLang="en-US" sz="2807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1CFADA-403E-4351-A29D-BA5911CAFB79}"/>
              </a:ext>
            </a:extLst>
          </p:cNvPr>
          <p:cNvCxnSpPr/>
          <p:nvPr/>
        </p:nvCxnSpPr>
        <p:spPr>
          <a:xfrm>
            <a:off x="1517104" y="3733800"/>
            <a:ext cx="31353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B352C-6D29-442E-BEEF-D4BD7642DD8D}"/>
              </a:ext>
            </a:extLst>
          </p:cNvPr>
          <p:cNvCxnSpPr/>
          <p:nvPr/>
        </p:nvCxnSpPr>
        <p:spPr>
          <a:xfrm>
            <a:off x="1475723" y="3674896"/>
            <a:ext cx="0" cy="10536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B24949-6E08-44BB-AC31-923B760FF20D}"/>
              </a:ext>
            </a:extLst>
          </p:cNvPr>
          <p:cNvCxnSpPr/>
          <p:nvPr/>
        </p:nvCxnSpPr>
        <p:spPr>
          <a:xfrm>
            <a:off x="1475724" y="4800122"/>
            <a:ext cx="47014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313" name="Picture 20">
            <a:extLst>
              <a:ext uri="{FF2B5EF4-FFF2-40B4-BE49-F238E27FC236}">
                <a16:creationId xmlns:a16="http://schemas.microsoft.com/office/drawing/2014/main" id="{33694C2E-6741-4761-8F83-7788388F5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63" y="3754949"/>
            <a:ext cx="15916" cy="10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802294A9-98E8-4E96-BEA3-62FC90F22474}"/>
              </a:ext>
            </a:extLst>
          </p:cNvPr>
          <p:cNvSpPr/>
          <p:nvPr/>
        </p:nvSpPr>
        <p:spPr>
          <a:xfrm>
            <a:off x="1475724" y="4836728"/>
            <a:ext cx="4699854" cy="469508"/>
          </a:xfrm>
          <a:custGeom>
            <a:avLst/>
            <a:gdLst>
              <a:gd name="connsiteX0" fmla="*/ 0 w 3854823"/>
              <a:gd name="connsiteY0" fmla="*/ 0 h 388608"/>
              <a:gd name="connsiteX1" fmla="*/ 932329 w 3854823"/>
              <a:gd name="connsiteY1" fmla="*/ 313765 h 388608"/>
              <a:gd name="connsiteX2" fmla="*/ 2716306 w 3854823"/>
              <a:gd name="connsiteY2" fmla="*/ 367553 h 388608"/>
              <a:gd name="connsiteX3" fmla="*/ 3854823 w 3854823"/>
              <a:gd name="connsiteY3" fmla="*/ 26894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823" h="388608">
                <a:moveTo>
                  <a:pt x="0" y="0"/>
                </a:moveTo>
                <a:cubicBezTo>
                  <a:pt x="239805" y="126253"/>
                  <a:pt x="479611" y="252506"/>
                  <a:pt x="932329" y="313765"/>
                </a:cubicBezTo>
                <a:cubicBezTo>
                  <a:pt x="1385047" y="375024"/>
                  <a:pt x="2229224" y="415365"/>
                  <a:pt x="2716306" y="367553"/>
                </a:cubicBezTo>
                <a:cubicBezTo>
                  <a:pt x="3203388" y="319741"/>
                  <a:pt x="3659094" y="83671"/>
                  <a:pt x="3854823" y="26894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68" tIns="45731" rIns="91468" bIns="45731" anchor="ctr"/>
          <a:lstStyle/>
          <a:p>
            <a:pPr algn="ctr">
              <a:defRPr/>
            </a:pPr>
            <a:endParaRPr lang="en-US" sz="1203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E551F9-961D-41E2-9B56-7C9C331764BE}"/>
              </a:ext>
            </a:extLst>
          </p:cNvPr>
          <p:cNvSpPr/>
          <p:nvPr/>
        </p:nvSpPr>
        <p:spPr>
          <a:xfrm>
            <a:off x="4579252" y="4582557"/>
            <a:ext cx="1582003" cy="218043"/>
          </a:xfrm>
          <a:custGeom>
            <a:avLst/>
            <a:gdLst>
              <a:gd name="connsiteX0" fmla="*/ 0 w 1308847"/>
              <a:gd name="connsiteY0" fmla="*/ 170349 h 179313"/>
              <a:gd name="connsiteX1" fmla="*/ 546847 w 1308847"/>
              <a:gd name="connsiteY1" fmla="*/ 19 h 179313"/>
              <a:gd name="connsiteX2" fmla="*/ 1308847 w 1308847"/>
              <a:gd name="connsiteY2" fmla="*/ 179313 h 17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847" h="179313">
                <a:moveTo>
                  <a:pt x="0" y="170349"/>
                </a:moveTo>
                <a:cubicBezTo>
                  <a:pt x="164353" y="84437"/>
                  <a:pt x="328706" y="-1475"/>
                  <a:pt x="546847" y="19"/>
                </a:cubicBezTo>
                <a:cubicBezTo>
                  <a:pt x="764988" y="1513"/>
                  <a:pt x="1036917" y="90413"/>
                  <a:pt x="1308847" y="179313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68" tIns="45731" rIns="91468" bIns="45731" anchor="ctr"/>
          <a:lstStyle/>
          <a:p>
            <a:pPr algn="ctr">
              <a:defRPr/>
            </a:pPr>
            <a:endParaRPr lang="en-US" sz="1203"/>
          </a:p>
        </p:txBody>
      </p:sp>
      <p:sp>
        <p:nvSpPr>
          <p:cNvPr id="98316" name="TextBox 27">
            <a:extLst>
              <a:ext uri="{FF2B5EF4-FFF2-40B4-BE49-F238E27FC236}">
                <a16:creationId xmlns:a16="http://schemas.microsoft.com/office/drawing/2014/main" id="{6DDCF11B-7833-45AF-9EC9-D6C5DA65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8" y="3264275"/>
            <a:ext cx="1193664" cy="58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r>
              <a:rPr lang="en-US" altLang="en-US" sz="3208" b="1">
                <a:latin typeface="Times New Roman" panose="02020603050405020304" pitchFamily="18" charset="0"/>
                <a:cs typeface="Times New Roman" panose="02020603050405020304" pitchFamily="18" charset="0"/>
              </a:rPr>
              <a:t>Đội 1</a:t>
            </a:r>
          </a:p>
        </p:txBody>
      </p:sp>
      <p:sp>
        <p:nvSpPr>
          <p:cNvPr id="98317" name="TextBox 29">
            <a:extLst>
              <a:ext uri="{FF2B5EF4-FFF2-40B4-BE49-F238E27FC236}">
                <a16:creationId xmlns:a16="http://schemas.microsoft.com/office/drawing/2014/main" id="{BA2FC24E-C726-4508-8531-09759B24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7" y="4367220"/>
            <a:ext cx="1260510" cy="5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r>
              <a:rPr lang="en-US" altLang="en-US" sz="3208" b="1">
                <a:latin typeface="Times New Roman" panose="02020603050405020304" pitchFamily="18" charset="0"/>
                <a:cs typeface="Times New Roman" panose="02020603050405020304" pitchFamily="18" charset="0"/>
              </a:rPr>
              <a:t>Đội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CE285-6FBB-49D9-A38E-2A435F109BB1}"/>
              </a:ext>
            </a:extLst>
          </p:cNvPr>
          <p:cNvSpPr txBox="1"/>
          <p:nvPr/>
        </p:nvSpPr>
        <p:spPr>
          <a:xfrm>
            <a:off x="4782140" y="3355977"/>
            <a:ext cx="116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câ90y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A26C6-2BE9-4679-A990-FCEA697379A5}"/>
              </a:ext>
            </a:extLst>
          </p:cNvPr>
          <p:cNvSpPr txBox="1"/>
          <p:nvPr/>
        </p:nvSpPr>
        <p:spPr>
          <a:xfrm>
            <a:off x="4903001" y="4111639"/>
            <a:ext cx="105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51300-37A6-4FC8-A2D9-9EB603BBF563}"/>
              </a:ext>
            </a:extLst>
          </p:cNvPr>
          <p:cNvSpPr txBox="1"/>
          <p:nvPr/>
        </p:nvSpPr>
        <p:spPr>
          <a:xfrm>
            <a:off x="2180913" y="3773085"/>
            <a:ext cx="131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D29C6-BA13-4A09-8DD5-535BCACF7C5C}"/>
              </a:ext>
            </a:extLst>
          </p:cNvPr>
          <p:cNvSpPr txBox="1"/>
          <p:nvPr/>
        </p:nvSpPr>
        <p:spPr>
          <a:xfrm>
            <a:off x="3402250" y="5432638"/>
            <a:ext cx="105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B2F7EE17-3694-4A5B-8577-033F21487531}"/>
              </a:ext>
            </a:extLst>
          </p:cNvPr>
          <p:cNvSpPr/>
          <p:nvPr/>
        </p:nvSpPr>
        <p:spPr>
          <a:xfrm>
            <a:off x="1535275" y="3805418"/>
            <a:ext cx="3100345" cy="413585"/>
          </a:xfrm>
          <a:custGeom>
            <a:avLst/>
            <a:gdLst>
              <a:gd name="connsiteX0" fmla="*/ 0 w 3854823"/>
              <a:gd name="connsiteY0" fmla="*/ 0 h 388608"/>
              <a:gd name="connsiteX1" fmla="*/ 932329 w 3854823"/>
              <a:gd name="connsiteY1" fmla="*/ 313765 h 388608"/>
              <a:gd name="connsiteX2" fmla="*/ 2716306 w 3854823"/>
              <a:gd name="connsiteY2" fmla="*/ 367553 h 388608"/>
              <a:gd name="connsiteX3" fmla="*/ 3854823 w 3854823"/>
              <a:gd name="connsiteY3" fmla="*/ 26894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823" h="388608">
                <a:moveTo>
                  <a:pt x="0" y="0"/>
                </a:moveTo>
                <a:cubicBezTo>
                  <a:pt x="239805" y="126253"/>
                  <a:pt x="479611" y="252506"/>
                  <a:pt x="932329" y="313765"/>
                </a:cubicBezTo>
                <a:cubicBezTo>
                  <a:pt x="1385047" y="375024"/>
                  <a:pt x="2229224" y="415365"/>
                  <a:pt x="2716306" y="367553"/>
                </a:cubicBezTo>
                <a:cubicBezTo>
                  <a:pt x="3203388" y="319741"/>
                  <a:pt x="3659094" y="83671"/>
                  <a:pt x="3854823" y="26894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68" tIns="45731" rIns="91468" bIns="45731" anchor="ctr"/>
          <a:lstStyle/>
          <a:p>
            <a:pPr algn="ctr">
              <a:defRPr/>
            </a:pPr>
            <a:endParaRPr lang="en-US" sz="1203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772</Words>
  <Application>Microsoft Office PowerPoint</Application>
  <PresentationFormat>Widescreen</PresentationFormat>
  <Paragraphs>159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b/. Tính chu vi hình tam giác MNP:</vt:lpstr>
      <vt:lpstr>b/. Tính chu vi hình tam giác MNP:</vt:lpstr>
      <vt:lpstr>Bài 2. Đo độ dài mỗi cạnh rồi tính chu vi hình chữ nhật ABCD</vt:lpstr>
      <vt:lpstr>Bài 2.Đo độ dài mỗi cạnh rồi tính chu vi hình chữ nhật ABCD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HIEN</dc:creator>
  <cp:lastModifiedBy>Admin</cp:lastModifiedBy>
  <cp:revision>215</cp:revision>
  <cp:lastPrinted>1601-01-01T00:00:00Z</cp:lastPrinted>
  <dcterms:created xsi:type="dcterms:W3CDTF">1601-01-01T00:00:00Z</dcterms:created>
  <dcterms:modified xsi:type="dcterms:W3CDTF">2021-09-17T17:21:03Z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