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90" r:id="rId3"/>
    <p:sldId id="266" r:id="rId4"/>
    <p:sldId id="286" r:id="rId5"/>
    <p:sldId id="287" r:id="rId6"/>
    <p:sldId id="288" r:id="rId7"/>
    <p:sldId id="289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0235" autoAdjust="0"/>
  </p:normalViewPr>
  <p:slideViewPr>
    <p:cSldViewPr snapToGrid="0">
      <p:cViewPr varScale="1">
        <p:scale>
          <a:sx n="50" d="100"/>
          <a:sy n="50" d="100"/>
        </p:scale>
        <p:origin x="-82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1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10712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792480"/>
            <a:ext cx="121157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YÊU CẦU CẦN ĐẠT</a:t>
            </a:r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Giải được các bài toán thực tế liên quan đến phép cộng đã học.</a:t>
            </a:r>
          </a:p>
          <a:p>
            <a:r>
              <a:rPr lang="vi-VN" sz="2800" dirty="0" smtClean="0">
                <a:latin typeface="+mj-lt"/>
              </a:rPr>
              <a:t>- Giải được các bài toán thực tế liên quan đến phép cộng đã học.</a:t>
            </a:r>
          </a:p>
          <a:p>
            <a:r>
              <a:rPr lang="vi-VN" sz="2800" dirty="0" smtClean="0">
                <a:latin typeface="+mj-lt"/>
              </a:rPr>
              <a:t>- Thông qua hoạt động thực hành, luyện tập, phát hiện tình huống, nêu bài toán và cách giải, HS phát triển năng lực giải quyết vấn đề toán học.</a:t>
            </a:r>
          </a:p>
          <a:p>
            <a:r>
              <a:rPr lang="vi-VN" sz="2800" dirty="0" smtClean="0">
                <a:latin typeface="+mj-lt"/>
              </a:rPr>
              <a:t>- Rèn luyện tính cẩn thận, nhanh nhẹn. </a:t>
            </a:r>
          </a:p>
          <a:p>
            <a:r>
              <a:rPr lang="vi-VN" sz="2800" dirty="0" smtClean="0">
                <a:latin typeface="+mj-lt"/>
              </a:rPr>
              <a:t>- Qua thực hành, luyện tập sẽ phát triển năng lực tư duy và lập luận, năng lực giải quyết vấn đề.</a:t>
            </a:r>
          </a:p>
          <a:p>
            <a:r>
              <a:rPr lang="vi-VN" sz="2800" dirty="0" smtClean="0">
                <a:latin typeface="+mj-lt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r>
              <a:rPr lang="vi-VN" sz="2800" dirty="0" smtClean="0">
                <a:latin typeface="+mj-lt"/>
              </a:rPr>
              <a:t>- Yêu thích môn học, có niềm hứng thú, say mê các con số để giải quyết bài toán.</a:t>
            </a:r>
          </a:p>
          <a:p>
            <a:r>
              <a:rPr lang="vi-VN" sz="2800" dirty="0" smtClean="0">
                <a:latin typeface="+mj-lt"/>
              </a:rPr>
              <a:t>- Rèn phẩm chất chăm chỉ, trách nhiệm.</a:t>
            </a:r>
          </a:p>
          <a:p>
            <a:endParaRPr lang="vi-VN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4" cstate="print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15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72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19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1"/>
          <p:cNvSpPr txBox="1"/>
          <p:nvPr/>
        </p:nvSpPr>
        <p:spPr>
          <a:xfrm>
            <a:off x="4248805" y="68078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774685" y="201890"/>
            <a:ext cx="1541484" cy="1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9" t="44508" r="50000" b="11845"/>
            <a:stretch/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444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Times New Roman" pitchFamily="18" charset="0"/>
                  <a:cs typeface="Times New Roman" pitchFamily="18" charset="0"/>
                </a:rPr>
                <a:t>60 + 10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9" t="4077" r="50000" b="52276"/>
            <a:stretch/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444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Times New Roman" pitchFamily="18" charset="0"/>
                  <a:cs typeface="Times New Roman" pitchFamily="18" charset="0"/>
                </a:rPr>
                <a:t>67 + 14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248" t="2343" r="13821" b="54010"/>
            <a:stretch/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444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Times New Roman" pitchFamily="18" charset="0"/>
                  <a:cs typeface="Times New Roman" pitchFamily="18" charset="0"/>
                </a:rPr>
                <a:t>58 + 19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444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49 + 48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73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76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79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82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85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88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91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94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67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>
              <a:extLst>
                <a:ext uri="{FF2B5EF4-FFF2-40B4-BE49-F238E27FC236}">
                  <a16:creationId xmlns:a16="http://schemas.microsoft.com/office/drawing/2014/main" xmlns="" id="{414701C5-B57D-43E9-9B2F-45D581C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185953" cy="664364"/>
            <a:chOff x="238537" y="208174"/>
            <a:chExt cx="1484774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208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, S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264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Text Box 1"/>
          <p:cNvSpPr txBox="1"/>
          <p:nvPr/>
        </p:nvSpPr>
        <p:spPr>
          <a:xfrm>
            <a:off x="3042331" y="660863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99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66" grpId="0"/>
      <p:bldP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6" t="36403" r="15778" b="25000"/>
          <a:stretch/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026294" cy="664364"/>
            <a:chOff x="238537" y="208174"/>
            <a:chExt cx="1376328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19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264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792308" y="390359"/>
            <a:ext cx="2717510" cy="1280952"/>
            <a:chOff x="8792308" y="390359"/>
            <a:chExt cx="2717510" cy="128095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a, b.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77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44" t="31944" r="28161" b="34028"/>
          <a:stretch/>
        </p:blipFill>
        <p:spPr bwMode="auto">
          <a:xfrm>
            <a:off x="8166817" y="72571"/>
            <a:ext cx="4039690" cy="26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6" y="395262"/>
            <a:ext cx="7688944" cy="1816487"/>
            <a:chOff x="97653" y="1454784"/>
            <a:chExt cx="9961004" cy="1816487"/>
          </a:xfrm>
        </p:grpSpPr>
        <p:sp>
          <p:nvSpPr>
            <p:cNvPr id="4" name="MH_Other_2">
              <a:extLst>
                <a:ext uri="{FF2B5EF4-FFF2-40B4-BE49-F238E27FC236}">
                  <a16:creationId xmlns=""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57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bi.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bi.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bi?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967291" y="981641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1163" y="952613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5267" y="1505858"/>
            <a:ext cx="1920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619" y="156391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165" y="2052092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3117193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Tóm tắ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endParaRPr lang="vi-VN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3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 (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Đáp số: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58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8771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80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475</Words>
  <Application>Microsoft Office PowerPoint</Application>
  <PresentationFormat>Custom</PresentationFormat>
  <Paragraphs>99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403</cp:revision>
  <dcterms:created xsi:type="dcterms:W3CDTF">2021-05-26T03:43:33Z</dcterms:created>
  <dcterms:modified xsi:type="dcterms:W3CDTF">2022-11-13T13:58:00Z</dcterms:modified>
</cp:coreProperties>
</file>