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0" r:id="rId2"/>
    <p:sldId id="262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295" r:id="rId11"/>
    <p:sldId id="261" r:id="rId12"/>
    <p:sldId id="293" r:id="rId13"/>
    <p:sldId id="296" r:id="rId14"/>
    <p:sldId id="323" r:id="rId15"/>
    <p:sldId id="292" r:id="rId16"/>
    <p:sldId id="346" r:id="rId17"/>
    <p:sldId id="351" r:id="rId18"/>
    <p:sldId id="348" r:id="rId19"/>
    <p:sldId id="349" r:id="rId20"/>
    <p:sldId id="350" r:id="rId21"/>
    <p:sldId id="32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6BC"/>
    <a:srgbClr val="1E791E"/>
    <a:srgbClr val="B45422"/>
    <a:srgbClr val="F5A540"/>
    <a:srgbClr val="FADCCD"/>
    <a:srgbClr val="CEBDB5"/>
    <a:srgbClr val="E7AF98"/>
    <a:srgbClr val="A24A2C"/>
    <a:srgbClr val="860905"/>
    <a:srgbClr val="A96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2" autoAdjust="0"/>
    <p:restoredTop sz="94660"/>
  </p:normalViewPr>
  <p:slideViewPr>
    <p:cSldViewPr snapToGrid="0">
      <p:cViewPr varScale="1">
        <p:scale>
          <a:sx n="77" d="100"/>
          <a:sy n="77" d="100"/>
        </p:scale>
        <p:origin x="43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74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7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93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7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96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88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778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0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54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2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9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2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16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159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02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21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16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6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46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4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1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9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63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1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62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5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02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07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65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6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2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7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2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88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7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8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93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7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00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7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58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8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061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79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5" y="219520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8326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5" y="219520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126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5" y="219520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515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5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776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4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5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85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130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73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7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33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671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6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20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933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323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267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7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58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6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674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404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1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575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07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76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0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92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43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9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5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09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67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95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590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994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047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284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5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95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1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05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8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787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0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3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0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96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36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8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18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116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390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51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89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12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1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808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37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10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0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1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84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413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8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80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22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87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32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87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04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45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45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19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836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31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95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87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568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5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6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684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588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49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50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786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08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842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8981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 smtClean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 smtClean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214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65" r:id="rId3"/>
    <p:sldLayoutId id="2147483764" r:id="rId4"/>
    <p:sldLayoutId id="2147483760" r:id="rId5"/>
    <p:sldLayoutId id="2147483730" r:id="rId6"/>
    <p:sldLayoutId id="2147483727" r:id="rId7"/>
    <p:sldLayoutId id="2147483723" r:id="rId8"/>
    <p:sldLayoutId id="2147483722" r:id="rId9"/>
    <p:sldLayoutId id="2147483717" r:id="rId10"/>
    <p:sldLayoutId id="2147483714" r:id="rId11"/>
    <p:sldLayoutId id="2147483713" r:id="rId12"/>
    <p:sldLayoutId id="2147483709" r:id="rId13"/>
    <p:sldLayoutId id="2147483762" r:id="rId14"/>
    <p:sldLayoutId id="2147483707" r:id="rId15"/>
    <p:sldLayoutId id="2147483702" r:id="rId16"/>
    <p:sldLayoutId id="2147483701" r:id="rId17"/>
    <p:sldLayoutId id="2147483694" r:id="rId18"/>
    <p:sldLayoutId id="2147483763" r:id="rId19"/>
    <p:sldLayoutId id="2147483735" r:id="rId20"/>
    <p:sldLayoutId id="2147483734" r:id="rId21"/>
    <p:sldLayoutId id="2147483733" r:id="rId22"/>
    <p:sldLayoutId id="2147483761" r:id="rId23"/>
    <p:sldLayoutId id="2147483748" r:id="rId24"/>
    <p:sldLayoutId id="2147483747" r:id="rId25"/>
    <p:sldLayoutId id="2147483746" r:id="rId26"/>
    <p:sldLayoutId id="2147483745" r:id="rId27"/>
    <p:sldLayoutId id="2147483744" r:id="rId28"/>
    <p:sldLayoutId id="2147483743" r:id="rId29"/>
    <p:sldLayoutId id="2147483742" r:id="rId30"/>
    <p:sldLayoutId id="2147483741" r:id="rId31"/>
    <p:sldLayoutId id="2147483740" r:id="rId32"/>
    <p:sldLayoutId id="2147483739" r:id="rId33"/>
    <p:sldLayoutId id="2147483738" r:id="rId34"/>
    <p:sldLayoutId id="2147483737" r:id="rId35"/>
    <p:sldLayoutId id="2147483732" r:id="rId36"/>
    <p:sldLayoutId id="2147483731" r:id="rId37"/>
    <p:sldLayoutId id="2147483729" r:id="rId38"/>
    <p:sldLayoutId id="2147483728" r:id="rId39"/>
    <p:sldLayoutId id="2147483726" r:id="rId40"/>
    <p:sldLayoutId id="2147483725" r:id="rId41"/>
    <p:sldLayoutId id="2147483721" r:id="rId42"/>
    <p:sldLayoutId id="2147483792" r:id="rId43"/>
    <p:sldLayoutId id="2147483791" r:id="rId44"/>
    <p:sldLayoutId id="2147483790" r:id="rId45"/>
    <p:sldLayoutId id="2147483789" r:id="rId46"/>
    <p:sldLayoutId id="2147483787" r:id="rId47"/>
    <p:sldLayoutId id="2147483786" r:id="rId48"/>
    <p:sldLayoutId id="2147483785" r:id="rId49"/>
    <p:sldLayoutId id="2147483784" r:id="rId50"/>
    <p:sldLayoutId id="2147483783" r:id="rId51"/>
    <p:sldLayoutId id="2147483720" r:id="rId52"/>
    <p:sldLayoutId id="2147483719" r:id="rId53"/>
    <p:sldLayoutId id="2147483718" r:id="rId54"/>
    <p:sldLayoutId id="2147483716" r:id="rId55"/>
    <p:sldLayoutId id="2147483715" r:id="rId56"/>
    <p:sldLayoutId id="2147483685" r:id="rId57"/>
    <p:sldLayoutId id="2147483769" r:id="rId58"/>
    <p:sldLayoutId id="2147483759" r:id="rId59"/>
    <p:sldLayoutId id="2147483758" r:id="rId60"/>
    <p:sldLayoutId id="2147483756" r:id="rId61"/>
    <p:sldLayoutId id="2147483755" r:id="rId62"/>
    <p:sldLayoutId id="2147483754" r:id="rId63"/>
    <p:sldLayoutId id="2147483753" r:id="rId64"/>
    <p:sldLayoutId id="2147483752" r:id="rId65"/>
    <p:sldLayoutId id="2147483751" r:id="rId66"/>
    <p:sldLayoutId id="2147483750" r:id="rId67"/>
    <p:sldLayoutId id="2147483788" r:id="rId68"/>
    <p:sldLayoutId id="2147483782" r:id="rId69"/>
    <p:sldLayoutId id="2147483781" r:id="rId70"/>
    <p:sldLayoutId id="2147483780" r:id="rId71"/>
    <p:sldLayoutId id="2147483779" r:id="rId72"/>
    <p:sldLayoutId id="2147483677" r:id="rId73"/>
    <p:sldLayoutId id="2147483775" r:id="rId74"/>
    <p:sldLayoutId id="2147483774" r:id="rId75"/>
    <p:sldLayoutId id="2147483773" r:id="rId76"/>
    <p:sldLayoutId id="2147483772" r:id="rId77"/>
    <p:sldLayoutId id="2147483771" r:id="rId78"/>
    <p:sldLayoutId id="2147483770" r:id="rId79"/>
    <p:sldLayoutId id="2147483768" r:id="rId80"/>
    <p:sldLayoutId id="2147483778" r:id="rId81"/>
    <p:sldLayoutId id="2147483777" r:id="rId82"/>
    <p:sldLayoutId id="2147483676" r:id="rId83"/>
    <p:sldLayoutId id="2147483665" r:id="rId84"/>
    <p:sldLayoutId id="2147483664" r:id="rId85"/>
    <p:sldLayoutId id="2147483657" r:id="rId86"/>
    <p:sldLayoutId id="2147483656" r:id="rId87"/>
    <p:sldLayoutId id="2147483651" r:id="rId88"/>
    <p:sldLayoutId id="2147483652" r:id="rId89"/>
    <p:sldLayoutId id="2147483653" r:id="rId90"/>
    <p:sldLayoutId id="2147483766" r:id="rId91"/>
    <p:sldLayoutId id="2147483736" r:id="rId92"/>
    <p:sldLayoutId id="2147483724" r:id="rId93"/>
    <p:sldLayoutId id="2147483712" r:id="rId94"/>
    <p:sldLayoutId id="2147483711" r:id="rId95"/>
    <p:sldLayoutId id="2147483708" r:id="rId96"/>
    <p:sldLayoutId id="2147483706" r:id="rId97"/>
    <p:sldLayoutId id="2147483705" r:id="rId98"/>
    <p:sldLayoutId id="2147483704" r:id="rId99"/>
    <p:sldLayoutId id="2147483659" r:id="rId100"/>
    <p:sldLayoutId id="2147483658" r:id="rId101"/>
    <p:sldLayoutId id="2147483654" r:id="rId102"/>
    <p:sldLayoutId id="2147483655" r:id="rId103"/>
    <p:sldLayoutId id="2147483660" r:id="rId104"/>
    <p:sldLayoutId id="2147483767" r:id="rId105"/>
    <p:sldLayoutId id="2147483710" r:id="rId106"/>
    <p:sldLayoutId id="2147483703" r:id="rId107"/>
    <p:sldLayoutId id="2147483700" r:id="rId108"/>
    <p:sldLayoutId id="2147483699" r:id="rId109"/>
    <p:sldLayoutId id="2147483698" r:id="rId110"/>
    <p:sldLayoutId id="2147483697" r:id="rId111"/>
    <p:sldLayoutId id="2147483696" r:id="rId112"/>
    <p:sldLayoutId id="2147483695" r:id="rId113"/>
    <p:sldLayoutId id="2147483693" r:id="rId114"/>
    <p:sldLayoutId id="2147483692" r:id="rId115"/>
    <p:sldLayoutId id="2147483691" r:id="rId116"/>
    <p:sldLayoutId id="2147483690" r:id="rId117"/>
    <p:sldLayoutId id="2147483689" r:id="rId118"/>
    <p:sldLayoutId id="2147483688" r:id="rId119"/>
    <p:sldLayoutId id="2147483687" r:id="rId120"/>
    <p:sldLayoutId id="2147483686" r:id="rId121"/>
    <p:sldLayoutId id="2147483684" r:id="rId122"/>
    <p:sldLayoutId id="2147483683" r:id="rId123"/>
    <p:sldLayoutId id="2147483682" r:id="rId124"/>
    <p:sldLayoutId id="2147483681" r:id="rId125"/>
    <p:sldLayoutId id="2147483680" r:id="rId126"/>
    <p:sldLayoutId id="2147483679" r:id="rId127"/>
    <p:sldLayoutId id="2147483678" r:id="rId128"/>
    <p:sldLayoutId id="2147483675" r:id="rId129"/>
    <p:sldLayoutId id="2147483674" r:id="rId130"/>
    <p:sldLayoutId id="2147483673" r:id="rId131"/>
    <p:sldLayoutId id="2147483672" r:id="rId132"/>
    <p:sldLayoutId id="2147483671" r:id="rId133"/>
    <p:sldLayoutId id="2147483670" r:id="rId134"/>
    <p:sldLayoutId id="2147483669" r:id="rId135"/>
    <p:sldLayoutId id="2147483668" r:id="rId136"/>
    <p:sldLayoutId id="2147483667" r:id="rId137"/>
    <p:sldLayoutId id="2147483666" r:id="rId138"/>
    <p:sldLayoutId id="2147483663" r:id="rId139"/>
    <p:sldLayoutId id="2147483662" r:id="rId140"/>
    <p:sldLayoutId id="2147483661" r:id="rId141"/>
    <p:sldLayoutId id="2147483749" r:id="rId142"/>
    <p:sldLayoutId id="2147483776" r:id="rId143"/>
    <p:sldLayoutId id="2147483757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microsoft.com/office/2007/relationships/hdphoto" Target="../media/hdphoto28.wdp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Relationship Id="rId6" Type="http://schemas.microsoft.com/office/2007/relationships/hdphoto" Target="../media/hdphoto32.wdp"/><Relationship Id="rId5" Type="http://schemas.microsoft.com/office/2007/relationships/hdphoto" Target="../media/hdphoto31.wdp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25.png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21" Type="http://schemas.microsoft.com/office/2007/relationships/hdphoto" Target="../media/hdphoto13.wdp"/><Relationship Id="rId34" Type="http://schemas.microsoft.com/office/2007/relationships/hdphoto" Target="../media/hdphoto19.wdp"/><Relationship Id="rId42" Type="http://schemas.microsoft.com/office/2007/relationships/hdphoto" Target="../media/hdphoto22.wdp"/><Relationship Id="rId47" Type="http://schemas.openxmlformats.org/officeDocument/2006/relationships/image" Target="../media/image39.png"/><Relationship Id="rId50" Type="http://schemas.openxmlformats.org/officeDocument/2006/relationships/image" Target="../media/image40.png"/><Relationship Id="rId55" Type="http://schemas.openxmlformats.org/officeDocument/2006/relationships/slide" Target="slide10.xml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9" Type="http://schemas.openxmlformats.org/officeDocument/2006/relationships/image" Target="../media/image31.png"/><Relationship Id="rId11" Type="http://schemas.microsoft.com/office/2007/relationships/hdphoto" Target="../media/hdphoto8.wdp"/><Relationship Id="rId24" Type="http://schemas.openxmlformats.org/officeDocument/2006/relationships/image" Target="../media/image28.png"/><Relationship Id="rId32" Type="http://schemas.microsoft.com/office/2007/relationships/hdphoto" Target="../media/hdphoto18.wdp"/><Relationship Id="rId37" Type="http://schemas.microsoft.com/office/2007/relationships/hdphoto" Target="../media/hdphoto20.wdp"/><Relationship Id="rId40" Type="http://schemas.openxmlformats.org/officeDocument/2006/relationships/slide" Target="slide5.xml"/><Relationship Id="rId45" Type="http://schemas.microsoft.com/office/2007/relationships/hdphoto" Target="../media/hdphoto23.wdp"/><Relationship Id="rId53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19" Type="http://schemas.microsoft.com/office/2007/relationships/hdphoto" Target="../media/hdphoto12.wdp"/><Relationship Id="rId31" Type="http://schemas.openxmlformats.org/officeDocument/2006/relationships/image" Target="../media/image32.png"/><Relationship Id="rId44" Type="http://schemas.openxmlformats.org/officeDocument/2006/relationships/image" Target="../media/image38.png"/><Relationship Id="rId52" Type="http://schemas.openxmlformats.org/officeDocument/2006/relationships/slide" Target="slide9.xml"/><Relationship Id="rId4" Type="http://schemas.openxmlformats.org/officeDocument/2006/relationships/image" Target="../media/image18.png"/><Relationship Id="rId9" Type="http://schemas.microsoft.com/office/2007/relationships/hdphoto" Target="../media/hdphoto7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microsoft.com/office/2007/relationships/hdphoto" Target="../media/hdphoto17.wdp"/><Relationship Id="rId35" Type="http://schemas.openxmlformats.org/officeDocument/2006/relationships/image" Target="../media/image34.png"/><Relationship Id="rId43" Type="http://schemas.openxmlformats.org/officeDocument/2006/relationships/slide" Target="slide6.xml"/><Relationship Id="rId48" Type="http://schemas.microsoft.com/office/2007/relationships/hdphoto" Target="../media/hdphoto24.wdp"/><Relationship Id="rId8" Type="http://schemas.openxmlformats.org/officeDocument/2006/relationships/image" Target="../media/image20.png"/><Relationship Id="rId51" Type="http://schemas.microsoft.com/office/2007/relationships/hdphoto" Target="../media/hdphoto25.wdp"/><Relationship Id="rId3" Type="http://schemas.microsoft.com/office/2007/relationships/hdphoto" Target="../media/hdphoto4.wdp"/><Relationship Id="rId12" Type="http://schemas.openxmlformats.org/officeDocument/2006/relationships/image" Target="../media/image22.png"/><Relationship Id="rId17" Type="http://schemas.microsoft.com/office/2007/relationships/hdphoto" Target="../media/hdphoto11.wdp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image" Target="../media/image36.png"/><Relationship Id="rId46" Type="http://schemas.openxmlformats.org/officeDocument/2006/relationships/slide" Target="slide7.xml"/><Relationship Id="rId20" Type="http://schemas.openxmlformats.org/officeDocument/2006/relationships/image" Target="../media/image26.png"/><Relationship Id="rId41" Type="http://schemas.openxmlformats.org/officeDocument/2006/relationships/image" Target="../media/image37.png"/><Relationship Id="rId54" Type="http://schemas.microsoft.com/office/2007/relationships/hdphoto" Target="../media/hdphoto26.wdp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9.png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microsoft.com/office/2007/relationships/hdphoto" Target="../media/hdphoto16.wdp"/><Relationship Id="rId36" Type="http://schemas.openxmlformats.org/officeDocument/2006/relationships/image" Target="../media/image35.png"/><Relationship Id="rId4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4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4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4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4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wav"/><Relationship Id="rId7" Type="http://schemas.openxmlformats.org/officeDocument/2006/relationships/image" Target="../media/image4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jpe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04.xml"/><Relationship Id="rId10" Type="http://schemas.microsoft.com/office/2007/relationships/hdphoto" Target="../media/hdphoto27.wdp"/><Relationship Id="rId4" Type="http://schemas.openxmlformats.org/officeDocument/2006/relationships/audio" Target="../media/media3.wav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551358" y="1097280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3" name="Bye Mugen - z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sp>
        <p:nvSpPr>
          <p:cNvPr id="19" name="文本框 15"/>
          <p:cNvSpPr txBox="1"/>
          <p:nvPr/>
        </p:nvSpPr>
        <p:spPr>
          <a:xfrm>
            <a:off x="2448496" y="2924396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63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LỚP </a:t>
            </a:r>
            <a:r>
              <a:rPr kumimoji="0" lang="en-US" altLang="zh-CN" sz="6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4</a:t>
            </a:r>
            <a:endParaRPr kumimoji="0" lang="zh-CN" altLang="en-US" sz="66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/>
          <p:nvPr/>
        </p:nvSpPr>
        <p:spPr>
          <a:xfrm>
            <a:off x="715871" y="389915"/>
            <a:ext cx="10872136" cy="78245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TR</a:t>
            </a:r>
            <a:r>
              <a:rPr kumimoji="0" lang="vi-VN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ƯỜNG</a:t>
            </a: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 TIỂU HỌC </a:t>
            </a:r>
            <a:r>
              <a:rPr kumimoji="0" lang="en-US" altLang="zh-CN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LÊ</a:t>
            </a:r>
            <a:r>
              <a:rPr kumimoji="0" lang="en-US" altLang="zh-CN" sz="2400" b="1" i="0" u="none" strike="noStrike" kern="1200" cap="none" spc="0" normalizeH="0" noProof="0" dirty="0" smtClean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 QUÝ ĐÔN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尚酷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PA_库_组合 15"/>
          <p:cNvGrpSpPr/>
          <p:nvPr>
            <p:custDataLst>
              <p:tags r:id="rId1"/>
            </p:custDataLst>
          </p:nvPr>
        </p:nvGrpSpPr>
        <p:grpSpPr>
          <a:xfrm>
            <a:off x="2565650" y="1297098"/>
            <a:ext cx="7096134" cy="2849115"/>
            <a:chOff x="1874329" y="2423251"/>
            <a:chExt cx="1534600" cy="728809"/>
          </a:xfrm>
        </p:grpSpPr>
        <p:sp>
          <p:nvSpPr>
            <p:cNvPr id="27" name="任意多边形 16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17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18"/>
            <p:cNvSpPr txBox="1"/>
            <p:nvPr/>
          </p:nvSpPr>
          <p:spPr>
            <a:xfrm>
              <a:off x="1945538" y="2423251"/>
              <a:ext cx="1314030" cy="6506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smtClean="0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endParaRPr lang="en-US" altLang="zh-CN" sz="3200" b="1" dirty="0" smtClean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49"/>
            <a:ext cx="1850574" cy="9173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00402" y="2518484"/>
            <a:ext cx="2901200" cy="42773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84" y="909287"/>
            <a:ext cx="775680" cy="71845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044968" y="2485074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63723" y="1720397"/>
            <a:ext cx="5928226" cy="22344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i="1" smtClean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latin typeface="#9Slide03 Arima Madurai Black" panose="00000A00000000000000" pitchFamily="2" charset="0"/>
                <a:ea typeface="#9Slide03 Roboto Mono Bold" pitchFamily="2" charset="0"/>
                <a:cs typeface="#9Slide03 Arima Madurai Black" panose="00000A00000000000000" pitchFamily="2" charset="0"/>
              </a:rPr>
              <a:t>Thứ năm ngày 16 tháng 9 năm 2021</a:t>
            </a:r>
          </a:p>
          <a:p>
            <a:pPr algn="ctr">
              <a:lnSpc>
                <a:spcPct val="120000"/>
              </a:lnSpc>
            </a:pPr>
            <a:r>
              <a:rPr lang="en-US" sz="4400" b="1" smtClean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Times New Roman" panose="02020603050405020304" pitchFamily="18" charset="0"/>
              </a:rPr>
              <a:t>TOÁN</a:t>
            </a:r>
            <a:endParaRPr lang="vi-VN" sz="4400" b="1" dirty="0">
              <a:ln>
                <a:solidFill>
                  <a:srgbClr val="1F497D"/>
                </a:solidFill>
              </a:ln>
              <a:solidFill>
                <a:srgbClr val="1F497D"/>
              </a:solidFill>
              <a:latin typeface="#9Slide03 BoosterNextFYBlack" panose="02000A03000000020004" pitchFamily="2" charset="0"/>
              <a:ea typeface="#9Slide03 Roboto Mono Bold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4400" smtClean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latin typeface="#9Slide03 Arima Madurai ExtraBo" panose="00000900000000000000" pitchFamily="2" charset="0"/>
                <a:ea typeface="#9Slide03 Roboto Mono Bold" pitchFamily="2" charset="0"/>
                <a:cs typeface="#9Slide03 Arima Madurai ExtraBo" panose="00000900000000000000" pitchFamily="2" charset="0"/>
              </a:rPr>
              <a:t>Dãy số tự nhiên</a:t>
            </a:r>
            <a:endParaRPr lang="vi-VN" sz="4400" dirty="0">
              <a:ln>
                <a:solidFill>
                  <a:srgbClr val="1F497D"/>
                </a:solidFill>
              </a:ln>
              <a:solidFill>
                <a:srgbClr val="1F497D"/>
              </a:solidFill>
              <a:latin typeface="#9Slide03 Arima Madurai ExtraBo" panose="00000900000000000000" pitchFamily="2" charset="0"/>
              <a:ea typeface="#9Slide03 Roboto Mono Bold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8264" y="2646535"/>
            <a:ext cx="1893299" cy="1999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smtClean="0">
                <a:solidFill>
                  <a:srgbClr val="44922F"/>
                </a:solidFill>
                <a:latin typeface="#9Slide07 SVNNexa Rust Slab Bla" panose="020B0606040200020203" pitchFamily="34" charset="0"/>
                <a:ea typeface="汉仪喵小姐简" panose="02010509060101010101" pitchFamily="49" charset="-122"/>
              </a:rPr>
              <a:t>Mục tiêu</a:t>
            </a:r>
            <a:endParaRPr lang="en-US" altLang="zh-CN" sz="4400" b="1" dirty="0" smtClean="0">
              <a:solidFill>
                <a:srgbClr val="44922F"/>
              </a:solidFill>
              <a:latin typeface="#9Slide07 SVNNexa Rust Slab Bla" panose="020B0606040200020203" pitchFamily="34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16834"/>
            <a:ext cx="2292096" cy="2124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13" y="5486820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3154026" y="1988365"/>
            <a:ext cx="7595487" cy="1346518"/>
            <a:chOff x="3154026" y="2530834"/>
            <a:chExt cx="5488142" cy="1346518"/>
          </a:xfrm>
        </p:grpSpPr>
        <p:sp>
          <p:nvSpPr>
            <p:cNvPr id="72" name="文本框 71"/>
            <p:cNvSpPr txBox="1"/>
            <p:nvPr/>
          </p:nvSpPr>
          <p:spPr>
            <a:xfrm>
              <a:off x="3154026" y="3415687"/>
              <a:ext cx="54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smtClean="0">
                  <a:latin typeface="#9Slide03 Roboto" panose="02000000000000000000" pitchFamily="2" charset="0"/>
                  <a:ea typeface="#9Slide03 Roboto" panose="02000000000000000000" pitchFamily="2" charset="0"/>
                </a:rPr>
                <a:t>Nhận biết số tự nhiên và dãy số tự nhiên</a:t>
              </a:r>
              <a:endParaRPr lang="zh-CN" altLang="en-US" sz="2400" b="1" dirty="0">
                <a:latin typeface="#9Slide03 Roboto" panose="02000000000000000000" pitchFamily="2" charset="0"/>
                <a:ea typeface="汉仪帅线体简" panose="00020600040101010101" pitchFamily="18" charset="-122"/>
              </a:endParaRPr>
            </a:p>
          </p:txBody>
        </p:sp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026" y="2530834"/>
              <a:ext cx="1385144" cy="952286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4312291" y="3577387"/>
            <a:ext cx="6742217" cy="1327158"/>
            <a:chOff x="5211658" y="4078503"/>
            <a:chExt cx="6742217" cy="1327158"/>
          </a:xfrm>
        </p:grpSpPr>
        <p:sp>
          <p:nvSpPr>
            <p:cNvPr id="73" name="文本框 72"/>
            <p:cNvSpPr txBox="1"/>
            <p:nvPr/>
          </p:nvSpPr>
          <p:spPr>
            <a:xfrm>
              <a:off x="5211658" y="4943996"/>
              <a:ext cx="6742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latin typeface="#9Slide03 Roboto" panose="02000000000000000000" pitchFamily="2" charset="0"/>
                  <a:ea typeface="#9Slide03 Roboto" panose="02000000000000000000" pitchFamily="2" charset="0"/>
                </a:defRPr>
              </a:lvl1pPr>
            </a:lstStyle>
            <a:p>
              <a:r>
                <a:rPr lang="en-US" altLang="zh-CN"/>
                <a:t>Nắm được một số đặc điểm </a:t>
              </a:r>
              <a:r>
                <a:rPr lang="en-US" altLang="zh-CN" smtClean="0"/>
                <a:t>của </a:t>
              </a:r>
              <a:r>
                <a:rPr lang="en-US" altLang="zh-CN"/>
                <a:t>dãy số tự nhiên</a:t>
              </a:r>
              <a:endParaRPr lang="zh-CN" altLang="en-US" dirty="0"/>
            </a:p>
          </p:txBody>
        </p:sp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991" y="4078503"/>
              <a:ext cx="1255286" cy="1053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3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3492" y="2689002"/>
            <a:ext cx="1607464" cy="41689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093" y="646876"/>
            <a:ext cx="2394858" cy="62111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192674" y="2027282"/>
            <a:ext cx="2814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mtClean="0">
                <a:solidFill>
                  <a:srgbClr val="CF734E"/>
                </a:solidFill>
                <a:latin typeface="#9Slide07 SVNNexa Rust Slab Bla" panose="020B0606040200020203" pitchFamily="34" charset="0"/>
              </a:rPr>
              <a:t>Khám phá</a:t>
            </a:r>
            <a:endParaRPr lang="zh-CN" altLang="en-US" sz="4000" b="1" dirty="0">
              <a:solidFill>
                <a:srgbClr val="CF734E"/>
              </a:solidFill>
              <a:latin typeface="#9Slide07 SVNNexa Rust Slab Bla" panose="020B0606040200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0620" y="1189535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2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283324" y="3292187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5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235300" y="175576"/>
            <a:ext cx="11165173" cy="1384530"/>
            <a:chOff x="235300" y="175576"/>
            <a:chExt cx="11165173" cy="1384530"/>
          </a:xfrm>
        </p:grpSpPr>
        <p:grpSp>
          <p:nvGrpSpPr>
            <p:cNvPr id="100" name="Group 99"/>
            <p:cNvGrpSpPr/>
            <p:nvPr/>
          </p:nvGrpSpPr>
          <p:grpSpPr>
            <a:xfrm>
              <a:off x="235300" y="175576"/>
              <a:ext cx="11165173" cy="1384530"/>
              <a:chOff x="235300" y="175576"/>
              <a:chExt cx="11165173" cy="1384530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00000">
                <a:off x="235300" y="175576"/>
                <a:ext cx="1354591" cy="1384530"/>
              </a:xfrm>
              <a:prstGeom prst="rect">
                <a:avLst/>
              </a:prstGeom>
            </p:spPr>
          </p:pic>
          <p:sp>
            <p:nvSpPr>
              <p:cNvPr id="2" name="Rounded Rectangle 1"/>
              <p:cNvSpPr/>
              <p:nvPr/>
            </p:nvSpPr>
            <p:spPr>
              <a:xfrm>
                <a:off x="1743235" y="391429"/>
                <a:ext cx="9657238" cy="1124109"/>
              </a:xfrm>
              <a:prstGeom prst="roundRect">
                <a:avLst/>
              </a:prstGeom>
              <a:noFill/>
              <a:ln w="57150">
                <a:solidFill>
                  <a:srgbClr val="F08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1882042" y="425979"/>
              <a:ext cx="12506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3D8C85"/>
                  </a:solidFill>
                  <a:latin typeface="#9Slide03 BoosterNextFYBlack" panose="02000A03000000020004" pitchFamily="2" charset="0"/>
                  <a:ea typeface="#9Slide03 Roboto Slab Light" pitchFamily="2" charset="0"/>
                </a:rPr>
                <a:t>Các số:</a:t>
              </a:r>
              <a:endParaRPr lang="en-VN" sz="2400" dirty="0">
                <a:solidFill>
                  <a:srgbClr val="3D8C85"/>
                </a:solidFill>
                <a:latin typeface="#9Slide03 BoosterNextFYBlack" panose="02000A03000000020004" pitchFamily="2" charset="0"/>
                <a:ea typeface="#9Slide03 Roboto Slab Light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56086" y="899181"/>
            <a:ext cx="6440305" cy="461665"/>
            <a:chOff x="1912689" y="1540086"/>
            <a:chExt cx="6440305" cy="46166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E6DA4EF-BE53-2D4F-9847-59D17D81A8D3}"/>
                </a:ext>
              </a:extLst>
            </p:cNvPr>
            <p:cNvSpPr/>
            <p:nvPr/>
          </p:nvSpPr>
          <p:spPr>
            <a:xfrm>
              <a:off x="4878374" y="1540086"/>
              <a:ext cx="5549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10;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1912689" y="1540086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0;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2445416" y="1540086"/>
              <a:ext cx="37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1;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2921236" y="1540086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2;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419499" y="1540086"/>
              <a:ext cx="4154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3;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902533" y="1540086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…;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4423715" y="1540086"/>
              <a:ext cx="4331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9;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5431139" y="1540086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…;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5952594" y="1540086"/>
              <a:ext cx="7361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100;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6868074" y="1540086"/>
              <a:ext cx="917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1000;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7972762" y="1540086"/>
              <a:ext cx="3802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…</a:t>
              </a:r>
              <a:endParaRPr lang="en-VN" sz="2400" b="1" dirty="0">
                <a:solidFill>
                  <a:srgbClr val="F59C1F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8111264" y="899181"/>
            <a:ext cx="313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59C1F"/>
                </a:solidFill>
                <a:latin typeface="#9Slide03 BoosterNextFYBlack" panose="02000A03000000020004" pitchFamily="2" charset="0"/>
                <a:ea typeface="#9Slide03 Roboto Thin" panose="02000000000000000000" pitchFamily="2" charset="0"/>
                <a:cs typeface="Times New Roman" panose="02020603050405020304" pitchFamily="18" charset="0"/>
              </a:rPr>
              <a:t>là các số tự nhiên</a:t>
            </a:r>
            <a:endParaRPr lang="en-VN" sz="2400" dirty="0">
              <a:solidFill>
                <a:srgbClr val="F59C1F"/>
              </a:solidFill>
              <a:latin typeface="#9Slide03 BoosterNextFYBlack" panose="02000A03000000020004" pitchFamily="2" charset="0"/>
              <a:ea typeface="#9Slide03 Roboto Thin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362727" y="1974573"/>
            <a:ext cx="11037747" cy="2212693"/>
            <a:chOff x="362727" y="1974573"/>
            <a:chExt cx="11037747" cy="221269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362727" y="2304466"/>
              <a:ext cx="1230713" cy="1381194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1743235" y="1974573"/>
              <a:ext cx="9657239" cy="2212693"/>
            </a:xfrm>
            <a:prstGeom prst="roundRect">
              <a:avLst/>
            </a:prstGeom>
            <a:noFill/>
            <a:ln w="57150">
              <a:solidFill>
                <a:srgbClr val="4249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42494D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38500" y="1998417"/>
              <a:ext cx="7414209" cy="423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Sắp xếp các số </a:t>
              </a:r>
              <a:r>
                <a:rPr lang="en-US" sz="2400" b="1" smtClean="0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tự nhiên </a:t>
              </a:r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từ bé đến lớn, bắt đầu từ số 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27174" y="2462053"/>
            <a:ext cx="5147727" cy="474919"/>
            <a:chOff x="2039766" y="3342383"/>
            <a:chExt cx="5734442" cy="4749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2039766" y="3342383"/>
              <a:ext cx="4949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0;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2555365" y="3342383"/>
              <a:ext cx="4164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1;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007570" y="3342383"/>
              <a:ext cx="4646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2;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484776" y="3342383"/>
              <a:ext cx="4628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3;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958411" y="3355637"/>
              <a:ext cx="468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4;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4429366" y="3355637"/>
              <a:ext cx="4789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5;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4903894" y="3355637"/>
              <a:ext cx="4824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6;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5399849" y="3355637"/>
              <a:ext cx="443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7;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5860092" y="3355637"/>
              <a:ext cx="4753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8;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6332833" y="3355637"/>
              <a:ext cx="4824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9;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6741289" y="3355637"/>
              <a:ext cx="6182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10;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7279211" y="3343059"/>
              <a:ext cx="4949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latin typeface="#9Slide03 BoosterNextFYThin" panose="02000203000000020004" pitchFamily="2" charset="0"/>
                  <a:ea typeface="#9Slide03 Roboto Slab Light" pitchFamily="2" charset="0"/>
                </a:rPr>
                <a:t>…;</a:t>
              </a:r>
              <a:endParaRPr lang="en-VN" sz="2400" b="1" dirty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6245532" y="2923398"/>
            <a:ext cx="2986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1" smtClean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rPr>
              <a:t>Là các số tự nhiên</a:t>
            </a:r>
            <a:endParaRPr lang="en-US" sz="2400" b="1">
              <a:solidFill>
                <a:srgbClr val="42494D"/>
              </a:solidFill>
              <a:latin typeface="#9Slide03 BoosterNextFYThin" panose="02000203000000020004" pitchFamily="2" charset="0"/>
              <a:ea typeface="#9Slide03 Roboto Slab Light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2759214" y="2885705"/>
            <a:ext cx="313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42494D"/>
                </a:solidFill>
                <a:latin typeface="#9Slide03 BoosterNextFYBlack" panose="02000A03000000020004" pitchFamily="2" charset="0"/>
                <a:ea typeface="#9Slide03 Roboto Thin" panose="02000000000000000000" pitchFamily="2" charset="0"/>
                <a:cs typeface="Times New Roman" panose="02020603050405020304" pitchFamily="18" charset="0"/>
              </a:rPr>
              <a:t>D</a:t>
            </a:r>
            <a:r>
              <a:rPr lang="en-US" sz="2400" b="1" smtClean="0">
                <a:solidFill>
                  <a:srgbClr val="42494D"/>
                </a:solidFill>
                <a:latin typeface="#9Slide03 BoosterNextFYBlack" panose="02000A03000000020004" pitchFamily="2" charset="0"/>
                <a:ea typeface="#9Slide03 Roboto Thin" panose="02000000000000000000" pitchFamily="2" charset="0"/>
                <a:cs typeface="Times New Roman" panose="02020603050405020304" pitchFamily="18" charset="0"/>
              </a:rPr>
              <a:t>ãy số tự nhiên</a:t>
            </a:r>
            <a:endParaRPr lang="en-VN" sz="2400" b="1" dirty="0">
              <a:solidFill>
                <a:srgbClr val="42494D"/>
              </a:solidFill>
              <a:latin typeface="#9Slide03 BoosterNextFYBlack" panose="02000A03000000020004" pitchFamily="2" charset="0"/>
              <a:ea typeface="#9Slide03 Roboto Thin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95324" y="2885705"/>
            <a:ext cx="5174766" cy="0"/>
          </a:xfrm>
          <a:prstGeom prst="straightConnector1">
            <a:avLst/>
          </a:prstGeom>
          <a:ln w="3175">
            <a:solidFill>
              <a:srgbClr val="4249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243128" y="3333615"/>
            <a:ext cx="5061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1" smtClean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rPr>
              <a:t>Sắp xếp theo thứ tự từ bé đến lớn </a:t>
            </a:r>
            <a:endParaRPr lang="en-US" sz="2400" b="1">
              <a:solidFill>
                <a:srgbClr val="42494D"/>
              </a:solidFill>
              <a:latin typeface="#9Slide03 BoosterNextFYThin" panose="02000203000000020004" pitchFamily="2" charset="0"/>
              <a:ea typeface="#9Slide03 Roboto Slab Light" pitchFamily="2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245532" y="3743831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1" smtClean="0">
                <a:solidFill>
                  <a:srgbClr val="42494D"/>
                </a:solidFill>
                <a:latin typeface="#9Slide03 BoosterNextFYThin" panose="02000203000000020004" pitchFamily="2" charset="0"/>
                <a:ea typeface="#9Slide03 Roboto Slab Light" pitchFamily="2" charset="0"/>
              </a:rPr>
              <a:t>Bắt đầu từ số 0 </a:t>
            </a:r>
            <a:endParaRPr lang="en-US" sz="2400" b="1">
              <a:solidFill>
                <a:srgbClr val="42494D"/>
              </a:solidFill>
              <a:latin typeface="#9Slide03 BoosterNextFYThin" panose="02000203000000020004" pitchFamily="2" charset="0"/>
              <a:ea typeface="#9Slide03 Roboto Slab Light" pitchFamily="2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257010" y="4430020"/>
            <a:ext cx="11143464" cy="2167656"/>
            <a:chOff x="257010" y="4430020"/>
            <a:chExt cx="11143464" cy="216765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00000" flipH="1">
              <a:off x="248356" y="4438674"/>
              <a:ext cx="1350070" cy="1332761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1743235" y="4646301"/>
              <a:ext cx="9657239" cy="1951375"/>
            </a:xfrm>
            <a:prstGeom prst="roundRect">
              <a:avLst/>
            </a:prstGeom>
            <a:noFill/>
            <a:ln w="57150">
              <a:solidFill>
                <a:srgbClr val="457E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76435" y="4813096"/>
            <a:ext cx="8353846" cy="700471"/>
            <a:chOff x="2176435" y="4987272"/>
            <a:chExt cx="8353846" cy="700471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A3DF264-42B7-734A-97B3-83CB10F4CDEA}"/>
                </a:ext>
              </a:extLst>
            </p:cNvPr>
            <p:cNvCxnSpPr>
              <a:cxnSpLocks/>
            </p:cNvCxnSpPr>
            <p:nvPr/>
          </p:nvCxnSpPr>
          <p:spPr>
            <a:xfrm>
              <a:off x="2397205" y="5131040"/>
              <a:ext cx="8133076" cy="5529"/>
            </a:xfrm>
            <a:prstGeom prst="straightConnector1">
              <a:avLst/>
            </a:prstGeom>
            <a:noFill/>
            <a:ln w="28575">
              <a:solidFill>
                <a:srgbClr val="457E8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BC708A7-B2C6-C243-AAE2-F89E05F3DF66}"/>
                </a:ext>
              </a:extLst>
            </p:cNvPr>
            <p:cNvCxnSpPr/>
            <p:nvPr/>
          </p:nvCxnSpPr>
          <p:spPr>
            <a:xfrm>
              <a:off x="2397205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4A215D3-F27C-4F45-93B0-5D14D4DA1300}"/>
                </a:ext>
              </a:extLst>
            </p:cNvPr>
            <p:cNvCxnSpPr/>
            <p:nvPr/>
          </p:nvCxnSpPr>
          <p:spPr>
            <a:xfrm>
              <a:off x="3144457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25F6172-4829-D643-A9C9-4B49D6BD616F}"/>
                </a:ext>
              </a:extLst>
            </p:cNvPr>
            <p:cNvCxnSpPr/>
            <p:nvPr/>
          </p:nvCxnSpPr>
          <p:spPr>
            <a:xfrm>
              <a:off x="3891709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3E640AE-3D60-D848-A750-18ECC59A1D0E}"/>
                </a:ext>
              </a:extLst>
            </p:cNvPr>
            <p:cNvCxnSpPr/>
            <p:nvPr/>
          </p:nvCxnSpPr>
          <p:spPr>
            <a:xfrm>
              <a:off x="4638961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1698B29-3B2B-D542-8EEF-BA3695DA225E}"/>
                </a:ext>
              </a:extLst>
            </p:cNvPr>
            <p:cNvCxnSpPr/>
            <p:nvPr/>
          </p:nvCxnSpPr>
          <p:spPr>
            <a:xfrm>
              <a:off x="5386213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083FC7A-554D-4048-9B58-5FF03D80119D}"/>
                </a:ext>
              </a:extLst>
            </p:cNvPr>
            <p:cNvCxnSpPr/>
            <p:nvPr/>
          </p:nvCxnSpPr>
          <p:spPr>
            <a:xfrm>
              <a:off x="6133465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8E1AA56-B05F-3A45-81DC-862700ECEA0C}"/>
                </a:ext>
              </a:extLst>
            </p:cNvPr>
            <p:cNvCxnSpPr/>
            <p:nvPr/>
          </p:nvCxnSpPr>
          <p:spPr>
            <a:xfrm>
              <a:off x="6880717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920074E-B248-464D-9EF6-204DCF94BF05}"/>
                </a:ext>
              </a:extLst>
            </p:cNvPr>
            <p:cNvCxnSpPr/>
            <p:nvPr/>
          </p:nvCxnSpPr>
          <p:spPr>
            <a:xfrm>
              <a:off x="7627969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3BC83A6-69BA-294A-BB0F-AAC8D743B04B}"/>
                </a:ext>
              </a:extLst>
            </p:cNvPr>
            <p:cNvCxnSpPr/>
            <p:nvPr/>
          </p:nvCxnSpPr>
          <p:spPr>
            <a:xfrm>
              <a:off x="8375221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DE05C02-E09D-6A48-901F-B40E5845C122}"/>
                </a:ext>
              </a:extLst>
            </p:cNvPr>
            <p:cNvCxnSpPr/>
            <p:nvPr/>
          </p:nvCxnSpPr>
          <p:spPr>
            <a:xfrm>
              <a:off x="9122473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DC895F5-2A10-B143-ABB1-B9EEB5A686C2}"/>
                </a:ext>
              </a:extLst>
            </p:cNvPr>
            <p:cNvCxnSpPr/>
            <p:nvPr/>
          </p:nvCxnSpPr>
          <p:spPr>
            <a:xfrm>
              <a:off x="9869729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B0B2DAB-ACE6-1043-9368-A3CE51EA88D4}"/>
                </a:ext>
              </a:extLst>
            </p:cNvPr>
            <p:cNvSpPr txBox="1"/>
            <p:nvPr/>
          </p:nvSpPr>
          <p:spPr>
            <a:xfrm>
              <a:off x="2176435" y="5321983"/>
              <a:ext cx="48067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smtClean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0</a:t>
              </a:r>
              <a:endParaRPr lang="en-VN" sz="2000" b="1" dirty="0">
                <a:solidFill>
                  <a:srgbClr val="457E80"/>
                </a:solidFill>
                <a:latin typeface="#9Slide03 BoosterNextFYThin" panose="02000203000000020004" pitchFamily="2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3A477C8-0C45-1740-989D-B322D121B5D0}"/>
                </a:ext>
              </a:extLst>
            </p:cNvPr>
            <p:cNvSpPr txBox="1"/>
            <p:nvPr/>
          </p:nvSpPr>
          <p:spPr>
            <a:xfrm>
              <a:off x="2897713" y="5321983"/>
              <a:ext cx="48067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A2E91F2-3210-3847-A2CD-9AEE99CB2A7F}"/>
                </a:ext>
              </a:extLst>
            </p:cNvPr>
            <p:cNvSpPr txBox="1"/>
            <p:nvPr/>
          </p:nvSpPr>
          <p:spPr>
            <a:xfrm>
              <a:off x="3618472" y="5321983"/>
              <a:ext cx="48067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2908585-65E0-DB40-8E3D-42F5B16CDB38}"/>
                </a:ext>
              </a:extLst>
            </p:cNvPr>
            <p:cNvSpPr txBox="1"/>
            <p:nvPr/>
          </p:nvSpPr>
          <p:spPr>
            <a:xfrm>
              <a:off x="4374627" y="5321983"/>
              <a:ext cx="48067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8B551DF-301F-3742-9318-9C1D2967D107}"/>
                </a:ext>
              </a:extLst>
            </p:cNvPr>
            <p:cNvSpPr txBox="1"/>
            <p:nvPr/>
          </p:nvSpPr>
          <p:spPr>
            <a:xfrm>
              <a:off x="8166653" y="5321983"/>
              <a:ext cx="48067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8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89B3D32-784F-DF43-8A16-CB397176BD75}"/>
                </a:ext>
              </a:extLst>
            </p:cNvPr>
            <p:cNvSpPr txBox="1"/>
            <p:nvPr/>
          </p:nvSpPr>
          <p:spPr>
            <a:xfrm>
              <a:off x="9460897" y="5321983"/>
              <a:ext cx="770908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10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92108208-1DD3-0946-81B1-768160A3621A}"/>
                </a:ext>
              </a:extLst>
            </p:cNvPr>
            <p:cNvSpPr/>
            <p:nvPr/>
          </p:nvSpPr>
          <p:spPr>
            <a:xfrm>
              <a:off x="5086379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4</a:t>
              </a:r>
              <a:endParaRPr lang="en-VN" sz="2000" b="1" dirty="0">
                <a:solidFill>
                  <a:srgbClr val="457E80"/>
                </a:solidFill>
                <a:latin typeface="#9Slide03 BoosterNextFYThin" panose="02000203000000020004" pitchFamily="2" charset="0"/>
              </a:endParaRP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7233E152-48E1-044B-B33E-241E4376A7B1}"/>
                </a:ext>
              </a:extLst>
            </p:cNvPr>
            <p:cNvSpPr/>
            <p:nvPr/>
          </p:nvSpPr>
          <p:spPr>
            <a:xfrm>
              <a:off x="5816433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5</a:t>
              </a:r>
              <a:endParaRPr lang="en-VN" sz="2000" b="1" dirty="0">
                <a:solidFill>
                  <a:srgbClr val="457E80"/>
                </a:solidFill>
                <a:latin typeface="#9Slide03 BoosterNextFYThin" panose="02000203000000020004" pitchFamily="2" charset="0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B66807C5-5152-9A46-B187-5723DDF02CF5}"/>
                </a:ext>
              </a:extLst>
            </p:cNvPr>
            <p:cNvSpPr/>
            <p:nvPr/>
          </p:nvSpPr>
          <p:spPr>
            <a:xfrm>
              <a:off x="6590917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6</a:t>
              </a:r>
              <a:endParaRPr lang="en-VN" sz="2000" b="1" dirty="0">
                <a:solidFill>
                  <a:srgbClr val="457E80"/>
                </a:solidFill>
                <a:latin typeface="#9Slide03 BoosterNextFYThin" panose="02000203000000020004" pitchFamily="2" charset="0"/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7FFAAF0-3565-7648-9285-63AD94E37299}"/>
                </a:ext>
              </a:extLst>
            </p:cNvPr>
            <p:cNvSpPr/>
            <p:nvPr/>
          </p:nvSpPr>
          <p:spPr>
            <a:xfrm>
              <a:off x="7320971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7</a:t>
              </a:r>
              <a:endParaRPr lang="en-VN" sz="2000" b="1" dirty="0">
                <a:solidFill>
                  <a:srgbClr val="457E80"/>
                </a:solidFill>
                <a:latin typeface="#9Slide03 BoosterNextFYThin" panose="02000203000000020004" pitchFamily="2" charset="0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BF1D726D-EDB9-8643-9ECF-02F52AD51793}"/>
                </a:ext>
              </a:extLst>
            </p:cNvPr>
            <p:cNvSpPr/>
            <p:nvPr/>
          </p:nvSpPr>
          <p:spPr>
            <a:xfrm>
              <a:off x="8780251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  <a:latin typeface="#9Slide03 BoosterNextFYThin" panose="02000203000000020004" pitchFamily="2" charset="0"/>
                </a:rPr>
                <a:t>9</a:t>
              </a:r>
              <a:endParaRPr lang="en-VN" sz="2000" b="1" dirty="0">
                <a:solidFill>
                  <a:srgbClr val="457E80"/>
                </a:solidFill>
                <a:latin typeface="#9Slide03 BoosterNextFYThin" panose="02000203000000020004" pitchFamily="2" charset="0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2408691" y="5507029"/>
            <a:ext cx="0" cy="365760"/>
          </a:xfrm>
          <a:prstGeom prst="straightConnector1">
            <a:avLst/>
          </a:prstGeom>
          <a:ln>
            <a:solidFill>
              <a:srgbClr val="457E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1856086" y="5957323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457E80"/>
                </a:solidFill>
                <a:latin typeface="#9Slide03 BoosterNextFYThin" panose="02000203000000020004" pitchFamily="2" charset="0"/>
                <a:ea typeface="#9Slide03 Roboto Slab Light" pitchFamily="2" charset="0"/>
              </a:rPr>
              <a:t>Điểm gốc</a:t>
            </a:r>
            <a:endParaRPr lang="en-US" b="1">
              <a:solidFill>
                <a:srgbClr val="457E80"/>
              </a:solidFill>
              <a:latin typeface="#9Slide03 BoosterNextFYThin" panose="02000203000000020004" pitchFamily="2" charset="0"/>
              <a:ea typeface="#9Slide03 Roboto Slab Light" pitchFamily="2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3162491" y="5515107"/>
            <a:ext cx="6705589" cy="365760"/>
            <a:chOff x="3162491" y="5689283"/>
            <a:chExt cx="6705589" cy="4572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162491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845930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614966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387685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6106097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6880581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7603399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8375221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9122473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9868080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162491" y="6142385"/>
              <a:ext cx="67055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Rectangle 98"/>
          <p:cNvSpPr/>
          <p:nvPr/>
        </p:nvSpPr>
        <p:spPr>
          <a:xfrm>
            <a:off x="4329944" y="5896510"/>
            <a:ext cx="4554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457E80"/>
                </a:solidFill>
                <a:latin typeface="#9Slide03 BoosterNextFYThin" panose="02000203000000020004" pitchFamily="2" charset="0"/>
                <a:ea typeface="#9Slide03 Roboto Slab Light" pitchFamily="2" charset="0"/>
              </a:rPr>
              <a:t>Mỗi điểm trên tia số ứng với một số tự nhiên</a:t>
            </a:r>
          </a:p>
          <a:p>
            <a:pPr algn="ctr"/>
            <a:r>
              <a:rPr lang="en-US" b="1" smtClean="0">
                <a:solidFill>
                  <a:srgbClr val="457E80"/>
                </a:solidFill>
                <a:latin typeface="#9Slide03 BoosterNextFYThin" panose="02000203000000020004" pitchFamily="2" charset="0"/>
                <a:ea typeface="#9Slide03 Roboto Slab Light" pitchFamily="2" charset="0"/>
              </a:rPr>
              <a:t> trong dãy số tự nhiên</a:t>
            </a:r>
            <a:endParaRPr lang="en-US" b="1">
              <a:solidFill>
                <a:srgbClr val="457E80"/>
              </a:solidFill>
              <a:latin typeface="#9Slide03 BoosterNextFYThin" panose="02000203000000020004" pitchFamily="2" charset="0"/>
              <a:ea typeface="#9Slide03 Roboto Slab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698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88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0859055" y="-125812"/>
            <a:ext cx="1445829" cy="16881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1385606" y="-46930"/>
            <a:ext cx="1072664" cy="1462568"/>
          </a:xfrm>
          <a:prstGeom prst="rect">
            <a:avLst/>
          </a:prstGeom>
        </p:spPr>
      </p:pic>
      <p:sp>
        <p:nvSpPr>
          <p:cNvPr id="115" name="Rounded Rectangle 114"/>
          <p:cNvSpPr/>
          <p:nvPr/>
        </p:nvSpPr>
        <p:spPr>
          <a:xfrm>
            <a:off x="413686" y="1426085"/>
            <a:ext cx="4292735" cy="1159156"/>
          </a:xfrm>
          <a:prstGeom prst="roundRect">
            <a:avLst/>
          </a:prstGeom>
          <a:solidFill>
            <a:srgbClr val="C3E4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smtClean="0">
                <a:solidFill>
                  <a:srgbClr val="83434A"/>
                </a:solidFill>
                <a:latin typeface="#9Slide03 BoosterNextFYThin" panose="02000203000000020004" pitchFamily="2" charset="0"/>
              </a:rPr>
              <a:t>Nếu thêm 1 vào bất cứ số tự nhiên nào sẽ được số liền trước hay liền sau của số đó?</a:t>
            </a:r>
            <a:endParaRPr lang="en-US" sz="2000" b="1">
              <a:solidFill>
                <a:srgbClr val="83434A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413686" y="3234644"/>
            <a:ext cx="4285921" cy="1280292"/>
          </a:xfrm>
          <a:prstGeom prst="roundRect">
            <a:avLst/>
          </a:prstGeom>
          <a:solidFill>
            <a:srgbClr val="FDCB6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>
                <a:solidFill>
                  <a:srgbClr val="274C5D"/>
                </a:solidFill>
                <a:latin typeface="#9Slide03 BoosterNextFYThin" panose="02000203000000020004" pitchFamily="2" charset="0"/>
              </a:rPr>
              <a:t>Nếu bớt 1 ở bất cứ số tự nhiên </a:t>
            </a:r>
            <a:r>
              <a:rPr lang="en-US" sz="2000" b="1" smtClean="0">
                <a:solidFill>
                  <a:srgbClr val="274C5D"/>
                </a:solidFill>
                <a:latin typeface="#9Slide03 BoosterNextFYThin" panose="02000203000000020004" pitchFamily="2" charset="0"/>
              </a:rPr>
              <a:t>nào (</a:t>
            </a:r>
            <a:r>
              <a:rPr lang="en-US" sz="2000" b="1">
                <a:solidFill>
                  <a:srgbClr val="274C5D"/>
                </a:solidFill>
                <a:latin typeface="#9Slide03 BoosterNextFYThin" panose="02000203000000020004" pitchFamily="2" charset="0"/>
              </a:rPr>
              <a:t>khác 0) sẽ được số liền trước hay liền sau của số đó?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5781282" y="1241047"/>
            <a:ext cx="5932447" cy="1529232"/>
          </a:xfrm>
          <a:prstGeom prst="roundRect">
            <a:avLst/>
          </a:prstGeom>
          <a:solidFill>
            <a:srgbClr val="C3E4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83434A"/>
                </a:solidFill>
                <a:latin typeface="#9Slide03 BoosterNextFYThin" panose="02000203000000020004" pitchFamily="2" charset="0"/>
              </a:rPr>
              <a:t>Nếu thêm 1 vào bất cứ số tự nhiên nào cũng được </a:t>
            </a:r>
            <a:r>
              <a:rPr lang="en-US" altLang="zh-CN" b="1">
                <a:solidFill>
                  <a:srgbClr val="83434A"/>
                </a:solidFill>
                <a:latin typeface="#9Slide03 BoosterNextFYBlack" panose="02000A03000000020004" pitchFamily="2" charset="0"/>
              </a:rPr>
              <a:t>số tự nhiên liền sau số đó.</a:t>
            </a:r>
          </a:p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83434A"/>
                </a:solidFill>
                <a:latin typeface="#9Slide03 BoosterNextFYThin" panose="02000203000000020004" pitchFamily="2" charset="0"/>
              </a:rPr>
              <a:t>Vì vậy, dãy số tự nhiên có thể </a:t>
            </a:r>
            <a:r>
              <a:rPr lang="en-US" altLang="zh-CN" b="1">
                <a:solidFill>
                  <a:srgbClr val="83434A"/>
                </a:solidFill>
                <a:latin typeface="#9Slide03 BoosterNextFYBlack" panose="02000A03000000020004" pitchFamily="2" charset="0"/>
              </a:rPr>
              <a:t>kéo dài mãi</a:t>
            </a:r>
            <a:r>
              <a:rPr lang="en-US" altLang="zh-CN" b="1">
                <a:solidFill>
                  <a:srgbClr val="83434A"/>
                </a:solidFill>
                <a:latin typeface="#9Slide03 BoosterNextFYThin" panose="02000203000000020004" pitchFamily="2" charset="0"/>
              </a:rPr>
              <a:t>, chứng tỏ </a:t>
            </a:r>
            <a:r>
              <a:rPr lang="en-US" altLang="zh-CN" b="1">
                <a:solidFill>
                  <a:srgbClr val="83434A"/>
                </a:solidFill>
                <a:latin typeface="#9Slide03 BoosterNextFYBlack" panose="02000A03000000020004" pitchFamily="2" charset="0"/>
              </a:rPr>
              <a:t>không có số tự nhiên lớn nhất</a:t>
            </a:r>
            <a:r>
              <a:rPr lang="en-US" altLang="zh-CN" b="1">
                <a:solidFill>
                  <a:srgbClr val="83434A"/>
                </a:solidFill>
                <a:latin typeface="#9Slide03 BoosterNextFYThin" panose="02000203000000020004" pitchFamily="2" charset="0"/>
              </a:rPr>
              <a:t>.</a:t>
            </a:r>
            <a:endParaRPr lang="zh-CN" altLang="en-US" b="1" dirty="0">
              <a:solidFill>
                <a:srgbClr val="83434A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5781282" y="2926407"/>
            <a:ext cx="5932447" cy="1896767"/>
          </a:xfrm>
          <a:prstGeom prst="roundRect">
            <a:avLst/>
          </a:prstGeom>
          <a:solidFill>
            <a:srgbClr val="F6C66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274C5D"/>
                </a:solidFill>
                <a:latin typeface="#9Slide03 BoosterNextFYThin" panose="02000203000000020004" pitchFamily="2" charset="0"/>
              </a:rPr>
              <a:t>Bớt 1 ở bất cứ số tự nhiên nào (khác 0) cũng được </a:t>
            </a:r>
            <a:r>
              <a:rPr lang="en-US" altLang="zh-CN" b="1">
                <a:solidFill>
                  <a:srgbClr val="274C5D"/>
                </a:solidFill>
                <a:latin typeface="#9Slide03 BoosterNextFYBlack" panose="02000A03000000020004" pitchFamily="2" charset="0"/>
              </a:rPr>
              <a:t>số tự nhiên liền trước số đó</a:t>
            </a:r>
            <a:r>
              <a:rPr lang="en-US" altLang="zh-CN" b="1">
                <a:solidFill>
                  <a:srgbClr val="274C5D"/>
                </a:solidFill>
                <a:latin typeface="#9Slide03 BoosterNextFYThin" panose="02000203000000020004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274C5D"/>
                </a:solidFill>
                <a:latin typeface="#9Slide03 BoosterNextFYThin" panose="02000203000000020004" pitchFamily="2" charset="0"/>
              </a:rPr>
              <a:t>Không thể bớt 1 ở số 0 để được số tự nhiên nên </a:t>
            </a:r>
            <a:r>
              <a:rPr lang="en-US" altLang="zh-CN" b="1">
                <a:solidFill>
                  <a:srgbClr val="274C5D"/>
                </a:solidFill>
                <a:latin typeface="#9Slide03 BoosterNextFYBlack" panose="02000A03000000020004" pitchFamily="2" charset="0"/>
              </a:rPr>
              <a:t>không có số tự nhiên nào liền trước số 0</a:t>
            </a:r>
            <a:r>
              <a:rPr lang="en-US" altLang="zh-CN" b="1">
                <a:solidFill>
                  <a:srgbClr val="274C5D"/>
                </a:solidFill>
                <a:latin typeface="#9Slide03 BoosterNextFYThin" panose="02000203000000020004" pitchFamily="2" charset="0"/>
              </a:rPr>
              <a:t>. Do đó </a:t>
            </a:r>
            <a:r>
              <a:rPr lang="en-US" altLang="zh-CN" b="1">
                <a:solidFill>
                  <a:srgbClr val="274C5D"/>
                </a:solidFill>
                <a:latin typeface="#9Slide03 BoosterNextFYBlack" panose="02000A03000000020004" pitchFamily="2" charset="0"/>
              </a:rPr>
              <a:t>số 0 là số tự nhiên bé nhất</a:t>
            </a:r>
            <a:r>
              <a:rPr lang="en-US" altLang="zh-CN" b="1">
                <a:solidFill>
                  <a:srgbClr val="274C5D"/>
                </a:solidFill>
                <a:latin typeface="#9Slide03 BoosterNextFYThin" panose="02000203000000020004" pitchFamily="2" charset="0"/>
              </a:rPr>
              <a:t>.</a:t>
            </a:r>
            <a:endParaRPr lang="zh-CN" altLang="en-US" b="1" dirty="0">
              <a:solidFill>
                <a:srgbClr val="274C5D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413686" y="5008084"/>
            <a:ext cx="4308451" cy="936604"/>
          </a:xfrm>
          <a:prstGeom prst="roundRect">
            <a:avLst/>
          </a:prstGeom>
          <a:solidFill>
            <a:srgbClr val="F9D1D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>
                <a:solidFill>
                  <a:srgbClr val="319879"/>
                </a:solidFill>
                <a:latin typeface="#9Slide03 BoosterNextFYThin" panose="02000203000000020004" pitchFamily="2" charset="0"/>
              </a:rPr>
              <a:t>Hai số tự nhiên liền nhau hơn kém nhau bao nhiêu đơn vị?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5781282" y="4979301"/>
            <a:ext cx="5932447" cy="994170"/>
          </a:xfrm>
          <a:prstGeom prst="roundRect">
            <a:avLst/>
          </a:prstGeom>
          <a:solidFill>
            <a:srgbClr val="F9D1D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319879"/>
                </a:solidFill>
                <a:latin typeface="#9Slide03 BoosterNextFYThin" panose="02000203000000020004" pitchFamily="2" charset="0"/>
              </a:rPr>
              <a:t>Trong dãy số tự nhiên, hai số tự nhiên </a:t>
            </a:r>
            <a:r>
              <a:rPr lang="en-US" altLang="zh-CN" b="1">
                <a:solidFill>
                  <a:srgbClr val="319879"/>
                </a:solidFill>
                <a:latin typeface="#9Slide03 BoosterNextFYBlack" panose="02000A03000000020004" pitchFamily="2" charset="0"/>
              </a:rPr>
              <a:t>hơn kém nhau 1 đơn vị.</a:t>
            </a:r>
            <a:endParaRPr lang="zh-CN" altLang="en-US" b="1" dirty="0">
              <a:solidFill>
                <a:srgbClr val="319879"/>
              </a:solidFill>
              <a:latin typeface="#9Slide03 BoosterNextFYBlack" panose="02000A03000000020004" pitchFamily="2" charset="0"/>
            </a:endParaRPr>
          </a:p>
        </p:txBody>
      </p:sp>
      <p:cxnSp>
        <p:nvCxnSpPr>
          <p:cNvPr id="132" name="Curved Connector 131"/>
          <p:cNvCxnSpPr/>
          <p:nvPr/>
        </p:nvCxnSpPr>
        <p:spPr>
          <a:xfrm>
            <a:off x="4748000" y="1695505"/>
            <a:ext cx="993900" cy="623441"/>
          </a:xfrm>
          <a:prstGeom prst="curvedConnector3">
            <a:avLst/>
          </a:prstGeom>
          <a:ln w="28575">
            <a:solidFill>
              <a:srgbClr val="83434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urved Connector 132"/>
          <p:cNvCxnSpPr/>
          <p:nvPr/>
        </p:nvCxnSpPr>
        <p:spPr>
          <a:xfrm>
            <a:off x="4764132" y="3520051"/>
            <a:ext cx="993900" cy="623441"/>
          </a:xfrm>
          <a:prstGeom prst="curvedConnector3">
            <a:avLst/>
          </a:prstGeom>
          <a:ln w="28575">
            <a:solidFill>
              <a:srgbClr val="274C5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urved Connector 133"/>
          <p:cNvCxnSpPr/>
          <p:nvPr/>
        </p:nvCxnSpPr>
        <p:spPr>
          <a:xfrm>
            <a:off x="4764132" y="5120933"/>
            <a:ext cx="993900" cy="623441"/>
          </a:xfrm>
          <a:prstGeom prst="curvedConnector3">
            <a:avLst/>
          </a:prstGeom>
          <a:ln w="28575">
            <a:solidFill>
              <a:srgbClr val="B2883B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53" y="1587574"/>
            <a:ext cx="497441" cy="497441"/>
          </a:xfrm>
          <a:prstGeom prst="rect">
            <a:avLst/>
          </a:prstGeom>
        </p:spPr>
      </p:pic>
      <p:pic>
        <p:nvPicPr>
          <p:cNvPr id="137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75" y="3307870"/>
            <a:ext cx="485773" cy="485773"/>
          </a:xfrm>
          <a:prstGeom prst="rect">
            <a:avLst/>
          </a:prstGeom>
        </p:spPr>
      </p:pic>
      <p:grpSp>
        <p:nvGrpSpPr>
          <p:cNvPr id="149" name="Group 148"/>
          <p:cNvGrpSpPr/>
          <p:nvPr/>
        </p:nvGrpSpPr>
        <p:grpSpPr>
          <a:xfrm>
            <a:off x="2841170" y="92935"/>
            <a:ext cx="6738259" cy="1003971"/>
            <a:chOff x="2841170" y="92935"/>
            <a:chExt cx="6738259" cy="1003971"/>
          </a:xfrm>
        </p:grpSpPr>
        <p:grpSp>
          <p:nvGrpSpPr>
            <p:cNvPr id="100" name="Group 99"/>
            <p:cNvGrpSpPr/>
            <p:nvPr/>
          </p:nvGrpSpPr>
          <p:grpSpPr>
            <a:xfrm>
              <a:off x="3598619" y="222689"/>
              <a:ext cx="5147727" cy="874217"/>
              <a:chOff x="3919988" y="119401"/>
              <a:chExt cx="5147727" cy="87421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3919988" y="518699"/>
                <a:ext cx="5147727" cy="474919"/>
                <a:chOff x="2039766" y="3342383"/>
                <a:chExt cx="5734442" cy="474919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2039766" y="3342383"/>
                  <a:ext cx="49499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0;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2555365" y="3342383"/>
                  <a:ext cx="416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1;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3007570" y="3342383"/>
                  <a:ext cx="4646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2;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3484776" y="3342383"/>
                  <a:ext cx="46285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3;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3958411" y="3355637"/>
                  <a:ext cx="4682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4;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4429366" y="3355637"/>
                  <a:ext cx="4789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5;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4903894" y="3355637"/>
                  <a:ext cx="48249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6;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5399849" y="3355637"/>
                  <a:ext cx="4432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7;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5860092" y="3355637"/>
                  <a:ext cx="47535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8;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6332833" y="3355637"/>
                  <a:ext cx="48249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9;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6741289" y="3355637"/>
                  <a:ext cx="61821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10;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7279211" y="3343059"/>
                  <a:ext cx="49499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latin typeface="#9Slide03 BoosterNextFYThin" panose="02000203000000020004" pitchFamily="2" charset="0"/>
                      <a:ea typeface="#9Slide03 Roboto Slab Light" pitchFamily="2" charset="0"/>
                    </a:rPr>
                    <a:t>…;</a:t>
                  </a:r>
                  <a:endParaRPr lang="en-VN" sz="2400" b="1" dirty="0">
                    <a:solidFill>
                      <a:srgbClr val="457E80"/>
                    </a:solidFill>
                    <a:latin typeface="#9Slide03 BoosterNextFYThin" panose="02000203000000020004" pitchFamily="2" charset="0"/>
                    <a:ea typeface="#9Slide03 Roboto Slab Light" pitchFamily="2" charset="0"/>
                  </a:endParaRPr>
                </a:p>
              </p:txBody>
            </p:sp>
          </p:grp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421132D-97F3-2846-B70E-BE9B45BB547A}"/>
                  </a:ext>
                </a:extLst>
              </p:cNvPr>
              <p:cNvSpPr/>
              <p:nvPr/>
            </p:nvSpPr>
            <p:spPr>
              <a:xfrm>
                <a:off x="4927109" y="119401"/>
                <a:ext cx="313348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26554F"/>
                    </a:solidFill>
                    <a:latin typeface="#9Slide03 BoosterNextFYThin" panose="02000203000000020004" pitchFamily="2" charset="0"/>
                    <a:ea typeface="#9Slide03 Roboto Thin" panose="02000000000000000000" pitchFamily="2" charset="0"/>
                    <a:cs typeface="Times New Roman" panose="02020603050405020304" pitchFamily="18" charset="0"/>
                  </a:rPr>
                  <a:t>D</a:t>
                </a:r>
                <a:r>
                  <a:rPr lang="en-US" sz="2400" b="1" smtClean="0">
                    <a:solidFill>
                      <a:srgbClr val="26554F"/>
                    </a:solidFill>
                    <a:latin typeface="#9Slide03 BoosterNextFYThin" panose="02000203000000020004" pitchFamily="2" charset="0"/>
                    <a:ea typeface="#9Slide03 Roboto Thin" panose="02000000000000000000" pitchFamily="2" charset="0"/>
                    <a:cs typeface="Times New Roman" panose="02020603050405020304" pitchFamily="18" charset="0"/>
                  </a:rPr>
                  <a:t>ãy số tự nhiên</a:t>
                </a:r>
                <a:endParaRPr lang="en-VN" sz="2400" b="1" dirty="0">
                  <a:solidFill>
                    <a:srgbClr val="26554F"/>
                  </a:solidFill>
                  <a:latin typeface="#9Slide03 BoosterNextFYThin" panose="02000203000000020004" pitchFamily="2" charset="0"/>
                  <a:ea typeface="#9Slide03 Roboto Thin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9" name="Vertical Scroll 138"/>
            <p:cNvSpPr/>
            <p:nvPr/>
          </p:nvSpPr>
          <p:spPr>
            <a:xfrm>
              <a:off x="2841170" y="92935"/>
              <a:ext cx="6738259" cy="983302"/>
            </a:xfrm>
            <a:prstGeom prst="verticalScroll">
              <a:avLst/>
            </a:prstGeom>
            <a:noFill/>
            <a:ln w="28575">
              <a:solidFill>
                <a:srgbClr val="41A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07" y="4919691"/>
            <a:ext cx="485935" cy="4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3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51 -0.02361 L 0.0151 -0.02338 C 0.01718 -0.0206 0.01927 -0.01759 0.02135 -0.01412 C 0.02252 -0.01227 0.02487 -0.00787 0.02487 -0.00764 C 0.02513 -0.00625 0.02526 -0.0044 0.02578 -0.00301 C 0.02643 -0.00115 0.02786 -0.00046 0.02838 0.00162 C 0.02916 0.00417 0.0289 0.00695 0.02929 0.00949 C 0.02981 0.01273 0.03112 0.01898 0.03112 0.01922 C 0.03138 0.02269 0.03125 0.02662 0.03203 0.0301 C 0.03476 0.0426 0.03554 0.03797 0.04101 0.04445 C 0.0483 0.05324 0.03854 0.04584 0.04726 0.05232 C 0.05117 0.05533 0.0556 0.05486 0.05976 0.05718 C 0.06119 0.05787 0.06276 0.05926 0.06419 0.06042 C 0.07435 0.05857 0.07396 0.06459 0.07396 0.05718 L 0.07396 0.05741 L 0.07396 0.05718 " pathEditMode="relative" rAng="0" ptsTypes="AAAAAAAAAAAAAAAA">
                                      <p:cBhvr>
                                        <p:cTn id="2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42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875E-6 6.2963E-6 L -1.875E-6 6.2963E-6 C 0.00208 0.00302 0.00417 0.00602 0.00625 0.0095 C 0.00742 0.01135 0.00976 0.01575 0.00976 0.01575 C 0.01002 0.01737 0.01015 0.01922 0.01068 0.02061 C 0.01133 0.02246 0.01276 0.02315 0.01328 0.02524 C 0.01406 0.02778 0.0138 0.03056 0.01419 0.03311 C 0.01471 0.03635 0.01601 0.0426 0.01601 0.0426 C 0.01627 0.0463 0.01614 0.05024 0.01693 0.05371 C 0.01966 0.06621 0.02044 0.06158 0.02591 0.06806 C 0.0332 0.07686 0.02344 0.06945 0.03216 0.07593 C 0.03607 0.07894 0.04049 0.07848 0.04466 0.08079 C 0.04609 0.08149 0.04765 0.08288 0.04909 0.08403 C 0.05924 0.08218 0.05885 0.0882 0.05885 0.08079 L 0.05885 0.08079 L 0.05885 0.08079 " pathEditMode="relative" ptsTypes="AAAAAAAAAAAAAAAA">
                                      <p:cBhvr>
                                        <p:cTn id="4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875E-6 6.2963E-6 L -1.875E-6 6.2963E-6 C 0.00208 0.00302 0.00417 0.00602 0.00625 0.0095 C 0.00742 0.01135 0.00976 0.01575 0.00976 0.01575 C 0.01002 0.01737 0.01015 0.01922 0.01068 0.02061 C 0.01133 0.02246 0.01276 0.02315 0.01328 0.02524 C 0.01406 0.02778 0.0138 0.03056 0.01419 0.03311 C 0.01471 0.03635 0.01601 0.0426 0.01601 0.0426 C 0.01627 0.0463 0.01614 0.05024 0.01693 0.05371 C 0.01966 0.06621 0.02044 0.06158 0.02591 0.06806 C 0.0332 0.07686 0.02344 0.06945 0.03216 0.07593 C 0.03607 0.07894 0.04049 0.07848 0.04466 0.08079 C 0.04609 0.08149 0.04765 0.08288 0.04909 0.08403 C 0.05924 0.08218 0.05885 0.0882 0.05885 0.08079 L 0.05885 0.08079 L 0.05885 0.08079 " pathEditMode="relative" ptsTypes="AAAAAAAAAAAAAAAA">
                                      <p:cBhvr>
                                        <p:cTn id="5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7" grpId="0" animBg="1"/>
      <p:bldP spid="119" grpId="0" animBg="1"/>
      <p:bldP spid="120" grpId="0" animBg="1"/>
      <p:bldP spid="127" grpId="0" animBg="1"/>
      <p:bldP spid="1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62" y="4431010"/>
            <a:ext cx="1800138" cy="19280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19" y="4496915"/>
            <a:ext cx="1924792" cy="20615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66" y="4147437"/>
            <a:ext cx="2329654" cy="24952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58" y="2464771"/>
            <a:ext cx="3900674" cy="417788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85878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242385" y="1855682"/>
            <a:ext cx="2814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CF734E"/>
                </a:solidFill>
                <a:latin typeface="#9Slide07 SVNNexa Rust Slab Bla" panose="020B0606040200020203" pitchFamily="34" charset="0"/>
              </a:defRPr>
            </a:lvl1pPr>
          </a:lstStyle>
          <a:p>
            <a:r>
              <a:rPr lang="en-US" altLang="zh-CN" smtClean="0"/>
              <a:t>Luyện </a:t>
            </a:r>
          </a:p>
          <a:p>
            <a:r>
              <a:rPr lang="en-US" altLang="zh-CN" smtClean="0"/>
              <a:t>Tập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910620" y="1189535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3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242385" y="3211255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212862" y="1371267"/>
            <a:ext cx="3703869" cy="1720276"/>
            <a:chOff x="2702255" y="1483110"/>
            <a:chExt cx="3998795" cy="184586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2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43898" y="112119"/>
            <a:ext cx="11734248" cy="1077218"/>
            <a:chOff x="443898" y="112119"/>
            <a:chExt cx="11734248" cy="1077218"/>
          </a:xfrm>
        </p:grpSpPr>
        <p:grpSp>
          <p:nvGrpSpPr>
            <p:cNvPr id="89" name="Group 88"/>
            <p:cNvGrpSpPr/>
            <p:nvPr/>
          </p:nvGrpSpPr>
          <p:grpSpPr>
            <a:xfrm>
              <a:off x="443898" y="112119"/>
              <a:ext cx="8719975" cy="1077218"/>
              <a:chOff x="332924" y="84089"/>
              <a:chExt cx="6539981" cy="80791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4D819D5-7711-9E42-981E-B0A9BED2D81B}"/>
                  </a:ext>
                </a:extLst>
              </p:cNvPr>
              <p:cNvGrpSpPr/>
              <p:nvPr/>
            </p:nvGrpSpPr>
            <p:grpSpPr>
              <a:xfrm>
                <a:off x="332924" y="84089"/>
                <a:ext cx="605826" cy="807913"/>
                <a:chOff x="952870" y="192943"/>
                <a:chExt cx="605826" cy="807913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C82575A4-88F7-D34D-B0B5-81085FEC9A08}"/>
                    </a:ext>
                  </a:extLst>
                </p:cNvPr>
                <p:cNvSpPr/>
                <p:nvPr/>
              </p:nvSpPr>
              <p:spPr>
                <a:xfrm>
                  <a:off x="952870" y="299054"/>
                  <a:ext cx="605826" cy="60582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sz="2400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451656B-C2D2-3745-9C3D-BA776BAA5F4D}"/>
                    </a:ext>
                  </a:extLst>
                </p:cNvPr>
                <p:cNvSpPr txBox="1"/>
                <p:nvPr/>
              </p:nvSpPr>
              <p:spPr>
                <a:xfrm>
                  <a:off x="1022808" y="192943"/>
                  <a:ext cx="301686" cy="8079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VN" sz="64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77527C-1354-B34E-9A27-5261A9BC6210}"/>
                  </a:ext>
                </a:extLst>
              </p:cNvPr>
              <p:cNvSpPr txBox="1"/>
              <p:nvPr/>
            </p:nvSpPr>
            <p:spPr>
              <a:xfrm>
                <a:off x="1019632" y="326835"/>
                <a:ext cx="5853273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>
                    <a:latin typeface="#9Slide03 BoosterNextFYThin" panose="02000203000000020004" pitchFamily="2" charset="0"/>
                    <a:cs typeface="Times New Roman" panose="02020603050405020304" pitchFamily="18" charset="0"/>
                  </a:rPr>
                  <a:t>Viết số tự nhiên liền sau của mỗi số sau:</a:t>
                </a:r>
                <a:endParaRPr lang="en-VN" sz="2600" b="1" dirty="0">
                  <a:latin typeface="#9Slide03 BoosterNextFYThin" panose="02000203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75885" y="969693"/>
              <a:ext cx="11202261" cy="68841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820935" y="1903456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6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630317" y="1866574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8237770" y="1366184"/>
            <a:ext cx="3703869" cy="1720276"/>
            <a:chOff x="2702255" y="1483110"/>
            <a:chExt cx="3998795" cy="1845860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9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Oval 99"/>
          <p:cNvSpPr/>
          <p:nvPr/>
        </p:nvSpPr>
        <p:spPr>
          <a:xfrm>
            <a:off x="8820973" y="1838839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99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658630" y="1835942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1377502" y="3811045"/>
            <a:ext cx="4497780" cy="2089011"/>
            <a:chOff x="2702255" y="1483110"/>
            <a:chExt cx="3998795" cy="1845860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0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0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Oval 108"/>
          <p:cNvSpPr/>
          <p:nvPr/>
        </p:nvSpPr>
        <p:spPr>
          <a:xfrm>
            <a:off x="2107313" y="4432982"/>
            <a:ext cx="1002700" cy="1002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283555" y="4365180"/>
            <a:ext cx="1002700" cy="1002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220887" y="1355569"/>
            <a:ext cx="3703869" cy="1720276"/>
            <a:chOff x="2702255" y="1483110"/>
            <a:chExt cx="3998795" cy="1845860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3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5" name="Oval 134"/>
          <p:cNvSpPr/>
          <p:nvPr/>
        </p:nvSpPr>
        <p:spPr>
          <a:xfrm>
            <a:off x="4813383" y="1877333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29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6657636" y="1850876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6275215" y="3806288"/>
            <a:ext cx="4493960" cy="2093768"/>
            <a:chOff x="2702255" y="1483110"/>
            <a:chExt cx="3998795" cy="1845860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4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4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4" name="Oval 143"/>
          <p:cNvSpPr/>
          <p:nvPr/>
        </p:nvSpPr>
        <p:spPr>
          <a:xfrm>
            <a:off x="6875545" y="4377754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1000</a:t>
            </a:r>
            <a:endParaRPr lang="en-US" sz="22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9104891" y="4365180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  <a:endParaRPr lang="en-US" sz="22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630317" y="1866574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#9Slide03 BoosterNextFYThin" panose="02000203000000020004" pitchFamily="2" charset="0"/>
              </a:rPr>
              <a:t>7</a:t>
            </a:r>
          </a:p>
        </p:txBody>
      </p:sp>
      <p:sp>
        <p:nvSpPr>
          <p:cNvPr id="147" name="Oval 146"/>
          <p:cNvSpPr/>
          <p:nvPr/>
        </p:nvSpPr>
        <p:spPr>
          <a:xfrm>
            <a:off x="10635280" y="1812414"/>
            <a:ext cx="869748" cy="83798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</a:t>
            </a:r>
            <a:endParaRPr lang="en-US" sz="22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265919" y="4349381"/>
            <a:ext cx="1002700" cy="1002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101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6657636" y="1861670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30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9131397" y="4365180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1001</a:t>
            </a:r>
            <a:endParaRPr lang="en-US" sz="22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1" grpId="0" animBg="1"/>
      <p:bldP spid="51" grpId="1" animBg="1"/>
      <p:bldP spid="100" grpId="0" animBg="1"/>
      <p:bldP spid="101" grpId="0" animBg="1"/>
      <p:bldP spid="101" grpId="1" animBg="1"/>
      <p:bldP spid="109" grpId="0" animBg="1"/>
      <p:bldP spid="110" grpId="0" animBg="1"/>
      <p:bldP spid="110" grpId="1" animBg="1"/>
      <p:bldP spid="135" grpId="0" animBg="1"/>
      <p:bldP spid="136" grpId="0" animBg="1"/>
      <p:bldP spid="136" grpId="1" animBg="1"/>
      <p:bldP spid="144" grpId="0" animBg="1"/>
      <p:bldP spid="145" grpId="0" animBg="1"/>
      <p:bldP spid="145" grpId="1" animBg="1"/>
      <p:bldP spid="146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212862" y="1371267"/>
            <a:ext cx="3703869" cy="1720276"/>
            <a:chOff x="2702255" y="1483110"/>
            <a:chExt cx="3998795" cy="184586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2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43898" y="112119"/>
            <a:ext cx="11734248" cy="1077218"/>
            <a:chOff x="443898" y="112119"/>
            <a:chExt cx="11734248" cy="1077218"/>
          </a:xfrm>
        </p:grpSpPr>
        <p:grpSp>
          <p:nvGrpSpPr>
            <p:cNvPr id="89" name="Group 88"/>
            <p:cNvGrpSpPr/>
            <p:nvPr/>
          </p:nvGrpSpPr>
          <p:grpSpPr>
            <a:xfrm>
              <a:off x="443898" y="112119"/>
              <a:ext cx="8719975" cy="1077218"/>
              <a:chOff x="332924" y="84089"/>
              <a:chExt cx="6539981" cy="80791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4D819D5-7711-9E42-981E-B0A9BED2D81B}"/>
                  </a:ext>
                </a:extLst>
              </p:cNvPr>
              <p:cNvGrpSpPr/>
              <p:nvPr/>
            </p:nvGrpSpPr>
            <p:grpSpPr>
              <a:xfrm>
                <a:off x="332924" y="84089"/>
                <a:ext cx="605826" cy="807913"/>
                <a:chOff x="952870" y="192943"/>
                <a:chExt cx="605826" cy="807913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C82575A4-88F7-D34D-B0B5-81085FEC9A08}"/>
                    </a:ext>
                  </a:extLst>
                </p:cNvPr>
                <p:cNvSpPr/>
                <p:nvPr/>
              </p:nvSpPr>
              <p:spPr>
                <a:xfrm>
                  <a:off x="952870" y="299054"/>
                  <a:ext cx="605826" cy="60582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sz="2400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451656B-C2D2-3745-9C3D-BA776BAA5F4D}"/>
                    </a:ext>
                  </a:extLst>
                </p:cNvPr>
                <p:cNvSpPr txBox="1"/>
                <p:nvPr/>
              </p:nvSpPr>
              <p:spPr>
                <a:xfrm>
                  <a:off x="1022808" y="192943"/>
                  <a:ext cx="301686" cy="8079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4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VN" sz="64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77527C-1354-B34E-9A27-5261A9BC6210}"/>
                  </a:ext>
                </a:extLst>
              </p:cNvPr>
              <p:cNvSpPr txBox="1"/>
              <p:nvPr/>
            </p:nvSpPr>
            <p:spPr>
              <a:xfrm>
                <a:off x="1019632" y="326835"/>
                <a:ext cx="5853273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>
                    <a:latin typeface="#9Slide03 BoosterNextFYThin" panose="02000203000000020004" pitchFamily="2" charset="0"/>
                    <a:cs typeface="Times New Roman" panose="02020603050405020304" pitchFamily="18" charset="0"/>
                  </a:rPr>
                  <a:t>Viết số tự nhiên liền </a:t>
                </a:r>
                <a:r>
                  <a:rPr lang="en-US" sz="2600" b="1" smtClean="0">
                    <a:latin typeface="#9Slide03 BoosterNextFYThin" panose="02000203000000020004" pitchFamily="2" charset="0"/>
                    <a:cs typeface="Times New Roman" panose="02020603050405020304" pitchFamily="18" charset="0"/>
                  </a:rPr>
                  <a:t>trước </a:t>
                </a:r>
                <a:r>
                  <a:rPr lang="en-US" sz="2600" b="1">
                    <a:latin typeface="#9Slide03 BoosterNextFYThin" panose="02000203000000020004" pitchFamily="2" charset="0"/>
                    <a:cs typeface="Times New Roman" panose="02020603050405020304" pitchFamily="18" charset="0"/>
                  </a:rPr>
                  <a:t>của mỗi số sau:</a:t>
                </a:r>
                <a:endParaRPr lang="en-VN" sz="2600" b="1" dirty="0">
                  <a:latin typeface="#9Slide03 BoosterNextFYThin" panose="02000203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75885" y="969693"/>
              <a:ext cx="11202261" cy="68841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2637579" y="1848968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12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79590" y="1835503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8244643" y="1425754"/>
            <a:ext cx="3703869" cy="1720276"/>
            <a:chOff x="2702255" y="1483110"/>
            <a:chExt cx="3998795" cy="1845860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9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Oval 99"/>
          <p:cNvSpPr/>
          <p:nvPr/>
        </p:nvSpPr>
        <p:spPr>
          <a:xfrm>
            <a:off x="10561507" y="1813296"/>
            <a:ext cx="1022137" cy="8841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1000</a:t>
            </a:r>
            <a:endParaRPr lang="en-US" sz="20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8819801" y="1877531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1377502" y="3811045"/>
            <a:ext cx="4497780" cy="2089011"/>
            <a:chOff x="2702255" y="1483110"/>
            <a:chExt cx="3998795" cy="1845860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0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0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Oval 108"/>
          <p:cNvSpPr/>
          <p:nvPr/>
        </p:nvSpPr>
        <p:spPr>
          <a:xfrm>
            <a:off x="4259919" y="4335286"/>
            <a:ext cx="1150280" cy="11164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1002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076008" y="4387425"/>
            <a:ext cx="1002700" cy="1002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220887" y="1355569"/>
            <a:ext cx="3703869" cy="1720276"/>
            <a:chOff x="2702255" y="1483110"/>
            <a:chExt cx="3998795" cy="1845860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3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5" name="Oval 134"/>
          <p:cNvSpPr/>
          <p:nvPr/>
        </p:nvSpPr>
        <p:spPr>
          <a:xfrm>
            <a:off x="6574642" y="1813297"/>
            <a:ext cx="925614" cy="8452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805184" y="1874368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6275215" y="3806288"/>
            <a:ext cx="4493960" cy="2093768"/>
            <a:chOff x="2702255" y="1483110"/>
            <a:chExt cx="3998795" cy="1845860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4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4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4" name="Oval 143"/>
          <p:cNvSpPr/>
          <p:nvPr/>
        </p:nvSpPr>
        <p:spPr>
          <a:xfrm>
            <a:off x="9056915" y="4290944"/>
            <a:ext cx="1236115" cy="117738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10000</a:t>
            </a:r>
            <a:endParaRPr lang="en-US" sz="20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991900" y="4361822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?</a:t>
            </a:r>
            <a:endParaRPr lang="en-US" sz="22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779590" y="1828182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11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8749703" y="1888543"/>
            <a:ext cx="960563" cy="86709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999</a:t>
            </a:r>
            <a:endParaRPr lang="en-US" sz="22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078325" y="4422075"/>
            <a:ext cx="1076001" cy="102963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1001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817520" y="1862137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99</a:t>
            </a:r>
            <a:endParaRPr lang="en-US" sz="24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6991899" y="4372940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#9Slide03 BoosterNextFYThin" panose="02000203000000020004" pitchFamily="2" charset="0"/>
              </a:rPr>
              <a:t>9999</a:t>
            </a:r>
            <a:endParaRPr lang="en-US" sz="2200" b="1">
              <a:solidFill>
                <a:schemeClr val="tx1"/>
              </a:solidFill>
              <a:latin typeface="#9Slide03 BoosterNextFYThin" panose="020002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1" grpId="0" animBg="1"/>
      <p:bldP spid="51" grpId="1" animBg="1"/>
      <p:bldP spid="100" grpId="0" animBg="1"/>
      <p:bldP spid="101" grpId="0" animBg="1"/>
      <p:bldP spid="101" grpId="1" animBg="1"/>
      <p:bldP spid="109" grpId="0" animBg="1"/>
      <p:bldP spid="110" grpId="0" animBg="1"/>
      <p:bldP spid="110" grpId="1" animBg="1"/>
      <p:bldP spid="135" grpId="0" animBg="1"/>
      <p:bldP spid="136" grpId="0" animBg="1"/>
      <p:bldP spid="136" grpId="1" animBg="1"/>
      <p:bldP spid="144" grpId="0" animBg="1"/>
      <p:bldP spid="145" grpId="0" animBg="1"/>
      <p:bldP spid="145" grpId="1" animBg="1"/>
      <p:bldP spid="146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5" t="27334" r="30850" b="28933"/>
          <a:stretch/>
        </p:blipFill>
        <p:spPr>
          <a:xfrm>
            <a:off x="1495786" y="4932643"/>
            <a:ext cx="2011680" cy="1509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7" t="30713" r="39378" b="29021"/>
          <a:stretch/>
        </p:blipFill>
        <p:spPr>
          <a:xfrm>
            <a:off x="7073511" y="4674996"/>
            <a:ext cx="1672827" cy="1760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5" t="26100" r="27373" b="27821"/>
          <a:stretch/>
        </p:blipFill>
        <p:spPr>
          <a:xfrm flipH="1">
            <a:off x="4188051" y="5113637"/>
            <a:ext cx="2204875" cy="1321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75" y="4728463"/>
            <a:ext cx="1714092" cy="1714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906000" y="5313249"/>
            <a:ext cx="11176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3A484A"/>
                </a:solidFill>
                <a:latin typeface="#9Slide03 BoosterNextFYBlack" panose="02000A03000000020004" pitchFamily="2" charset="0"/>
              </a:rPr>
              <a:t>897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18548" y="5323715"/>
            <a:ext cx="11176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3F51B5"/>
                </a:solidFill>
                <a:latin typeface="#9Slide03 BoosterNextFYBlack" panose="02000A03000000020004" pitchFamily="2" charset="0"/>
              </a:rPr>
              <a:t>86</a:t>
            </a:r>
            <a:endParaRPr lang="en-US" sz="2000" b="1">
              <a:solidFill>
                <a:srgbClr val="3F51B5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59762" y="5404397"/>
            <a:ext cx="11176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#9Slide03 BoosterNextFYBlack" panose="02000A03000000020004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42826" y="5313249"/>
            <a:ext cx="11176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3F51B5"/>
                </a:solidFill>
                <a:latin typeface="#9Slide03 BoosterNextFYBlack" panose="02000A03000000020004" pitchFamily="2" charset="0"/>
              </a:rPr>
              <a:t>10 </a:t>
            </a:r>
            <a:r>
              <a:rPr lang="en-US" sz="2000" b="1">
                <a:solidFill>
                  <a:srgbClr val="3F51B5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000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91939" y="1323183"/>
            <a:ext cx="2619375" cy="2258901"/>
            <a:chOff x="627307" y="1243186"/>
            <a:chExt cx="2619375" cy="2258901"/>
          </a:xfrm>
        </p:grpSpPr>
        <p:sp>
          <p:nvSpPr>
            <p:cNvPr id="8" name="Rectangle 7"/>
            <p:cNvSpPr/>
            <p:nvPr/>
          </p:nvSpPr>
          <p:spPr>
            <a:xfrm>
              <a:off x="1424808" y="2964600"/>
              <a:ext cx="1327714" cy="537487"/>
            </a:xfrm>
            <a:prstGeom prst="rect">
              <a:avLst/>
            </a:prstGeom>
            <a:solidFill>
              <a:srgbClr val="EFB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749BE3"/>
                  </a:solidFill>
                  <a:latin typeface="#9Slide03 BoosterNextFYBlack" panose="02000A03000000020004" pitchFamily="2" charset="0"/>
                  <a:cs typeface="Times New Roman" panose="02020603050405020304" pitchFamily="18" charset="0"/>
                </a:rPr>
                <a:t>4;5;…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9" b="99454" l="9455" r="8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07" y="1243186"/>
              <a:ext cx="2619375" cy="174307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657623" y="1161880"/>
            <a:ext cx="2083937" cy="2405728"/>
            <a:chOff x="4203836" y="1094383"/>
            <a:chExt cx="2083937" cy="2405728"/>
          </a:xfrm>
        </p:grpSpPr>
        <p:sp>
          <p:nvSpPr>
            <p:cNvPr id="15" name="Rectangle 14"/>
            <p:cNvSpPr/>
            <p:nvPr/>
          </p:nvSpPr>
          <p:spPr>
            <a:xfrm>
              <a:off x="4439958" y="2964600"/>
              <a:ext cx="1530085" cy="535511"/>
            </a:xfrm>
            <a:prstGeom prst="rect">
              <a:avLst/>
            </a:prstGeom>
            <a:solidFill>
              <a:srgbClr val="FA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  <a:latin typeface="#9Slide03 BoosterNextFYBlack" panose="02000A03000000020004" pitchFamily="2" charset="0"/>
              </a:endParaRPr>
            </a:p>
            <a:p>
              <a:pPr algn="ctr"/>
              <a:r>
                <a:rPr lang="en-US" sz="2000" b="1">
                  <a:solidFill>
                    <a:schemeClr val="bg1"/>
                  </a:solidFill>
                  <a:latin typeface="#9Slide03 BoosterNextFYBlack" panose="02000A03000000020004" pitchFamily="2" charset="0"/>
                  <a:cs typeface="Times New Roman" panose="02020603050405020304" pitchFamily="18" charset="0"/>
                </a:rPr>
                <a:t>896;..;898</a:t>
              </a:r>
              <a:r>
                <a:rPr lang="en-US" sz="2000" b="1"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…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836" y="1094383"/>
              <a:ext cx="2083937" cy="208393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424427" y="1357126"/>
            <a:ext cx="1824588" cy="2260743"/>
            <a:chOff x="6058933" y="1255595"/>
            <a:chExt cx="1824588" cy="2260743"/>
          </a:xfrm>
        </p:grpSpPr>
        <p:sp>
          <p:nvSpPr>
            <p:cNvPr id="16" name="Rectangle 15"/>
            <p:cNvSpPr/>
            <p:nvPr/>
          </p:nvSpPr>
          <p:spPr>
            <a:xfrm>
              <a:off x="6058933" y="2964600"/>
              <a:ext cx="1824588" cy="551738"/>
            </a:xfrm>
            <a:prstGeom prst="rect">
              <a:avLst/>
            </a:prstGeom>
            <a:solidFill>
              <a:srgbClr val="F3B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#9Slide03 BoosterNextFYBlack" panose="02000A03000000020004" pitchFamily="2" charset="0"/>
                  <a:cs typeface="Times New Roman" panose="02020603050405020304" pitchFamily="18" charset="0"/>
                </a:rPr>
                <a:t>9998;9999;…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12" y="1255595"/>
              <a:ext cx="1771582" cy="176637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353138" y="1357126"/>
            <a:ext cx="1531541" cy="2224958"/>
            <a:chOff x="3835702" y="1179026"/>
            <a:chExt cx="1531541" cy="2224958"/>
          </a:xfrm>
        </p:grpSpPr>
        <p:sp>
          <p:nvSpPr>
            <p:cNvPr id="14" name="Rectangle 13"/>
            <p:cNvSpPr/>
            <p:nvPr/>
          </p:nvSpPr>
          <p:spPr>
            <a:xfrm>
              <a:off x="3835702" y="2868473"/>
              <a:ext cx="1531541" cy="535511"/>
            </a:xfrm>
            <a:prstGeom prst="rect">
              <a:avLst/>
            </a:prstGeom>
            <a:solidFill>
              <a:srgbClr val="B4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#9Slide03 BoosterNextFYBlack" panose="02000A03000000020004" pitchFamily="2" charset="0"/>
                  <a:cs typeface="Times New Roman" panose="02020603050405020304" pitchFamily="18" charset="0"/>
                </a:rPr>
                <a:t>…;87;88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201" y="1179026"/>
              <a:ext cx="1045329" cy="166420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69578" y="233344"/>
            <a:ext cx="11734248" cy="1077218"/>
            <a:chOff x="169578" y="233344"/>
            <a:chExt cx="11734248" cy="1077218"/>
          </a:xfrm>
        </p:grpSpPr>
        <p:grpSp>
          <p:nvGrpSpPr>
            <p:cNvPr id="28" name="Group 27"/>
            <p:cNvGrpSpPr/>
            <p:nvPr/>
          </p:nvGrpSpPr>
          <p:grpSpPr>
            <a:xfrm>
              <a:off x="169578" y="233344"/>
              <a:ext cx="11734248" cy="1077218"/>
              <a:chOff x="443898" y="112119"/>
              <a:chExt cx="11734248" cy="107721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43898" y="112119"/>
                <a:ext cx="8719975" cy="1077218"/>
                <a:chOff x="332924" y="84089"/>
                <a:chExt cx="6539981" cy="807913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A4D819D5-7711-9E42-981E-B0A9BED2D81B}"/>
                    </a:ext>
                  </a:extLst>
                </p:cNvPr>
                <p:cNvGrpSpPr/>
                <p:nvPr/>
              </p:nvGrpSpPr>
              <p:grpSpPr>
                <a:xfrm>
                  <a:off x="332924" y="84089"/>
                  <a:ext cx="605826" cy="807913"/>
                  <a:chOff x="952870" y="192943"/>
                  <a:chExt cx="605826" cy="807913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C82575A4-88F7-D34D-B0B5-81085FEC9A08}"/>
                      </a:ext>
                    </a:extLst>
                  </p:cNvPr>
                  <p:cNvSpPr/>
                  <p:nvPr/>
                </p:nvSpPr>
                <p:spPr>
                  <a:xfrm>
                    <a:off x="952870" y="299054"/>
                    <a:ext cx="605826" cy="605826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 sz="2400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E451656B-C2D2-3745-9C3D-BA776BAA5F4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808" y="192943"/>
                    <a:ext cx="301686" cy="807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6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endParaRPr lang="en-VN" sz="64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377527C-1354-B34E-9A27-5261A9BC6210}"/>
                    </a:ext>
                  </a:extLst>
                </p:cNvPr>
                <p:cNvSpPr txBox="1"/>
                <p:nvPr/>
              </p:nvSpPr>
              <p:spPr>
                <a:xfrm>
                  <a:off x="1019632" y="326835"/>
                  <a:ext cx="5853273" cy="377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VN" sz="2600" b="1" dirty="0">
                    <a:latin typeface="#9Slide03 BoosterNextFYThin" panose="02000203000000020004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975885" y="969693"/>
                <a:ext cx="11202261" cy="68841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1CD122-EE3B-394C-B262-21A59707C4C6}"/>
                </a:ext>
              </a:extLst>
            </p:cNvPr>
            <p:cNvSpPr txBox="1"/>
            <p:nvPr/>
          </p:nvSpPr>
          <p:spPr>
            <a:xfrm>
              <a:off x="1070596" y="616407"/>
              <a:ext cx="7067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a) </a:t>
              </a:r>
              <a:r>
                <a:rPr lang="en-VN" sz="2400" b="1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Tìm </a:t>
              </a:r>
              <a:r>
                <a:rPr lang="en-VN" sz="2400" b="1" dirty="0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cá </a:t>
              </a:r>
              <a:r>
                <a:rPr lang="en-VN" sz="2400" b="1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cho mèo</a:t>
              </a:r>
              <a:r>
                <a:rPr lang="en-US" sz="2400" b="1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 để được ba số tự nhiên liên tiếp</a:t>
              </a:r>
              <a:r>
                <a:rPr lang="en-VN" sz="2400" b="1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. </a:t>
              </a:r>
              <a:endParaRPr lang="en-VN" sz="2400" b="1" dirty="0">
                <a:latin typeface="#9Slide03 BoosterNextFYThin" panose="02000203000000020004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Curved Connector 24"/>
          <p:cNvCxnSpPr/>
          <p:nvPr/>
        </p:nvCxnSpPr>
        <p:spPr>
          <a:xfrm>
            <a:off x="2889504" y="3567608"/>
            <a:ext cx="2258568" cy="1927936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5574397" y="3567608"/>
            <a:ext cx="2258568" cy="1927936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>
            <a:off x="7980985" y="3567608"/>
            <a:ext cx="2258568" cy="1927936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>
          <a:xfrm rot="10800000" flipV="1">
            <a:off x="2889504" y="3477138"/>
            <a:ext cx="7016496" cy="1913460"/>
          </a:xfrm>
          <a:prstGeom prst="curvedConnector3">
            <a:avLst>
              <a:gd name="adj1" fmla="val 4759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99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16DBBC-2AAD-6C4B-8AE2-9DFFA9D15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001" y="3835401"/>
            <a:ext cx="1177303" cy="191034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9578" y="233344"/>
            <a:ext cx="11734248" cy="1077218"/>
            <a:chOff x="169578" y="233344"/>
            <a:chExt cx="11734248" cy="1077218"/>
          </a:xfrm>
        </p:grpSpPr>
        <p:grpSp>
          <p:nvGrpSpPr>
            <p:cNvPr id="26" name="Group 25"/>
            <p:cNvGrpSpPr/>
            <p:nvPr/>
          </p:nvGrpSpPr>
          <p:grpSpPr>
            <a:xfrm>
              <a:off x="169578" y="233344"/>
              <a:ext cx="11734248" cy="1077218"/>
              <a:chOff x="443898" y="112119"/>
              <a:chExt cx="11734248" cy="1077218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43898" y="112119"/>
                <a:ext cx="8719975" cy="1077218"/>
                <a:chOff x="332924" y="84089"/>
                <a:chExt cx="6539981" cy="80791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A4D819D5-7711-9E42-981E-B0A9BED2D81B}"/>
                    </a:ext>
                  </a:extLst>
                </p:cNvPr>
                <p:cNvGrpSpPr/>
                <p:nvPr/>
              </p:nvGrpSpPr>
              <p:grpSpPr>
                <a:xfrm>
                  <a:off x="332924" y="84089"/>
                  <a:ext cx="605826" cy="807913"/>
                  <a:chOff x="952870" y="192943"/>
                  <a:chExt cx="605826" cy="807913"/>
                </a:xfrm>
              </p:grpSpPr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C82575A4-88F7-D34D-B0B5-81085FEC9A08}"/>
                      </a:ext>
                    </a:extLst>
                  </p:cNvPr>
                  <p:cNvSpPr/>
                  <p:nvPr/>
                </p:nvSpPr>
                <p:spPr>
                  <a:xfrm>
                    <a:off x="952870" y="299054"/>
                    <a:ext cx="605826" cy="605826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 sz="2400"/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E451656B-C2D2-3745-9C3D-BA776BAA5F4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808" y="192943"/>
                    <a:ext cx="301686" cy="807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6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endParaRPr lang="en-VN" sz="64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377527C-1354-B34E-9A27-5261A9BC6210}"/>
                    </a:ext>
                  </a:extLst>
                </p:cNvPr>
                <p:cNvSpPr txBox="1"/>
                <p:nvPr/>
              </p:nvSpPr>
              <p:spPr>
                <a:xfrm>
                  <a:off x="1019632" y="326835"/>
                  <a:ext cx="5853273" cy="377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VN" sz="2600" b="1" dirty="0">
                    <a:latin typeface="#9Slide03 BoosterNextFYThin" panose="02000203000000020004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975885" y="969693"/>
                <a:ext cx="11202261" cy="68841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1CD122-EE3B-394C-B262-21A59707C4C6}"/>
                </a:ext>
              </a:extLst>
            </p:cNvPr>
            <p:cNvSpPr txBox="1"/>
            <p:nvPr/>
          </p:nvSpPr>
          <p:spPr>
            <a:xfrm>
              <a:off x="1070596" y="616407"/>
              <a:ext cx="8878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b</a:t>
              </a:r>
              <a:r>
                <a:rPr lang="en-US" sz="2400" b="1" smtClean="0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) </a:t>
              </a:r>
              <a:r>
                <a:rPr lang="en-VN" sz="2400" b="1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Tìm </a:t>
              </a:r>
              <a:r>
                <a:rPr lang="en-US" sz="2400" b="1" smtClean="0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tổ ong giúp gấu để được ba số tự nhiên liên tiếp</a:t>
              </a:r>
              <a:r>
                <a:rPr lang="en-VN" sz="2400" b="1" smtClean="0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. </a:t>
              </a:r>
              <a:endParaRPr lang="en-VN" sz="2400" b="1" dirty="0">
                <a:latin typeface="#9Slide03 BoosterNextFYThin" panose="02000203000000020004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Freeform 47"/>
          <p:cNvSpPr/>
          <p:nvPr/>
        </p:nvSpPr>
        <p:spPr>
          <a:xfrm>
            <a:off x="1507711" y="4621098"/>
            <a:ext cx="104532" cy="41796"/>
          </a:xfrm>
          <a:custGeom>
            <a:avLst/>
            <a:gdLst>
              <a:gd name="connsiteX0" fmla="*/ 22915 w 104532"/>
              <a:gd name="connsiteY0" fmla="*/ 20476 h 41796"/>
              <a:gd name="connsiteX1" fmla="*/ 72611 w 104532"/>
              <a:gd name="connsiteY1" fmla="*/ 30415 h 41796"/>
              <a:gd name="connsiteX2" fmla="*/ 102428 w 104532"/>
              <a:gd name="connsiteY2" fmla="*/ 40354 h 41796"/>
              <a:gd name="connsiteX3" fmla="*/ 52732 w 104532"/>
              <a:gd name="connsiteY3" fmla="*/ 30415 h 41796"/>
              <a:gd name="connsiteX4" fmla="*/ 22915 w 104532"/>
              <a:gd name="connsiteY4" fmla="*/ 20476 h 41796"/>
              <a:gd name="connsiteX5" fmla="*/ 22915 w 104532"/>
              <a:gd name="connsiteY5" fmla="*/ 30415 h 41796"/>
              <a:gd name="connsiteX6" fmla="*/ 3037 w 104532"/>
              <a:gd name="connsiteY6" fmla="*/ 598 h 41796"/>
              <a:gd name="connsiteX7" fmla="*/ 62672 w 104532"/>
              <a:gd name="connsiteY7" fmla="*/ 20476 h 41796"/>
              <a:gd name="connsiteX8" fmla="*/ 12976 w 104532"/>
              <a:gd name="connsiteY8" fmla="*/ 10537 h 41796"/>
              <a:gd name="connsiteX9" fmla="*/ 52732 w 104532"/>
              <a:gd name="connsiteY9" fmla="*/ 20476 h 41796"/>
              <a:gd name="connsiteX10" fmla="*/ 82550 w 104532"/>
              <a:gd name="connsiteY10" fmla="*/ 40354 h 4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532" h="41796">
                <a:moveTo>
                  <a:pt x="22915" y="20476"/>
                </a:moveTo>
                <a:cubicBezTo>
                  <a:pt x="39480" y="23789"/>
                  <a:pt x="56585" y="25073"/>
                  <a:pt x="72611" y="30415"/>
                </a:cubicBezTo>
                <a:cubicBezTo>
                  <a:pt x="82550" y="33728"/>
                  <a:pt x="112701" y="42409"/>
                  <a:pt x="102428" y="40354"/>
                </a:cubicBezTo>
                <a:cubicBezTo>
                  <a:pt x="85863" y="37041"/>
                  <a:pt x="69121" y="34512"/>
                  <a:pt x="52732" y="30415"/>
                </a:cubicBezTo>
                <a:cubicBezTo>
                  <a:pt x="42568" y="27874"/>
                  <a:pt x="22915" y="9999"/>
                  <a:pt x="22915" y="20476"/>
                </a:cubicBezTo>
                <a:cubicBezTo>
                  <a:pt x="22915" y="33321"/>
                  <a:pt x="97861" y="55397"/>
                  <a:pt x="22915" y="30415"/>
                </a:cubicBezTo>
                <a:cubicBezTo>
                  <a:pt x="16289" y="20476"/>
                  <a:pt x="-8552" y="3495"/>
                  <a:pt x="3037" y="598"/>
                </a:cubicBezTo>
                <a:cubicBezTo>
                  <a:pt x="23365" y="-4484"/>
                  <a:pt x="83219" y="24585"/>
                  <a:pt x="62672" y="20476"/>
                </a:cubicBezTo>
                <a:cubicBezTo>
                  <a:pt x="46107" y="17163"/>
                  <a:pt x="29869" y="10537"/>
                  <a:pt x="12976" y="10537"/>
                </a:cubicBezTo>
                <a:cubicBezTo>
                  <a:pt x="-684" y="10537"/>
                  <a:pt x="39598" y="16723"/>
                  <a:pt x="52732" y="20476"/>
                </a:cubicBezTo>
                <a:cubicBezTo>
                  <a:pt x="85693" y="29893"/>
                  <a:pt x="82550" y="20434"/>
                  <a:pt x="82550" y="40354"/>
                </a:cubicBezTo>
              </a:path>
            </a:pathLst>
          </a:custGeom>
          <a:noFill/>
          <a:ln>
            <a:solidFill>
              <a:srgbClr val="E7AF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573462" y="1677674"/>
            <a:ext cx="8502819" cy="4782195"/>
            <a:chOff x="573462" y="1674990"/>
            <a:chExt cx="8502819" cy="4782195"/>
          </a:xfrm>
        </p:grpSpPr>
        <p:grpSp>
          <p:nvGrpSpPr>
            <p:cNvPr id="64" name="Group 63"/>
            <p:cNvGrpSpPr/>
            <p:nvPr/>
          </p:nvGrpSpPr>
          <p:grpSpPr>
            <a:xfrm>
              <a:off x="573462" y="1674990"/>
              <a:ext cx="8502819" cy="4782195"/>
              <a:chOff x="573462" y="1674990"/>
              <a:chExt cx="8502819" cy="4782195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573462" y="1674990"/>
                <a:ext cx="8502819" cy="4782195"/>
                <a:chOff x="786526" y="1469151"/>
                <a:chExt cx="8502819" cy="4782194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B64560D-0BB8-A24D-B8BE-58C879575B79}"/>
                    </a:ext>
                  </a:extLst>
                </p:cNvPr>
                <p:cNvGrpSpPr/>
                <p:nvPr/>
              </p:nvGrpSpPr>
              <p:grpSpPr>
                <a:xfrm>
                  <a:off x="786526" y="1469151"/>
                  <a:ext cx="8502819" cy="4782194"/>
                  <a:chOff x="631245" y="893281"/>
                  <a:chExt cx="10204008" cy="5738985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0AC52449-831D-E047-87A8-080D1DAD2B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2801" b="97364" l="615" r="97029">
                                <a14:foregroundMark x1="7787" y1="28830" x2="15779" y2="71664"/>
                                <a14:foregroundMark x1="6557" y1="67381" x2="1230" y2="64250"/>
                                <a14:foregroundMark x1="1230" y1="64250" x2="615" y2="63591"/>
                                <a14:foregroundMark x1="28279" y1="44152" x2="51537" y2="6755"/>
                                <a14:foregroundMark x1="73975" y1="3954" x2="78279" y2="9720"/>
                                <a14:foregroundMark x1="78279" y1="9720" x2="79611" y2="20923"/>
                                <a14:foregroundMark x1="79611" y1="20923" x2="85451" y2="24053"/>
                                <a14:foregroundMark x1="85451" y1="24053" x2="95902" y2="18781"/>
                                <a14:foregroundMark x1="95902" y1="18781" x2="97029" y2="19110"/>
                                <a14:foregroundMark x1="71926" y1="8402" x2="72336" y2="3295"/>
                                <a14:foregroundMark x1="72336" y1="2965" x2="72541" y2="11697"/>
                                <a14:foregroundMark x1="70492" y1="26194" x2="75102" y2="25535"/>
                                <a14:foregroundMark x1="77561" y1="36738" x2="89344" y2="62273"/>
                                <a14:foregroundMark x1="88012" y1="90280" x2="86168" y2="55354"/>
                                <a14:foregroundMark x1="86168" y1="55354" x2="93033" y2="54530"/>
                                <a14:foregroundMark x1="93033" y1="54530" x2="95594" y2="60297"/>
                                <a14:foregroundMark x1="79303" y1="82537" x2="79303" y2="82537"/>
                                <a14:foregroundMark x1="85963" y1="97364" x2="85963" y2="97364"/>
                                <a14:foregroundMark x1="76947" y1="95222" x2="76947" y2="95222"/>
                                <a14:foregroundMark x1="76947" y1="95222" x2="75922" y2="63262"/>
                                <a14:foregroundMark x1="72746" y1="78418" x2="76537" y2="69028"/>
                                <a14:foregroundMark x1="76537" y1="69028" x2="80328" y2="65733"/>
                                <a14:foregroundMark x1="73770" y1="43822" x2="73770" y2="43822"/>
                                <a14:foregroundMark x1="72951" y1="22570" x2="75717" y2="25865"/>
                                <a14:foregroundMark x1="94775" y1="60956" x2="93340" y2="62932"/>
                                <a14:foregroundMark x1="78381" y1="96046" x2="78381" y2="96046"/>
                                <a14:foregroundMark x1="94160" y1="14498" x2="96209" y2="17792"/>
                              </a14:backgroundRemoval>
                            </a14:imgEffect>
                            <a14:imgEffect>
                              <a14:sharpenSoften amount="67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2955"/>
                  <a:stretch/>
                </p:blipFill>
                <p:spPr>
                  <a:xfrm>
                    <a:off x="631245" y="1069036"/>
                    <a:ext cx="5997269" cy="5563230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F4B3718F-D8B3-334C-A9F1-F120EECD95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2801" b="97364" l="615" r="97029">
                                <a14:foregroundMark x1="7787" y1="28830" x2="15779" y2="71664"/>
                                <a14:foregroundMark x1="6557" y1="67381" x2="1230" y2="64250"/>
                                <a14:foregroundMark x1="1230" y1="64250" x2="615" y2="63591"/>
                                <a14:foregroundMark x1="28279" y1="44152" x2="51537" y2="6755"/>
                                <a14:foregroundMark x1="73975" y1="3954" x2="78279" y2="9720"/>
                                <a14:foregroundMark x1="78279" y1="9720" x2="79611" y2="20923"/>
                                <a14:foregroundMark x1="79611" y1="20923" x2="85451" y2="24053"/>
                                <a14:foregroundMark x1="85451" y1="24053" x2="95902" y2="18781"/>
                                <a14:foregroundMark x1="95902" y1="18781" x2="97029" y2="19110"/>
                                <a14:foregroundMark x1="71926" y1="8402" x2="72336" y2="3295"/>
                                <a14:foregroundMark x1="72336" y1="2965" x2="72541" y2="11697"/>
                                <a14:foregroundMark x1="70492" y1="26194" x2="75102" y2="25535"/>
                                <a14:foregroundMark x1="77561" y1="36738" x2="89344" y2="62273"/>
                                <a14:foregroundMark x1="88012" y1="90280" x2="86168" y2="55354"/>
                                <a14:foregroundMark x1="86168" y1="55354" x2="93033" y2="54530"/>
                                <a14:foregroundMark x1="93033" y1="54530" x2="95594" y2="60297"/>
                                <a14:foregroundMark x1="79303" y1="82537" x2="79303" y2="82537"/>
                                <a14:foregroundMark x1="85963" y1="97364" x2="85963" y2="97364"/>
                                <a14:foregroundMark x1="76947" y1="95222" x2="76947" y2="95222"/>
                                <a14:foregroundMark x1="76947" y1="95222" x2="75922" y2="63262"/>
                                <a14:foregroundMark x1="72746" y1="78418" x2="76537" y2="69028"/>
                                <a14:foregroundMark x1="76537" y1="69028" x2="80328" y2="65733"/>
                                <a14:foregroundMark x1="73770" y1="43822" x2="73770" y2="43822"/>
                                <a14:foregroundMark x1="72951" y1="22570" x2="75717" y2="25865"/>
                                <a14:foregroundMark x1="94775" y1="60956" x2="93340" y2="62932"/>
                                <a14:foregroundMark x1="78381" y1="96046" x2="78381" y2="96046"/>
                                <a14:foregroundMark x1="94160" y1="14498" x2="96209" y2="17792"/>
                              </a14:backgroundRemoval>
                            </a14:imgEffect>
                            <a14:imgEffect>
                              <a14:sharpenSoften amount="67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5118"/>
                  <a:stretch/>
                </p:blipFill>
                <p:spPr>
                  <a:xfrm>
                    <a:off x="6987291" y="893281"/>
                    <a:ext cx="3847962" cy="556322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0" name="Freeform 49"/>
                <p:cNvSpPr/>
                <p:nvPr/>
              </p:nvSpPr>
              <p:spPr>
                <a:xfrm>
                  <a:off x="1389966" y="4450950"/>
                  <a:ext cx="795131" cy="374052"/>
                </a:xfrm>
                <a:custGeom>
                  <a:avLst/>
                  <a:gdLst>
                    <a:gd name="connsiteX0" fmla="*/ 99391 w 648328"/>
                    <a:gd name="connsiteY0" fmla="*/ 99391 h 308113"/>
                    <a:gd name="connsiteX1" fmla="*/ 99391 w 648328"/>
                    <a:gd name="connsiteY1" fmla="*/ 99391 h 308113"/>
                    <a:gd name="connsiteX2" fmla="*/ 159026 w 648328"/>
                    <a:gd name="connsiteY2" fmla="*/ 9939 h 308113"/>
                    <a:gd name="connsiteX3" fmla="*/ 218661 w 648328"/>
                    <a:gd name="connsiteY3" fmla="*/ 29818 h 308113"/>
                    <a:gd name="connsiteX4" fmla="*/ 248478 w 648328"/>
                    <a:gd name="connsiteY4" fmla="*/ 39757 h 308113"/>
                    <a:gd name="connsiteX5" fmla="*/ 377687 w 648328"/>
                    <a:gd name="connsiteY5" fmla="*/ 19878 h 308113"/>
                    <a:gd name="connsiteX6" fmla="*/ 407505 w 648328"/>
                    <a:gd name="connsiteY6" fmla="*/ 9939 h 308113"/>
                    <a:gd name="connsiteX7" fmla="*/ 496957 w 648328"/>
                    <a:gd name="connsiteY7" fmla="*/ 0 h 308113"/>
                    <a:gd name="connsiteX8" fmla="*/ 616226 w 648328"/>
                    <a:gd name="connsiteY8" fmla="*/ 19878 h 308113"/>
                    <a:gd name="connsiteX9" fmla="*/ 636105 w 648328"/>
                    <a:gd name="connsiteY9" fmla="*/ 39757 h 308113"/>
                    <a:gd name="connsiteX10" fmla="*/ 636105 w 648328"/>
                    <a:gd name="connsiteY10" fmla="*/ 149087 h 308113"/>
                    <a:gd name="connsiteX11" fmla="*/ 596348 w 648328"/>
                    <a:gd name="connsiteY11" fmla="*/ 238539 h 308113"/>
                    <a:gd name="connsiteX12" fmla="*/ 576470 w 648328"/>
                    <a:gd name="connsiteY12" fmla="*/ 258418 h 308113"/>
                    <a:gd name="connsiteX13" fmla="*/ 536713 w 648328"/>
                    <a:gd name="connsiteY13" fmla="*/ 268357 h 308113"/>
                    <a:gd name="connsiteX14" fmla="*/ 477078 w 648328"/>
                    <a:gd name="connsiteY14" fmla="*/ 288235 h 308113"/>
                    <a:gd name="connsiteX15" fmla="*/ 447261 w 648328"/>
                    <a:gd name="connsiteY15" fmla="*/ 298174 h 308113"/>
                    <a:gd name="connsiteX16" fmla="*/ 407505 w 648328"/>
                    <a:gd name="connsiteY16" fmla="*/ 308113 h 308113"/>
                    <a:gd name="connsiteX17" fmla="*/ 337931 w 648328"/>
                    <a:gd name="connsiteY17" fmla="*/ 288235 h 308113"/>
                    <a:gd name="connsiteX18" fmla="*/ 278296 w 648328"/>
                    <a:gd name="connsiteY18" fmla="*/ 268357 h 308113"/>
                    <a:gd name="connsiteX19" fmla="*/ 248478 w 648328"/>
                    <a:gd name="connsiteY19" fmla="*/ 258418 h 308113"/>
                    <a:gd name="connsiteX20" fmla="*/ 218661 w 648328"/>
                    <a:gd name="connsiteY20" fmla="*/ 238539 h 308113"/>
                    <a:gd name="connsiteX21" fmla="*/ 188844 w 648328"/>
                    <a:gd name="connsiteY21" fmla="*/ 228600 h 308113"/>
                    <a:gd name="connsiteX22" fmla="*/ 168965 w 648328"/>
                    <a:gd name="connsiteY22" fmla="*/ 208722 h 308113"/>
                    <a:gd name="connsiteX23" fmla="*/ 139148 w 648328"/>
                    <a:gd name="connsiteY23" fmla="*/ 188844 h 308113"/>
                    <a:gd name="connsiteX24" fmla="*/ 119270 w 648328"/>
                    <a:gd name="connsiteY24" fmla="*/ 168965 h 308113"/>
                    <a:gd name="connsiteX25" fmla="*/ 89452 w 648328"/>
                    <a:gd name="connsiteY25" fmla="*/ 159026 h 308113"/>
                    <a:gd name="connsiteX26" fmla="*/ 59635 w 648328"/>
                    <a:gd name="connsiteY26" fmla="*/ 168965 h 308113"/>
                    <a:gd name="connsiteX27" fmla="*/ 29818 w 648328"/>
                    <a:gd name="connsiteY27" fmla="*/ 159026 h 308113"/>
                    <a:gd name="connsiteX28" fmla="*/ 9939 w 648328"/>
                    <a:gd name="connsiteY28" fmla="*/ 178905 h 308113"/>
                    <a:gd name="connsiteX29" fmla="*/ 0 w 648328"/>
                    <a:gd name="connsiteY29" fmla="*/ 188844 h 308113"/>
                    <a:gd name="connsiteX30" fmla="*/ 9939 w 648328"/>
                    <a:gd name="connsiteY30" fmla="*/ 59635 h 30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48328" h="308113">
                      <a:moveTo>
                        <a:pt x="99391" y="99391"/>
                      </a:moveTo>
                      <a:lnTo>
                        <a:pt x="99391" y="99391"/>
                      </a:lnTo>
                      <a:cubicBezTo>
                        <a:pt x="108388" y="75400"/>
                        <a:pt x="111423" y="4649"/>
                        <a:pt x="159026" y="9939"/>
                      </a:cubicBezTo>
                      <a:cubicBezTo>
                        <a:pt x="179851" y="12253"/>
                        <a:pt x="198783" y="23192"/>
                        <a:pt x="218661" y="29818"/>
                      </a:cubicBezTo>
                      <a:lnTo>
                        <a:pt x="248478" y="39757"/>
                      </a:lnTo>
                      <a:cubicBezTo>
                        <a:pt x="320250" y="15834"/>
                        <a:pt x="234926" y="41842"/>
                        <a:pt x="377687" y="19878"/>
                      </a:cubicBezTo>
                      <a:cubicBezTo>
                        <a:pt x="388042" y="18285"/>
                        <a:pt x="397171" y="11661"/>
                        <a:pt x="407505" y="9939"/>
                      </a:cubicBezTo>
                      <a:cubicBezTo>
                        <a:pt x="437098" y="5007"/>
                        <a:pt x="467140" y="3313"/>
                        <a:pt x="496957" y="0"/>
                      </a:cubicBezTo>
                      <a:cubicBezTo>
                        <a:pt x="505792" y="982"/>
                        <a:pt x="589736" y="3984"/>
                        <a:pt x="616226" y="19878"/>
                      </a:cubicBezTo>
                      <a:cubicBezTo>
                        <a:pt x="624262" y="24699"/>
                        <a:pt x="629479" y="33131"/>
                        <a:pt x="636105" y="39757"/>
                      </a:cubicBezTo>
                      <a:cubicBezTo>
                        <a:pt x="652574" y="89164"/>
                        <a:pt x="652230" y="73838"/>
                        <a:pt x="636105" y="149087"/>
                      </a:cubicBezTo>
                      <a:cubicBezTo>
                        <a:pt x="628032" y="186762"/>
                        <a:pt x="618965" y="210267"/>
                        <a:pt x="596348" y="238539"/>
                      </a:cubicBezTo>
                      <a:cubicBezTo>
                        <a:pt x="590494" y="245856"/>
                        <a:pt x="584851" y="254227"/>
                        <a:pt x="576470" y="258418"/>
                      </a:cubicBezTo>
                      <a:cubicBezTo>
                        <a:pt x="564252" y="264527"/>
                        <a:pt x="549797" y="264432"/>
                        <a:pt x="536713" y="268357"/>
                      </a:cubicBezTo>
                      <a:cubicBezTo>
                        <a:pt x="516643" y="274378"/>
                        <a:pt x="496956" y="281609"/>
                        <a:pt x="477078" y="288235"/>
                      </a:cubicBezTo>
                      <a:cubicBezTo>
                        <a:pt x="467139" y="291548"/>
                        <a:pt x="457425" y="295633"/>
                        <a:pt x="447261" y="298174"/>
                      </a:cubicBezTo>
                      <a:lnTo>
                        <a:pt x="407505" y="308113"/>
                      </a:lnTo>
                      <a:cubicBezTo>
                        <a:pt x="307285" y="274708"/>
                        <a:pt x="462745" y="325679"/>
                        <a:pt x="337931" y="288235"/>
                      </a:cubicBezTo>
                      <a:cubicBezTo>
                        <a:pt x="317861" y="282214"/>
                        <a:pt x="298174" y="274983"/>
                        <a:pt x="278296" y="268357"/>
                      </a:cubicBezTo>
                      <a:lnTo>
                        <a:pt x="248478" y="258418"/>
                      </a:lnTo>
                      <a:cubicBezTo>
                        <a:pt x="238539" y="251792"/>
                        <a:pt x="229345" y="243881"/>
                        <a:pt x="218661" y="238539"/>
                      </a:cubicBezTo>
                      <a:cubicBezTo>
                        <a:pt x="209290" y="233854"/>
                        <a:pt x="197828" y="233990"/>
                        <a:pt x="188844" y="228600"/>
                      </a:cubicBezTo>
                      <a:cubicBezTo>
                        <a:pt x="180809" y="223779"/>
                        <a:pt x="176282" y="214576"/>
                        <a:pt x="168965" y="208722"/>
                      </a:cubicBezTo>
                      <a:cubicBezTo>
                        <a:pt x="159637" y="201260"/>
                        <a:pt x="148476" y="196306"/>
                        <a:pt x="139148" y="188844"/>
                      </a:cubicBezTo>
                      <a:cubicBezTo>
                        <a:pt x="131831" y="182990"/>
                        <a:pt x="127305" y="173786"/>
                        <a:pt x="119270" y="168965"/>
                      </a:cubicBezTo>
                      <a:cubicBezTo>
                        <a:pt x="110286" y="163575"/>
                        <a:pt x="99391" y="162339"/>
                        <a:pt x="89452" y="159026"/>
                      </a:cubicBezTo>
                      <a:cubicBezTo>
                        <a:pt x="79513" y="162339"/>
                        <a:pt x="70112" y="168965"/>
                        <a:pt x="59635" y="168965"/>
                      </a:cubicBezTo>
                      <a:cubicBezTo>
                        <a:pt x="49158" y="168965"/>
                        <a:pt x="40091" y="156971"/>
                        <a:pt x="29818" y="159026"/>
                      </a:cubicBezTo>
                      <a:cubicBezTo>
                        <a:pt x="20629" y="160864"/>
                        <a:pt x="16565" y="172279"/>
                        <a:pt x="9939" y="178905"/>
                      </a:cubicBezTo>
                      <a:lnTo>
                        <a:pt x="0" y="188844"/>
                      </a:lnTo>
                      <a:lnTo>
                        <a:pt x="9939" y="59635"/>
                      </a:lnTo>
                    </a:path>
                  </a:pathLst>
                </a:custGeom>
                <a:solidFill>
                  <a:srgbClr val="FADCC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Rounded Rectangle 60"/>
              <p:cNvSpPr/>
              <p:nvPr/>
            </p:nvSpPr>
            <p:spPr>
              <a:xfrm>
                <a:off x="2711865" y="2775858"/>
                <a:ext cx="1175244" cy="303181"/>
              </a:xfrm>
              <a:prstGeom prst="roundRect">
                <a:avLst/>
              </a:prstGeom>
              <a:solidFill>
                <a:srgbClr val="E7A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smtClean="0">
                    <a:solidFill>
                      <a:srgbClr val="3A484A"/>
                    </a:solidFill>
                    <a:latin typeface="#9Slide03 BoosterNextFYBlack" panose="02000A03000000020004" pitchFamily="2" charset="0"/>
                  </a:rPr>
                  <a:t>9; 10;…</a:t>
                </a:r>
                <a:endParaRPr lang="en-US" sz="2000">
                  <a:solidFill>
                    <a:srgbClr val="3A484A"/>
                  </a:solidFill>
                  <a:latin typeface="#9Slide03 BoosterNextFYBlack" panose="02000A03000000020004" pitchFamily="2" charset="0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828138" y="4629013"/>
                <a:ext cx="1431872" cy="38762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smtClean="0">
                    <a:solidFill>
                      <a:srgbClr val="3A484A"/>
                    </a:solidFill>
                    <a:latin typeface="#9Slide03 BoosterNextFYBlack" panose="02000A03000000020004" pitchFamily="2" charset="0"/>
                  </a:rPr>
                  <a:t>99; 100;…</a:t>
                </a:r>
                <a:endParaRPr lang="en-US" sz="2000">
                  <a:solidFill>
                    <a:srgbClr val="3A484A"/>
                  </a:solidFill>
                  <a:latin typeface="#9Slide03 BoosterNextFYBlack" panose="02000A03000000020004" pitchFamily="2" charset="0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3413511" y="5037830"/>
                <a:ext cx="2001709" cy="320674"/>
              </a:xfrm>
              <a:prstGeom prst="roundRect">
                <a:avLst/>
              </a:prstGeom>
              <a:solidFill>
                <a:srgbClr val="E7A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smtClean="0">
                    <a:solidFill>
                      <a:srgbClr val="3A484A"/>
                    </a:solidFill>
                    <a:latin typeface="#9Slide03 BoosterNextFYBlack" panose="02000A03000000020004" pitchFamily="2" charset="0"/>
                  </a:rPr>
                  <a:t>9998; 9999; …</a:t>
                </a:r>
                <a:endParaRPr lang="en-US" sz="2000">
                  <a:solidFill>
                    <a:srgbClr val="3A484A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sp>
          <p:nvSpPr>
            <p:cNvPr id="65" name="Oval 64"/>
            <p:cNvSpPr/>
            <p:nvPr/>
          </p:nvSpPr>
          <p:spPr>
            <a:xfrm>
              <a:off x="7116416" y="2385391"/>
              <a:ext cx="1400521" cy="390467"/>
            </a:xfrm>
            <a:prstGeom prst="ellipse">
              <a:avLst/>
            </a:prstGeom>
            <a:solidFill>
              <a:srgbClr val="F5A540"/>
            </a:solidFill>
            <a:ln w="19050">
              <a:solidFill>
                <a:srgbClr val="B45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#9Slide03 BoosterNextFYBlack" panose="02000A03000000020004" pitchFamily="2" charset="0"/>
                </a:rPr>
                <a:t>10000</a:t>
              </a:r>
              <a:endParaRPr lang="en-US" sz="2000" b="1">
                <a:latin typeface="#9Slide03 BoosterNextFYBlack" panose="02000A03000000020004" pitchFamily="2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7203721" y="3989844"/>
              <a:ext cx="1400521" cy="390467"/>
            </a:xfrm>
            <a:prstGeom prst="ellipse">
              <a:avLst/>
            </a:prstGeom>
            <a:solidFill>
              <a:srgbClr val="F5A540"/>
            </a:solidFill>
            <a:ln w="19050">
              <a:solidFill>
                <a:srgbClr val="B45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#9Slide03 BoosterNextFYBlack" panose="02000A03000000020004" pitchFamily="2" charset="0"/>
                </a:rPr>
                <a:t>11</a:t>
              </a:r>
              <a:endParaRPr lang="en-US" sz="2000" b="1">
                <a:latin typeface="#9Slide03 BoosterNextFYBlack" panose="02000A03000000020004" pitchFamily="2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7152651" y="5580862"/>
              <a:ext cx="1400521" cy="390467"/>
            </a:xfrm>
            <a:prstGeom prst="ellipse">
              <a:avLst/>
            </a:prstGeom>
            <a:solidFill>
              <a:srgbClr val="F5A540"/>
            </a:solidFill>
            <a:ln w="19050">
              <a:solidFill>
                <a:srgbClr val="B45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latin typeface="#9Slide03 BoosterNextFYBlack" panose="02000A03000000020004" pitchFamily="2" charset="0"/>
                </a:rPr>
                <a:t>101</a:t>
              </a:r>
              <a:endParaRPr lang="en-US" sz="2000" b="1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69" name="Freeform 68">
            <a:extLst>
              <a:ext uri="{FF2B5EF4-FFF2-40B4-BE49-F238E27FC236}">
                <a16:creationId xmlns:a16="http://schemas.microsoft.com/office/drawing/2014/main" id="{C143B5F1-9627-0242-802F-7368F2126669}"/>
              </a:ext>
            </a:extLst>
          </p:cNvPr>
          <p:cNvSpPr/>
          <p:nvPr/>
        </p:nvSpPr>
        <p:spPr>
          <a:xfrm>
            <a:off x="5131393" y="2330304"/>
            <a:ext cx="2676473" cy="2681036"/>
          </a:xfrm>
          <a:custGeom>
            <a:avLst/>
            <a:gdLst>
              <a:gd name="connsiteX0" fmla="*/ 0 w 2761129"/>
              <a:gd name="connsiteY0" fmla="*/ 2765836 h 2765836"/>
              <a:gd name="connsiteX1" fmla="*/ 699247 w 2761129"/>
              <a:gd name="connsiteY1" fmla="*/ 2496895 h 2765836"/>
              <a:gd name="connsiteX2" fmla="*/ 1039906 w 2761129"/>
              <a:gd name="connsiteY2" fmla="*/ 1492848 h 2765836"/>
              <a:gd name="connsiteX3" fmla="*/ 1721223 w 2761129"/>
              <a:gd name="connsiteY3" fmla="*/ 184001 h 2765836"/>
              <a:gd name="connsiteX4" fmla="*/ 2761129 w 2761129"/>
              <a:gd name="connsiteY4" fmla="*/ 40566 h 276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129" h="2765836">
                <a:moveTo>
                  <a:pt x="0" y="2765836"/>
                </a:moveTo>
                <a:cubicBezTo>
                  <a:pt x="262964" y="2737448"/>
                  <a:pt x="525929" y="2709060"/>
                  <a:pt x="699247" y="2496895"/>
                </a:cubicBezTo>
                <a:cubicBezTo>
                  <a:pt x="872565" y="2284730"/>
                  <a:pt x="869577" y="1878330"/>
                  <a:pt x="1039906" y="1492848"/>
                </a:cubicBezTo>
                <a:cubicBezTo>
                  <a:pt x="1210235" y="1107366"/>
                  <a:pt x="1434353" y="426048"/>
                  <a:pt x="1721223" y="184001"/>
                </a:cubicBezTo>
                <a:cubicBezTo>
                  <a:pt x="2008093" y="-58046"/>
                  <a:pt x="2384611" y="-8740"/>
                  <a:pt x="2761129" y="405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2DD1F34D-ED81-ED41-A1A3-C8CDA1353B6E}"/>
              </a:ext>
            </a:extLst>
          </p:cNvPr>
          <p:cNvSpPr/>
          <p:nvPr/>
        </p:nvSpPr>
        <p:spPr>
          <a:xfrm>
            <a:off x="4046438" y="2963392"/>
            <a:ext cx="3157283" cy="1184844"/>
          </a:xfrm>
          <a:custGeom>
            <a:avLst/>
            <a:gdLst>
              <a:gd name="connsiteX0" fmla="*/ 0 w 3639671"/>
              <a:gd name="connsiteY0" fmla="*/ 16252 h 1407539"/>
              <a:gd name="connsiteX1" fmla="*/ 537883 w 3639671"/>
              <a:gd name="connsiteY1" fmla="*/ 34181 h 1407539"/>
              <a:gd name="connsiteX2" fmla="*/ 1792942 w 3639671"/>
              <a:gd name="connsiteY2" fmla="*/ 321052 h 1407539"/>
              <a:gd name="connsiteX3" fmla="*/ 2474259 w 3639671"/>
              <a:gd name="connsiteY3" fmla="*/ 876864 h 1407539"/>
              <a:gd name="connsiteX4" fmla="*/ 3155577 w 3639671"/>
              <a:gd name="connsiteY4" fmla="*/ 1360958 h 1407539"/>
              <a:gd name="connsiteX5" fmla="*/ 3639671 w 3639671"/>
              <a:gd name="connsiteY5" fmla="*/ 1360958 h 140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9671" h="1407539">
                <a:moveTo>
                  <a:pt x="0" y="16252"/>
                </a:moveTo>
                <a:cubicBezTo>
                  <a:pt x="119529" y="-184"/>
                  <a:pt x="239059" y="-16619"/>
                  <a:pt x="537883" y="34181"/>
                </a:cubicBezTo>
                <a:cubicBezTo>
                  <a:pt x="836707" y="84981"/>
                  <a:pt x="1470213" y="180605"/>
                  <a:pt x="1792942" y="321052"/>
                </a:cubicBezTo>
                <a:cubicBezTo>
                  <a:pt x="2115671" y="461499"/>
                  <a:pt x="2247153" y="703546"/>
                  <a:pt x="2474259" y="876864"/>
                </a:cubicBezTo>
                <a:cubicBezTo>
                  <a:pt x="2701365" y="1050182"/>
                  <a:pt x="2961342" y="1280276"/>
                  <a:pt x="3155577" y="1360958"/>
                </a:cubicBezTo>
                <a:cubicBezTo>
                  <a:pt x="3349812" y="1441640"/>
                  <a:pt x="3494741" y="1401299"/>
                  <a:pt x="3639671" y="1360958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CAB5437-BF72-F644-94AA-4B789002AD12}"/>
              </a:ext>
            </a:extLst>
          </p:cNvPr>
          <p:cNvSpPr/>
          <p:nvPr/>
        </p:nvSpPr>
        <p:spPr>
          <a:xfrm>
            <a:off x="2146853" y="3670822"/>
            <a:ext cx="5307496" cy="2074920"/>
          </a:xfrm>
          <a:custGeom>
            <a:avLst/>
            <a:gdLst>
              <a:gd name="connsiteX0" fmla="*/ 0 w 6382871"/>
              <a:gd name="connsiteY0" fmla="*/ 884147 h 2538916"/>
              <a:gd name="connsiteX1" fmla="*/ 1488141 w 6382871"/>
              <a:gd name="connsiteY1" fmla="*/ 417982 h 2538916"/>
              <a:gd name="connsiteX2" fmla="*/ 3137647 w 6382871"/>
              <a:gd name="connsiteY2" fmla="*/ 5606 h 2538916"/>
              <a:gd name="connsiteX3" fmla="*/ 4320988 w 6382871"/>
              <a:gd name="connsiteY3" fmla="*/ 346265 h 2538916"/>
              <a:gd name="connsiteX4" fmla="*/ 5862918 w 6382871"/>
              <a:gd name="connsiteY4" fmla="*/ 2282641 h 2538916"/>
              <a:gd name="connsiteX5" fmla="*/ 6382871 w 6382871"/>
              <a:gd name="connsiteY5" fmla="*/ 2461935 h 253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2871" h="2538916">
                <a:moveTo>
                  <a:pt x="0" y="884147"/>
                </a:moveTo>
                <a:cubicBezTo>
                  <a:pt x="482600" y="724276"/>
                  <a:pt x="965200" y="564405"/>
                  <a:pt x="1488141" y="417982"/>
                </a:cubicBezTo>
                <a:cubicBezTo>
                  <a:pt x="2011082" y="271559"/>
                  <a:pt x="2665506" y="17559"/>
                  <a:pt x="3137647" y="5606"/>
                </a:cubicBezTo>
                <a:cubicBezTo>
                  <a:pt x="3609788" y="-6347"/>
                  <a:pt x="3866776" y="-33241"/>
                  <a:pt x="4320988" y="346265"/>
                </a:cubicBezTo>
                <a:cubicBezTo>
                  <a:pt x="4775200" y="725771"/>
                  <a:pt x="5519271" y="1930029"/>
                  <a:pt x="5862918" y="2282641"/>
                </a:cubicBezTo>
                <a:cubicBezTo>
                  <a:pt x="6206565" y="2635253"/>
                  <a:pt x="6294718" y="2548594"/>
                  <a:pt x="6382871" y="246193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</p:spTree>
    <p:extLst>
      <p:ext uri="{BB962C8B-B14F-4D97-AF65-F5344CB8AC3E}">
        <p14:creationId xmlns:p14="http://schemas.microsoft.com/office/powerpoint/2010/main" val="354717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94" y="3174161"/>
            <a:ext cx="3976006" cy="36838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283324" y="1878778"/>
            <a:ext cx="2814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mtClean="0">
                <a:solidFill>
                  <a:srgbClr val="CF734E"/>
                </a:solidFill>
                <a:latin typeface="#9Slide07 SVNNexa Rust Slab Bla" panose="020B0606040200020203" pitchFamily="34" charset="0"/>
              </a:rPr>
              <a:t>KHỞI ĐỘNG</a:t>
            </a:r>
            <a:endParaRPr lang="zh-CN" altLang="en-US" sz="4000" b="1" dirty="0">
              <a:solidFill>
                <a:srgbClr val="CF734E"/>
              </a:solidFill>
              <a:latin typeface="#9Slide07 SVNNexa Rust Slab Bla" panose="020B0606040200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54162" y="1189535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1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283324" y="3285522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0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1524000" y="1701800"/>
            <a:ext cx="8839200" cy="6463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E79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67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a) 909;  910;  911;        …;        …;         ;        …..;       …..</a:t>
            </a:r>
            <a:endParaRPr lang="en-VN" sz="2267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1524000" y="2717444"/>
            <a:ext cx="8839200" cy="6463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E79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b) 18; 20; 22; 24; 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1524000" y="3713210"/>
            <a:ext cx="8839200" cy="6463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E79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c)997;999;1001;1003; 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3807394" y="2833938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26;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4824469" y="2833938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28;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5911780" y="2833938"/>
            <a:ext cx="772853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30;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7012411" y="2833938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32;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8075669" y="2833938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34;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3764754" y="1882092"/>
            <a:ext cx="843089" cy="2916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912;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4781829" y="1882092"/>
            <a:ext cx="843089" cy="2916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913;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5932874" y="1838633"/>
            <a:ext cx="1003220" cy="37851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914;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6969771" y="1882092"/>
            <a:ext cx="843089" cy="2916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915;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8033029" y="1882092"/>
            <a:ext cx="843089" cy="2916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916;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4358756" y="3835400"/>
            <a:ext cx="1143133" cy="38873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1005;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5375831" y="3835400"/>
            <a:ext cx="1143133" cy="38873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1007;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6463144" y="3835400"/>
            <a:ext cx="1047900" cy="38873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1009;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7563773" y="3835400"/>
            <a:ext cx="1143133" cy="38873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1011;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8627031" y="3835400"/>
            <a:ext cx="1143133" cy="38873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1013;</a:t>
            </a:r>
            <a:endParaRPr lang="en-VN" sz="2400" b="1" dirty="0">
              <a:solidFill>
                <a:srgbClr val="FF0000"/>
              </a:solidFill>
              <a:latin typeface="#9Slide03 BoosterNextFYThin" panose="0200020300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9578" y="233344"/>
            <a:ext cx="11734248" cy="1077218"/>
            <a:chOff x="169578" y="233344"/>
            <a:chExt cx="11734248" cy="1077218"/>
          </a:xfrm>
        </p:grpSpPr>
        <p:grpSp>
          <p:nvGrpSpPr>
            <p:cNvPr id="29" name="Group 28"/>
            <p:cNvGrpSpPr/>
            <p:nvPr/>
          </p:nvGrpSpPr>
          <p:grpSpPr>
            <a:xfrm>
              <a:off x="169578" y="233344"/>
              <a:ext cx="11734248" cy="1077218"/>
              <a:chOff x="443898" y="112119"/>
              <a:chExt cx="11734248" cy="107721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43898" y="112119"/>
                <a:ext cx="8719975" cy="1077218"/>
                <a:chOff x="332924" y="84089"/>
                <a:chExt cx="6539981" cy="80791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4D819D5-7711-9E42-981E-B0A9BED2D81B}"/>
                    </a:ext>
                  </a:extLst>
                </p:cNvPr>
                <p:cNvGrpSpPr/>
                <p:nvPr/>
              </p:nvGrpSpPr>
              <p:grpSpPr>
                <a:xfrm>
                  <a:off x="332924" y="84089"/>
                  <a:ext cx="605826" cy="807913"/>
                  <a:chOff x="952870" y="192943"/>
                  <a:chExt cx="605826" cy="807913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C82575A4-88F7-D34D-B0B5-81085FEC9A08}"/>
                      </a:ext>
                    </a:extLst>
                  </p:cNvPr>
                  <p:cNvSpPr/>
                  <p:nvPr/>
                </p:nvSpPr>
                <p:spPr>
                  <a:xfrm>
                    <a:off x="952870" y="299054"/>
                    <a:ext cx="605826" cy="605826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 sz="240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451656B-C2D2-3745-9C3D-BA776BAA5F4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808" y="192943"/>
                    <a:ext cx="301686" cy="807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6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endParaRPr lang="en-VN" sz="64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77527C-1354-B34E-9A27-5261A9BC6210}"/>
                    </a:ext>
                  </a:extLst>
                </p:cNvPr>
                <p:cNvSpPr txBox="1"/>
                <p:nvPr/>
              </p:nvSpPr>
              <p:spPr>
                <a:xfrm>
                  <a:off x="1019632" y="326835"/>
                  <a:ext cx="5853273" cy="377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VN" sz="2600" b="1" dirty="0">
                    <a:latin typeface="#9Slide03 BoosterNextFYThin" panose="02000203000000020004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975885" y="969693"/>
                <a:ext cx="11202261" cy="68841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1CD122-EE3B-394C-B262-21A59707C4C6}"/>
                </a:ext>
              </a:extLst>
            </p:cNvPr>
            <p:cNvSpPr txBox="1"/>
            <p:nvPr/>
          </p:nvSpPr>
          <p:spPr>
            <a:xfrm>
              <a:off x="1070596" y="616407"/>
              <a:ext cx="8878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Viết số thích hợp vào chỗ trống</a:t>
              </a:r>
              <a:r>
                <a:rPr lang="en-VN" sz="2400" b="1" smtClean="0">
                  <a:latin typeface="#9Slide03 BoosterNextFYThin" panose="02000203000000020004" pitchFamily="2" charset="0"/>
                  <a:cs typeface="Times New Roman" panose="02020603050405020304" pitchFamily="18" charset="0"/>
                </a:rPr>
                <a:t>. </a:t>
              </a:r>
              <a:endParaRPr lang="en-VN" sz="2400" b="1" dirty="0">
                <a:latin typeface="#9Slide03 BoosterNextFYThin" panose="02000203000000020004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61" y="3699626"/>
            <a:ext cx="1746854" cy="3158374"/>
          </a:xfrm>
          <a:prstGeom prst="rect">
            <a:avLst/>
          </a:prstGeom>
        </p:spPr>
      </p:pic>
      <p:pic>
        <p:nvPicPr>
          <p:cNvPr id="51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69" y="4446456"/>
            <a:ext cx="2001862" cy="241154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6" y="4379464"/>
            <a:ext cx="1560943" cy="2478536"/>
          </a:xfrm>
          <a:prstGeom prst="rect">
            <a:avLst/>
          </a:prstGeom>
        </p:spPr>
      </p:pic>
      <p:grpSp>
        <p:nvGrpSpPr>
          <p:cNvPr id="53" name="组合 7"/>
          <p:cNvGrpSpPr/>
          <p:nvPr/>
        </p:nvGrpSpPr>
        <p:grpSpPr>
          <a:xfrm>
            <a:off x="1" y="5833119"/>
            <a:ext cx="12192000" cy="1039918"/>
            <a:chOff x="-175847" y="4352544"/>
            <a:chExt cx="12367847" cy="2505456"/>
          </a:xfrm>
        </p:grpSpPr>
        <p:pic>
          <p:nvPicPr>
            <p:cNvPr id="54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5" name="图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71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00484" y="499088"/>
            <a:ext cx="2695034" cy="3604551"/>
          </a:xfrm>
          <a:prstGeom prst="rect">
            <a:avLst/>
          </a:prstGeom>
        </p:spPr>
      </p:pic>
      <p:pic>
        <p:nvPicPr>
          <p:cNvPr id="13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64" y="2301364"/>
            <a:ext cx="3775078" cy="4556636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09" y="3515717"/>
            <a:ext cx="2608626" cy="3148692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76" y="4579682"/>
            <a:ext cx="1838450" cy="22190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90806" y="4959356"/>
            <a:ext cx="7085352" cy="2067434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0DD21E3-9102-4A2C-A2E3-2A0C709C94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85" y="913336"/>
            <a:ext cx="7449506" cy="433572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30379" y="1183903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77C6BC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DẶN DÒ</a:t>
            </a:r>
            <a:endParaRPr kumimoji="0" lang="zh-CN" altLang="en-US" sz="6000" b="1" i="0" u="none" strike="noStrike" kern="1200" cap="none" spc="0" normalizeH="0" baseline="0" noProof="0" dirty="0">
              <a:ln w="6350">
                <a:noFill/>
              </a:ln>
              <a:solidFill>
                <a:srgbClr val="77C6BC"/>
              </a:solidFill>
              <a:effectLst/>
              <a:uLnTx/>
              <a:uFillTx/>
              <a:latin typeface="#9Slide07 SVNUT Triumph Press" panose="00000500000000000000" pitchFamily="2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21"/>
          <p:cNvSpPr txBox="1"/>
          <p:nvPr/>
        </p:nvSpPr>
        <p:spPr>
          <a:xfrm>
            <a:off x="1495691" y="3191271"/>
            <a:ext cx="8917893" cy="218960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tạm</a:t>
            </a:r>
            <a:r>
              <a: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biệt</a:t>
            </a:r>
            <a:r>
              <a: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con!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Appleberry" panose="02040603050506020204" pitchFamily="18" charset="0"/>
              <a:ea typeface="微软雅黑" panose="020B0503020204020204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62190" y="2427497"/>
            <a:ext cx="4867381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t-BR" sz="2400" b="1" smtClean="0">
                <a:solidFill>
                  <a:srgbClr val="002060"/>
                </a:solidFill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pt-BR" sz="2400" b="1" smtClean="0">
                <a:solidFill>
                  <a:srgbClr val="002060"/>
                </a:solidFill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lại </a:t>
            </a:r>
            <a:r>
              <a:rPr lang="pt-BR" sz="2400" b="1" smtClean="0">
                <a:solidFill>
                  <a:srgbClr val="002060"/>
                </a:solidFill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các đặc điểm của dãy số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Chuẩn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bị </a:t>
            </a:r>
            <a:r>
              <a:rPr kumimoji="0" lang="pt-BR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pt-BR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pt-BR" sz="24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 Viết số tự nhiên trong hệ thập phân</a:t>
            </a:r>
            <a:r>
              <a:rPr kumimoji="0" lang="pt-BR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BoosterNextFYThin" panose="02000203000000020004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12831"/>
      </p:ext>
    </p:extLst>
  </p:cSld>
  <p:clrMapOvr>
    <a:masterClrMapping/>
  </p:clrMapOvr>
  <p:transition spd="slow"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3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2.59259E-6 L -0.55533 -2.59259E-6 " pathEditMode="relative" rAng="0" ptsTypes="AA" p14:bounceEnd="15000">
                                          <p:cBhvr>
                                            <p:cTn id="47" dur="4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7" grpId="0"/>
          <p:bldP spid="18" grpId="0"/>
          <p:bldP spid="18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3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2.59259E-6 L -0.55533 -2.59259E-6 " pathEditMode="relative" rAng="0" ptsTypes="AA">
                                          <p:cBhvr>
                                            <p:cTn id="47" dur="4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7" grpId="0"/>
          <p:bldP spid="18" grpId="0"/>
          <p:bldP spid="18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6380" y="5257801"/>
            <a:ext cx="229742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9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unched Tape 1">
            <a:hlinkClick r:id="rId55" action="ppaction://hlinksldjump"/>
          </p:cNvPr>
          <p:cNvSpPr/>
          <p:nvPr/>
        </p:nvSpPr>
        <p:spPr>
          <a:xfrm>
            <a:off x="13430250" y="5152044"/>
            <a:ext cx="3752850" cy="1428750"/>
          </a:xfrm>
          <a:prstGeom prst="flowChartPunchedTape">
            <a:avLst/>
          </a:prstGeom>
          <a:solidFill>
            <a:srgbClr val="F16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#9Slide07 Marbelia Regular" panose="02000500000000000000" pitchFamily="2" charset="0"/>
              </a:rPr>
              <a:t>Bài mới</a:t>
            </a:r>
            <a:endParaRPr lang="en-US" sz="6000">
              <a:latin typeface="#9Slide07 Marbelia Regular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45977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2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86719 0.07268 " pathEditMode="relative" rAng="0" ptsTypes="AA">
                                      <p:cBhvr>
                                        <p:cTn id="84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363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95027 -0.00625 " pathEditMode="relative" rAng="0" ptsTypes="AA">
                                      <p:cBhvr>
                                        <p:cTn id="94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13" y="-32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54076 0.00694 " pathEditMode="relative" rAng="0" ptsTypes="AA">
                                      <p:cBhvr>
                                        <p:cTn id="111" dur="1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34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54076 0.00695 " pathEditMode="relative" rAng="0" ptsTypes="AA">
                                      <p:cBhvr>
                                        <p:cTn id="123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1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06401" y="-1752600"/>
            <a:ext cx="11379199" cy="4614489"/>
            <a:chOff x="406401" y="-1752600"/>
            <a:chExt cx="11379199" cy="4614489"/>
          </a:xfrm>
        </p:grpSpPr>
        <p:pic>
          <p:nvPicPr>
            <p:cNvPr id="1027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1" y="-1752600"/>
              <a:ext cx="11379199" cy="461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670749" y="1471559"/>
              <a:ext cx="8850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#9Slide07 SVNPosterizer KG Inli" panose="02000503000000020003" pitchFamily="2" charset="0"/>
                  <a:cs typeface="Times New Roman" panose="02020603050405020304" pitchFamily="18" charset="0"/>
                </a:rPr>
                <a:t>Các chữ số thuộc lớp nghìn trong số 102 345 876 là :</a:t>
              </a:r>
              <a:endParaRPr lang="en-US" sz="2800" b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Posterizer KG Inli" panose="02000503000000020003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85037" y="3291953"/>
            <a:ext cx="1534907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A. 8, 7, 6</a:t>
            </a:r>
            <a:endParaRPr lang="en-US" sz="2800">
              <a:latin typeface="#9Slide07 Cadena" panose="02000503000000020004" pitchFamily="2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5037" y="4267661"/>
            <a:ext cx="1531894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B. 1, 0, 2</a:t>
            </a:r>
            <a:endParaRPr lang="en-US" sz="2800">
              <a:latin typeface="#9Slide07 Cadena" panose="02000503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5522" y="3291953"/>
            <a:ext cx="1526380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C. 3, 4, 5</a:t>
            </a:r>
            <a:endParaRPr lang="en-US" sz="2800">
              <a:latin typeface="#9Slide07 Cadena" panose="02000503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5522" y="4267661"/>
            <a:ext cx="1573701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D. 4, 5, </a:t>
            </a:r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8</a:t>
            </a:r>
            <a:endParaRPr lang="en-US" sz="2800"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06401" y="-1752600"/>
            <a:ext cx="11379199" cy="4876800"/>
            <a:chOff x="406401" y="-1752600"/>
            <a:chExt cx="11379199" cy="4876800"/>
          </a:xfrm>
        </p:grpSpPr>
        <p:pic>
          <p:nvPicPr>
            <p:cNvPr id="1027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1" y="-1752600"/>
              <a:ext cx="11379199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410542" y="1592862"/>
              <a:ext cx="73709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#9Slide07 SVNPosterizer KG Inli" panose="02000503000000020003" pitchFamily="2" charset="0"/>
                  <a:cs typeface="Times New Roman" panose="02020603050405020304" pitchFamily="18" charset="0"/>
                </a:rPr>
                <a:t>Giá trị của chữ số 5 trong số 75 003 700 </a:t>
              </a:r>
              <a:r>
                <a:rPr lang="pt-BR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#9Slide07 SVNPosterizer KG Inli" panose="02000503000000020003" pitchFamily="2" charset="0"/>
                  <a:cs typeface="Times New Roman" panose="02020603050405020304" pitchFamily="18" charset="0"/>
                </a:rPr>
                <a:t>là :</a:t>
              </a:r>
              <a:endParaRPr lang="en-US" sz="2800" b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Posterizer KG Inli" panose="02000503000000020003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85037" y="3291953"/>
            <a:ext cx="1977208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A. </a:t>
            </a:r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500 000</a:t>
            </a:r>
            <a:endParaRPr lang="en-US" sz="2800">
              <a:latin typeface="#9Slide07 Cadena" panose="02000503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85037" y="4267661"/>
            <a:ext cx="2273379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B. </a:t>
            </a:r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5 000 000</a:t>
            </a:r>
            <a:endParaRPr lang="en-US" sz="2800">
              <a:latin typeface="#9Slide07 Cadena" panose="02000503000000020004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5522" y="3291953"/>
            <a:ext cx="1721946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C. </a:t>
            </a:r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50 000</a:t>
            </a:r>
            <a:endParaRPr lang="en-US" sz="2800">
              <a:latin typeface="#9Slide07 Cadena" panose="02000503000000020004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95522" y="4267661"/>
            <a:ext cx="1453475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D. 5000</a:t>
            </a:r>
            <a:endParaRPr lang="en-US" sz="2800"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06401" y="-1752600"/>
            <a:ext cx="11379199" cy="4876800"/>
            <a:chOff x="304800" y="-1314450"/>
            <a:chExt cx="8534399" cy="3657600"/>
          </a:xfrm>
        </p:grpSpPr>
        <p:pic>
          <p:nvPicPr>
            <p:cNvPr id="1027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-1314450"/>
              <a:ext cx="8534399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828935" y="1200150"/>
              <a:ext cx="5625578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#9Slide07 SVNPosterizer KG Inli" panose="02000503000000020003" pitchFamily="2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4000" smtClean="0"/>
                <a:t>Số lẻ bé nhất có tám chữ số là:  </a:t>
              </a:r>
              <a:endParaRPr lang="en-US" sz="4000" dirty="0"/>
            </a:p>
          </p:txBody>
        </p:sp>
      </p:grp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30226" y="3291953"/>
            <a:ext cx="2015680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A. </a:t>
            </a:r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11 111 111</a:t>
            </a:r>
            <a:endParaRPr lang="en-US" sz="2800">
              <a:latin typeface="#9Slide07 Cadena" panose="02000503000000020004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30226" y="4267661"/>
            <a:ext cx="2404633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B. </a:t>
            </a:r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10 000 001</a:t>
            </a:r>
            <a:endParaRPr lang="en-US" sz="2800">
              <a:latin typeface="#9Slide07 Cadena" panose="0200050300000002000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0711" y="3291953"/>
            <a:ext cx="2379177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>
                <a:latin typeface="#9Slide07 Cadena" panose="02000503000000020004" pitchFamily="2" charset="0"/>
                <a:ea typeface="Times New Roman" panose="02020603050405020304" pitchFamily="18" charset="0"/>
              </a:rPr>
              <a:t>C. </a:t>
            </a:r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11 000 000</a:t>
            </a:r>
            <a:endParaRPr lang="en-US" sz="2800">
              <a:latin typeface="#9Slide07 Cadena" panose="02000503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0711" y="4267661"/>
            <a:ext cx="2172839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D. 10 00000</a:t>
            </a:r>
            <a:endParaRPr lang="en-US" sz="2800"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87038" y="1600200"/>
            <a:ext cx="7003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Posterizer KG Inli" panose="02000503000000020003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4000"/>
              <a:t>Lớp triệu gồm các hàng nào?</a:t>
            </a:r>
            <a:endParaRPr lang="en-US" sz="4000" dirty="0"/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49814" y="3151785"/>
            <a:ext cx="7951216" cy="461665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2400">
                <a:latin typeface="#9Slide07 Cadena" panose="02000503000000020004" pitchFamily="2" charset="0"/>
                <a:ea typeface="Times New Roman" panose="02020603050405020304" pitchFamily="18" charset="0"/>
              </a:rPr>
              <a:t>A. </a:t>
            </a:r>
            <a:r>
              <a:rPr lang="pt-BR" sz="24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Hàng trăm triệu, hàng chục triệu, hàng triệu</a:t>
            </a:r>
            <a:endParaRPr lang="en-US" sz="2400">
              <a:latin typeface="#9Slide07 Cadena" panose="02000503000000020004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9814" y="3938093"/>
            <a:ext cx="7951216" cy="461665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2400">
                <a:latin typeface="#9Slide07 Cadena" panose="02000503000000020004" pitchFamily="2" charset="0"/>
                <a:ea typeface="Times New Roman" panose="02020603050405020304" pitchFamily="18" charset="0"/>
              </a:rPr>
              <a:t>B. </a:t>
            </a:r>
            <a:r>
              <a:rPr lang="pt-BR" sz="24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Hàng trăm nghìn, hàng chục nghìn, hàng nghìn</a:t>
            </a:r>
            <a:endParaRPr lang="en-US" sz="2400">
              <a:latin typeface="#9Slide07 Cadena" panose="02000503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49815" y="4724400"/>
            <a:ext cx="7951215" cy="461665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2400">
                <a:latin typeface="#9Slide07 Cadena" panose="02000503000000020004" pitchFamily="2" charset="0"/>
                <a:ea typeface="Times New Roman" panose="02020603050405020304" pitchFamily="18" charset="0"/>
              </a:rPr>
              <a:t>C. </a:t>
            </a:r>
            <a:r>
              <a:rPr lang="pt-BR" sz="2400" smtClean="0">
                <a:latin typeface="#9Slide07 Cadena" panose="02000503000000020004" pitchFamily="2" charset="0"/>
                <a:ea typeface="Times New Roman" panose="02020603050405020304" pitchFamily="18" charset="0"/>
              </a:rPr>
              <a:t>Hàng trăm, hàng chục, hàng đơn vị</a:t>
            </a:r>
            <a:endParaRPr lang="en-US" sz="2400"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1327" y="1323192"/>
            <a:ext cx="8869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Posterizer KG Inli" panose="02000503000000020003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Em hãy điền số còn thiếu vào dãy số sau:</a:t>
            </a:r>
          </a:p>
          <a:p>
            <a:r>
              <a:rPr lang="en-US" sz="3600"/>
              <a:t>97; 98; 99; …; …; 102; …; 104; 105</a:t>
            </a:r>
            <a:endParaRPr lang="en-US" sz="3600" dirty="0"/>
          </a:p>
        </p:txBody>
      </p:sp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43200" y="3465876"/>
            <a:ext cx="812800" cy="812800"/>
          </a:xfrm>
          <a:prstGeom prst="rect">
            <a:avLst/>
          </a:prstGeom>
        </p:spPr>
      </p:pic>
      <p:pic>
        <p:nvPicPr>
          <p:cNvPr id="3" name="sai è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16808" y="3492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014409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784</Words>
  <Application>Microsoft Office PowerPoint</Application>
  <PresentationFormat>Widescreen</PresentationFormat>
  <Paragraphs>192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50" baseType="lpstr">
      <vt:lpstr>微软雅黑</vt:lpstr>
      <vt:lpstr>#9Slide03 Arima Madurai Black</vt:lpstr>
      <vt:lpstr>#9Slide03 Arima Madurai ExtraBo</vt:lpstr>
      <vt:lpstr>#9Slide03 BoosterNextFYBlack</vt:lpstr>
      <vt:lpstr>#9Slide03 BoosterNextFYThin</vt:lpstr>
      <vt:lpstr>#9Slide03 Roboto</vt:lpstr>
      <vt:lpstr>#9Slide03 Roboto Mono Bold</vt:lpstr>
      <vt:lpstr>#9Slide03 Roboto Slab Light</vt:lpstr>
      <vt:lpstr>#9Slide03 Roboto Thin</vt:lpstr>
      <vt:lpstr>#9Slide07 Cadena</vt:lpstr>
      <vt:lpstr>#9Slide07 Marbelia Regular</vt:lpstr>
      <vt:lpstr>#9Slide07 SVNAppleberry</vt:lpstr>
      <vt:lpstr>#9Slide07 SVNNexa Rust Slab Bla</vt:lpstr>
      <vt:lpstr>#9Slide07 SVNPosterizer KG Inli</vt:lpstr>
      <vt:lpstr>#9Slide07 SVNUT Triumph Press</vt:lpstr>
      <vt:lpstr>American Typewriter Std Med</vt:lpstr>
      <vt:lpstr>Arial</vt:lpstr>
      <vt:lpstr>Calibri</vt:lpstr>
      <vt:lpstr>Calibri Light</vt:lpstr>
      <vt:lpstr>等线</vt:lpstr>
      <vt:lpstr>HanWangKanDaYan</vt:lpstr>
      <vt:lpstr>Times New Roman</vt:lpstr>
      <vt:lpstr>UTM Azuki</vt:lpstr>
      <vt:lpstr>Wingdings</vt:lpstr>
      <vt:lpstr>方正尚酷简体</vt:lpstr>
      <vt:lpstr>方正静蕾简体</vt:lpstr>
      <vt:lpstr>汉仪喵小姐简</vt:lpstr>
      <vt:lpstr>汉仪帅线体简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105</cp:revision>
  <dcterms:created xsi:type="dcterms:W3CDTF">2017-08-18T03:02:00Z</dcterms:created>
  <dcterms:modified xsi:type="dcterms:W3CDTF">2021-09-14T09:43:42Z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