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365" r:id="rId3"/>
    <p:sldId id="366" r:id="rId4"/>
    <p:sldId id="369" r:id="rId5"/>
    <p:sldId id="340" r:id="rId6"/>
    <p:sldId id="339" r:id="rId7"/>
    <p:sldId id="348" r:id="rId8"/>
    <p:sldId id="349" r:id="rId9"/>
    <p:sldId id="350" r:id="rId10"/>
    <p:sldId id="351" r:id="rId11"/>
    <p:sldId id="352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71" r:id="rId20"/>
    <p:sldId id="37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00FF"/>
    <a:srgbClr val="FF6600"/>
    <a:srgbClr val="FF33CC"/>
    <a:srgbClr val="CC66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4" autoAdjust="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2E7743-86FC-43B5-94B2-D0D474C7A087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5B550F-D951-4B18-BE72-7B9FBAD9A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90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8A52EA-DA60-4C89-872B-3CF5E4CE4B00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D1E30E-EF1A-4A7D-A9AE-7612E0231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328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F9BF23-8DBF-4384-A3C5-00DD9EE0458C}" type="datetime8">
              <a:rPr lang="fr-FR" smtClean="0"/>
              <a:pPr/>
              <a:t>17/09/2021 17:21</a:t>
            </a:fld>
            <a:endParaRPr lang="en-US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867CEA-6259-4261-ACE9-AF9A87D0E2E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F69E-D819-407D-AE84-7AC131C10DBC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FE35-1240-4C0A-8323-8425D43FA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A2ED-02DE-4A7D-BAF0-37B26D64EB67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0602-20C6-45F8-8E24-00994A005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5800-DEBD-44FC-A697-6657A6335F0D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12D7-2DA8-4DAC-8FC2-1E4BF7003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B9FE8-93D1-41BD-9DCC-98CE5368D8D2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CBD0F-D11C-42C3-A27D-A6FD9FB2F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D45E-02DA-4EDF-869F-71B6CF11D615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00F99-DDDB-44FB-BBBC-F47AD185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3706-C515-4F9B-B54C-6D4E823B9F58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2C2C-BD93-4A38-9CB3-7CD7A7A5A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D5EC-BA29-4AEC-95EB-F9543B1C4FD4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8FB7-5ADD-46ED-93BD-259D2BF0B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D007F-D587-4259-B129-60404FC02364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7CC65-1286-4E91-B8F6-B186A326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78F5-56F9-4B34-813B-D7FF0A252AE3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F16A-A9AB-4BCA-895E-CAAED396D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D55C-0496-41B0-81D2-5E64B0846BFF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3BC9-0D3D-420B-BFC0-B7B39953E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010A-438D-46FD-BD39-76EA4B19F91C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B10C-C2CC-4B4B-8A3B-A70E11320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E20C-C1C9-4DB5-BF6B-A3E7F9780796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D359-39B3-4E7F-8E9C-72DAF26D7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487939-D407-49F6-936C-0F006E9A419E}" type="datetime8">
              <a:rPr lang="fr-FR"/>
              <a:pPr>
                <a:defRPr/>
              </a:pPr>
              <a:t>17/09/2021 17:21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2231CC-0D9A-4053-9A56-DF71AEA37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ongcntt93@gmail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mailto:nvb&#237;nh90506@yahoo.com.vn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vbinh5A@yahoo.com.vn" TargetMode="External"/><Relationship Id="rId5" Type="http://schemas.openxmlformats.org/officeDocument/2006/relationships/hyperlink" Target="mailto:nvbinh*19.5.2006@gmail.com" TargetMode="External"/><Relationship Id="rId4" Type="http://schemas.openxmlformats.org/officeDocument/2006/relationships/hyperlink" Target="mailto:nvbinh.19.5.2006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mailto:d&#249;ng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29"/>
          <p:cNvSpPr>
            <a:spLocks noChangeArrowheads="1" noChangeShapeType="1" noTextEdit="1"/>
          </p:cNvSpPr>
          <p:nvPr/>
        </p:nvSpPr>
        <p:spPr bwMode="auto">
          <a:xfrm>
            <a:off x="3455194" y="1752600"/>
            <a:ext cx="23622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3 </a:t>
            </a:r>
          </a:p>
        </p:txBody>
      </p:sp>
      <p:sp>
        <p:nvSpPr>
          <p:cNvPr id="2055" name="WordArt 30"/>
          <p:cNvSpPr>
            <a:spLocks noChangeArrowheads="1" noChangeShapeType="1" noTextEdit="1"/>
          </p:cNvSpPr>
          <p:nvPr/>
        </p:nvSpPr>
        <p:spPr bwMode="auto">
          <a:xfrm>
            <a:off x="1447800" y="3810000"/>
            <a:ext cx="6376988" cy="19812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Thư Điện Tử (Email)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761800"/>
                  </a:gs>
                  <a:gs pos="100000">
                    <a:srgbClr val="FF33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9" name="Text Box 343"/>
          <p:cNvSpPr txBox="1">
            <a:spLocks noChangeArrowheads="1"/>
          </p:cNvSpPr>
          <p:nvPr/>
        </p:nvSpPr>
        <p:spPr bwMode="auto">
          <a:xfrm>
            <a:off x="228600" y="609600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i="1" dirty="0" smtClean="0">
                <a:solidFill>
                  <a:srgbClr val="FF6600"/>
                </a:solidFill>
              </a:rPr>
              <a:t>TIN HỌC LỚP 5</a:t>
            </a:r>
            <a:endParaRPr lang="en-US" altLang="vi-VN" sz="4000" b="1" i="1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2466"/>
            <a:ext cx="3581400" cy="708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8" y="320536"/>
            <a:ext cx="3581400" cy="708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819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B2:Nhập &lt;Tên người dùng&gt;</a:t>
            </a:r>
          </a:p>
        </p:txBody>
      </p:sp>
      <p:sp>
        <p:nvSpPr>
          <p:cNvPr id="8203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8204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42731" y="2286000"/>
            <a:ext cx="2971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Nhập &lt;tênngườidùng &gt; trong địa chỉ thư điện tử em đã đặt vào ô trống rồi nháy chuột vào               .</a:t>
            </a: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1038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lbow Connector 19"/>
          <p:cNvCxnSpPr/>
          <p:nvPr/>
        </p:nvCxnSpPr>
        <p:spPr>
          <a:xfrm rot="10800000" flipV="1">
            <a:off x="3894931" y="3130550"/>
            <a:ext cx="1447800" cy="647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2103121"/>
            <a:ext cx="3718560" cy="40690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12192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9221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9050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B3: Nhập mật khẩu</a:t>
            </a:r>
          </a:p>
        </p:txBody>
      </p:sp>
      <p:sp>
        <p:nvSpPr>
          <p:cNvPr id="9227" name="Text Box 49"/>
          <p:cNvSpPr txBox="1">
            <a:spLocks noChangeArrowheads="1"/>
          </p:cNvSpPr>
          <p:nvPr/>
        </p:nvSpPr>
        <p:spPr bwMode="auto">
          <a:xfrm>
            <a:off x="533400" y="3048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9228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94300" y="2590800"/>
            <a:ext cx="3187700" cy="2628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Nhập chính xác mật khẩu em đã được cấp vào ô trống rồi nháy </a:t>
            </a:r>
            <a:r>
              <a:rPr lang="en-GB" sz="2000" dirty="0" err="1">
                <a:solidFill>
                  <a:schemeClr val="tx1"/>
                </a:solidFill>
              </a:rPr>
              <a:t>chuột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vào</a:t>
            </a:r>
            <a:r>
              <a:rPr lang="en-GB" sz="2000" dirty="0" smtClean="0">
                <a:solidFill>
                  <a:schemeClr val="tx1"/>
                </a:solidFill>
              </a:rPr>
              <a:t>                                        </a:t>
            </a:r>
          </a:p>
          <a:p>
            <a:pPr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                   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     Trong ô trống, mật khẩu chỉ hiển thị </a:t>
            </a:r>
            <a:r>
              <a:rPr lang="en-GB" sz="2000" dirty="0" err="1">
                <a:solidFill>
                  <a:schemeClr val="tx1"/>
                </a:solidFill>
              </a:rPr>
              <a:t>các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dấu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.</a:t>
            </a:r>
            <a:r>
              <a:rPr lang="en-GB" sz="2000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en-GB" sz="2000" dirty="0">
                <a:solidFill>
                  <a:schemeClr val="tx1"/>
                </a:solidFill>
              </a:rPr>
              <a:t>.   </a:t>
            </a: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659187"/>
            <a:ext cx="1038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52700"/>
            <a:ext cx="3985260" cy="3581400"/>
          </a:xfrm>
          <a:prstGeom prst="rect">
            <a:avLst/>
          </a:prstGeom>
        </p:spPr>
      </p:pic>
      <p:cxnSp>
        <p:nvCxnSpPr>
          <p:cNvPr id="19" name="Elbow Connector 18"/>
          <p:cNvCxnSpPr>
            <a:stCxn id="17" idx="1"/>
          </p:cNvCxnSpPr>
          <p:nvPr/>
        </p:nvCxnSpPr>
        <p:spPr>
          <a:xfrm rot="10800000" flipV="1">
            <a:off x="3657600" y="3905250"/>
            <a:ext cx="1536700" cy="8191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8229600" y="4489450"/>
            <a:ext cx="152400" cy="1905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7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0245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B4:Vào hộp thư</a:t>
            </a:r>
          </a:p>
        </p:txBody>
      </p:sp>
      <p:sp>
        <p:nvSpPr>
          <p:cNvPr id="10251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0252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3246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39000" y="2209800"/>
            <a:ext cx="1752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Chọn biểu tượng bì thư.</a:t>
            </a:r>
          </a:p>
        </p:txBody>
      </p:sp>
      <p:cxnSp>
        <p:nvCxnSpPr>
          <p:cNvPr id="24" name="Elbow Connector 23"/>
          <p:cNvCxnSpPr>
            <a:stCxn id="19" idx="1"/>
          </p:cNvCxnSpPr>
          <p:nvPr/>
        </p:nvCxnSpPr>
        <p:spPr>
          <a:xfrm rot="10800000">
            <a:off x="2667000" y="2514600"/>
            <a:ext cx="4572000" cy="3429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126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Hộp điện tử sẽ xuất hiện như sau:</a:t>
            </a:r>
          </a:p>
        </p:txBody>
      </p:sp>
      <p:sp>
        <p:nvSpPr>
          <p:cNvPr id="11275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1276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943600" cy="271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143000" y="5105400"/>
            <a:ext cx="2971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Nháy chon Hộp thư đến, các thư đã được gửi đến hộp thư của em sẽ xuất hiện trên màn hình.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48000" y="3886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rot="16200000" flipV="1">
            <a:off x="971550" y="3448050"/>
            <a:ext cx="1447800" cy="1866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096000" y="2057400"/>
            <a:ext cx="2819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-Lần đầu tiên sẽ xuất hiện các thư có sẵn do Gmail gửi đến.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-Nháy chọn 1 thư bất kì để xem nội dung thư. Nhũng thư chưa xem sẽ được in đậm.</a:t>
            </a:r>
          </a:p>
        </p:txBody>
      </p:sp>
      <p:cxnSp>
        <p:nvCxnSpPr>
          <p:cNvPr id="32" name="Curved Connector 31"/>
          <p:cNvCxnSpPr>
            <a:stCxn id="25" idx="1"/>
          </p:cNvCxnSpPr>
          <p:nvPr/>
        </p:nvCxnSpPr>
        <p:spPr>
          <a:xfrm rot="10800000">
            <a:off x="5029200" y="2667000"/>
            <a:ext cx="1066800" cy="1104900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7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2293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B5: Đăng xuất khỏi hộp thư</a:t>
            </a:r>
          </a:p>
        </p:txBody>
      </p:sp>
      <p:sp>
        <p:nvSpPr>
          <p:cNvPr id="12299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2300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9154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4648200" y="4800600"/>
            <a:ext cx="4038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Khi không sử dụng hộp thư nữa em phải đăng xuất (thoát) khỏ hộp thư.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Nháy chuột vào              rồi chọn                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60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809625" cy="257175"/>
          </a:xfrm>
          <a:prstGeom prst="rect">
            <a:avLst/>
          </a:prstGeom>
          <a:solidFill>
            <a:srgbClr val="0070C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2" name="Elbow Connector 21"/>
          <p:cNvCxnSpPr>
            <a:stCxn id="19" idx="0"/>
          </p:cNvCxnSpPr>
          <p:nvPr/>
        </p:nvCxnSpPr>
        <p:spPr>
          <a:xfrm rot="5400000" flipH="1" flipV="1">
            <a:off x="6076950" y="3943350"/>
            <a:ext cx="1447800" cy="266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144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331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371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3. Nhận và gửi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1000" y="17526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b)Soạn, gửi thư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332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209800"/>
            <a:ext cx="883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Để soạn thư điện tử có nội dung tương tự bên dưới rồi gửi cho bạn, em thực hiện theo bước sau: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4800" y="2971800"/>
            <a:ext cx="88392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Chào bạn ....!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Hôm nay mình được học về thư điện tử (Email). Mình đã đăng kí được 1 tài khoản thư điện tử. Địa chỉ thư điện tử của mình </a:t>
            </a:r>
            <a:r>
              <a:rPr lang="en-US" altLang="vi-VN" sz="2800" b="1" dirty="0" err="1">
                <a:latin typeface="+mn-lt"/>
              </a:rPr>
              <a:t>là</a:t>
            </a:r>
            <a:r>
              <a:rPr lang="en-US" altLang="vi-VN" sz="2800" b="1" dirty="0">
                <a:latin typeface="+mn-lt"/>
              </a:rPr>
              <a:t> </a:t>
            </a:r>
            <a:r>
              <a:rPr lang="en-US" altLang="vi-VN" sz="2800" b="1" dirty="0" smtClean="0">
                <a:latin typeface="+mn-lt"/>
                <a:hlinkClick r:id="rId4"/>
              </a:rPr>
              <a:t>longcntt93@gmail.com</a:t>
            </a:r>
            <a:r>
              <a:rPr lang="en-US" altLang="vi-VN" sz="2800" b="1" dirty="0">
                <a:latin typeface="+mn-lt"/>
              </a:rPr>
              <a:t>.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Từ nay chúng mình sẽ cùng nhau chia sẻ, học tập qua thư điện tử.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Chào tạm biệt! Nhận thư nhớ trả lời mình nhé.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8" grpId="0"/>
      <p:bldP spid="14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4341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4347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628775" cy="3152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495800" y="2590800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33CC"/>
                </a:solidFill>
              </a:rPr>
              <a:t>B1:Nháy chuột vào đây để bắt đầu soạn thư.</a:t>
            </a: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>
            <a:off x="2667000" y="3200400"/>
            <a:ext cx="1828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5365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5371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3600" y="1828800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B2:Gõ địa chỉ thư điện tử của người nhận vào ô địa chỉ.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000" y="3733800"/>
            <a:ext cx="3810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B3: Gõ tiêu đề cho bức thư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724400" y="5334000"/>
            <a:ext cx="3810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B4: Gõ nội dung thư.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143000" y="5638800"/>
            <a:ext cx="3048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B5:Chọn nút gửi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5959"/>
            <a:ext cx="4419600" cy="4072841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20" idx="1"/>
          </p:cNvCxnSpPr>
          <p:nvPr/>
        </p:nvCxnSpPr>
        <p:spPr>
          <a:xfrm flipH="1" flipV="1">
            <a:off x="1219199" y="1981200"/>
            <a:ext cx="4724401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 flipV="1">
            <a:off x="1706563" y="3541735"/>
            <a:ext cx="3017837" cy="2287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1219199" y="2362200"/>
            <a:ext cx="4114801" cy="1866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1215232" y="5007768"/>
            <a:ext cx="693737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0" grpId="0" animBg="1"/>
      <p:bldP spid="18" grpId="0" animBg="1"/>
      <p:bldP spid="30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B.HOẠT  ĐỘNG THỰC HÀNH</a:t>
            </a:r>
          </a:p>
        </p:txBody>
      </p:sp>
      <p:pic>
        <p:nvPicPr>
          <p:cNvPr id="1638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639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5" name="Text Box 343"/>
          <p:cNvSpPr txBox="1">
            <a:spLocks noChangeArrowheads="1"/>
          </p:cNvSpPr>
          <p:nvPr/>
        </p:nvSpPr>
        <p:spPr bwMode="auto">
          <a:xfrm>
            <a:off x="457200" y="14478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0070C0"/>
                </a:solidFill>
                <a:latin typeface="+mn-lt"/>
              </a:rPr>
              <a:t>Điền tên người dùng,tên nhà cung cấp dịch vụ điện tử vào ô trống trong bảng sau: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65338"/>
              </p:ext>
            </p:extLst>
          </p:nvPr>
        </p:nvGraphicFramePr>
        <p:xfrm>
          <a:off x="0" y="2362200"/>
          <a:ext cx="9067800" cy="343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2667000"/>
                <a:gridCol w="2743200"/>
              </a:tblGrid>
              <a:tr h="88168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33CC"/>
                          </a:solidFill>
                        </a:rPr>
                        <a:t>Địa</a:t>
                      </a:r>
                      <a:r>
                        <a:rPr lang="en-GB" sz="2400" baseline="0" dirty="0" smtClean="0">
                          <a:solidFill>
                            <a:srgbClr val="FF33CC"/>
                          </a:solidFill>
                        </a:rPr>
                        <a:t> chỉ thư điện tử</a:t>
                      </a:r>
                      <a:endParaRPr lang="en-GB" sz="2400" dirty="0">
                        <a:solidFill>
                          <a:srgbClr val="FF33CC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33CC"/>
                          </a:solidFill>
                        </a:rPr>
                        <a:t>Tên</a:t>
                      </a:r>
                      <a:r>
                        <a:rPr lang="en-GB" sz="2400" baseline="0" dirty="0" smtClean="0">
                          <a:solidFill>
                            <a:srgbClr val="FF33CC"/>
                          </a:solidFill>
                        </a:rPr>
                        <a:t> người dùng</a:t>
                      </a:r>
                      <a:endParaRPr lang="en-GB" sz="2400" dirty="0">
                        <a:solidFill>
                          <a:srgbClr val="FF33CC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33CC"/>
                          </a:solidFill>
                        </a:rPr>
                        <a:t>Tên</a:t>
                      </a:r>
                      <a:r>
                        <a:rPr lang="en-GB" sz="2400" baseline="0" dirty="0" smtClean="0">
                          <a:solidFill>
                            <a:srgbClr val="FF33CC"/>
                          </a:solidFill>
                        </a:rPr>
                        <a:t> nhà cung cấp dịch vụ</a:t>
                      </a:r>
                      <a:endParaRPr lang="en-GB" sz="2400" dirty="0">
                        <a:solidFill>
                          <a:srgbClr val="FF33CC"/>
                        </a:solidFill>
                      </a:endParaRPr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longcntt93@gmail.com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nguyenhoanglong@gmail.com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long04091993@yahoo.com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hoanglong93@yahoo.com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Hoang.long.04.09.1993@gmail.com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16427" name="Text Box 49"/>
          <p:cNvSpPr txBox="1">
            <a:spLocks noChangeArrowheads="1"/>
          </p:cNvSpPr>
          <p:nvPr/>
        </p:nvSpPr>
        <p:spPr bwMode="auto">
          <a:xfrm>
            <a:off x="533400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962400" y="3276600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longcntt93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1800" y="32766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962400" y="3810000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FF6600"/>
                </a:solidFill>
              </a:rPr>
              <a:t>Nguyenhoanglong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858000" y="38100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62400" y="4254500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long04091993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010400" y="44196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yahoo.com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038600" y="4800600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hoanglong93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934200" y="48768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yahoo.com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733800" y="5334000"/>
            <a:ext cx="2454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Hoang.long.04.09.193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934200" y="54102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B.HOẠT  ĐỘNG THỰC HÀNH</a:t>
            </a:r>
          </a:p>
        </p:txBody>
      </p:sp>
      <p:pic>
        <p:nvPicPr>
          <p:cNvPr id="1638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639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6427" name="Text Box 49"/>
          <p:cNvSpPr txBox="1">
            <a:spLocks noChangeArrowheads="1"/>
          </p:cNvSpPr>
          <p:nvPr/>
        </p:nvSpPr>
        <p:spPr bwMode="auto">
          <a:xfrm>
            <a:off x="533400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1413301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2006,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5a.Hãy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8956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4"/>
              </a:rPr>
              <a:t>nvbinh.19.5.2006@gmail.com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5"/>
              </a:rPr>
              <a:t>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5"/>
              </a:rPr>
              <a:t>vbinh*19.5.2006@gmail.com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6"/>
              </a:rPr>
              <a:t>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6"/>
              </a:rPr>
              <a:t>vbinh5A@yahoo.com.vn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7"/>
              </a:rPr>
              <a:t>nvbính90506@yahoo.com.vn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inhnv.19.5.2006@gmail.com</a:t>
            </a:r>
            <a:endParaRPr lang="en-US" sz="40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71405" y="2867889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812970" y="3532905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840680" y="4211780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840680" y="4788426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812970" y="5398026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771405" y="2916382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840680" y="4277591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96100" y="4821380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840680" y="5501937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9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3162300" cy="345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219200"/>
            <a:ext cx="77657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EMAIL LÀ GÌ?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196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47368"/>
            <a:ext cx="906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GHI NHỚ</a:t>
            </a:r>
            <a:endParaRPr lang="en-US" dirty="0"/>
          </a:p>
        </p:txBody>
      </p:sp>
      <p:sp>
        <p:nvSpPr>
          <p:cNvPr id="2" name="Vertical Scroll 1"/>
          <p:cNvSpPr/>
          <p:nvPr/>
        </p:nvSpPr>
        <p:spPr>
          <a:xfrm>
            <a:off x="0" y="1300096"/>
            <a:ext cx="9067800" cy="555790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bè,người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(email)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dùng@gmail.com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dùng@yahoo.com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40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2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Káº¿t quáº£ hÃ¬nh áº£nh cho earth ic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24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3607" y="810087"/>
            <a:ext cx="792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ELECTRONIC MAIL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031123" cy="185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urved Connector 19"/>
          <p:cNvCxnSpPr/>
          <p:nvPr/>
        </p:nvCxnSpPr>
        <p:spPr>
          <a:xfrm rot="10800000">
            <a:off x="5486403" y="2482858"/>
            <a:ext cx="2209797" cy="21336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1066800" y="2438400"/>
            <a:ext cx="2057400" cy="1981200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16" y="4495800"/>
            <a:ext cx="1994873" cy="15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19200" cy="92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20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8299 -0.26297 C 0.22136 -0.32223 0.27882 -0.35371 0.33855 -0.35371 C 0.40695 -0.35371 0.46146 -0.32223 0.5 -0.26297 L 0.68334 2.96296E-6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>
            <a:off x="-25400" y="410633"/>
            <a:ext cx="1629410" cy="309880"/>
            <a:chOff x="12" y="410"/>
            <a:chExt cx="2566" cy="680"/>
          </a:xfrm>
        </p:grpSpPr>
        <p:sp>
          <p:nvSpPr>
            <p:cNvPr id="3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343660" y="372886"/>
            <a:ext cx="780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Ưu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Email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직선 연결선 76"/>
          <p:cNvCxnSpPr/>
          <p:nvPr/>
        </p:nvCxnSpPr>
        <p:spPr>
          <a:xfrm flipH="1">
            <a:off x="4108" y="940871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6395" y="4229387"/>
            <a:ext cx="1882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000099"/>
                </a:solidFill>
              </a:rPr>
              <a:t>Tiết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kiệm</a:t>
            </a:r>
            <a:r>
              <a:rPr lang="en-US" sz="3600" b="1" dirty="0" smtClean="0">
                <a:solidFill>
                  <a:srgbClr val="000099"/>
                </a:solidFill>
              </a:rPr>
              <a:t> chi </a:t>
            </a:r>
            <a:r>
              <a:rPr lang="en-US" sz="3600" b="1" dirty="0" err="1" smtClean="0">
                <a:solidFill>
                  <a:srgbClr val="000099"/>
                </a:solidFill>
              </a:rPr>
              <a:t>phí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4280" y="1676509"/>
            <a:ext cx="177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tức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thời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3859" y="4598718"/>
            <a:ext cx="1946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000099"/>
                </a:solidFill>
              </a:rPr>
              <a:t>Gửi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</a:rPr>
              <a:t>nhiều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</a:rPr>
              <a:t>người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47106" name="Picture 2" descr="Káº¿t quáº£ hÃ¬nh áº£nh cho money bag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20" y="1282700"/>
            <a:ext cx="26035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32201"/>
            <a:ext cx="26098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Káº¿t quáº£ hÃ¬nh áº£nh cho more peopl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5" y="1994526"/>
            <a:ext cx="2088931" cy="16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934200" y="1695268"/>
            <a:ext cx="16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Kèm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tệp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tin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7114" name="Picture 10" descr="Káº¿t quáº£ hÃ¬nh áº£nh cho add fil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87" y="3753612"/>
            <a:ext cx="2367026" cy="23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96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12192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6600"/>
                </a:solidFill>
              </a:rPr>
              <a:t>A.HOẠT  ĐỘNG CƠ BẢN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752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1.Điạ chỉ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2286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Quan sát và đọc thông tin hình dưới đây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8600" y="3048000"/>
            <a:ext cx="4191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Chào các bạn!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Mình là Bờm, học lớp 5A.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Địa chỉ thư điện tử của mình là:</a:t>
            </a:r>
          </a:p>
          <a:p>
            <a:pPr algn="ctr">
              <a:defRPr/>
            </a:pPr>
            <a:r>
              <a:rPr lang="en-GB" sz="2400" i="1" u="sng" dirty="0">
                <a:solidFill>
                  <a:srgbClr val="FF33CC"/>
                </a:solidFill>
              </a:rPr>
              <a:t>bomcungtrang</a:t>
            </a:r>
            <a:r>
              <a:rPr lang="en-GB" sz="2400" i="1" dirty="0">
                <a:solidFill>
                  <a:schemeClr val="tx1"/>
                </a:solidFill>
              </a:rPr>
              <a:t>@</a:t>
            </a:r>
            <a:r>
              <a:rPr lang="en-GB" sz="2400" i="1" u="sng" dirty="0">
                <a:solidFill>
                  <a:srgbClr val="00B050"/>
                </a:solidFill>
              </a:rPr>
              <a:t>gmail.com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953000" y="3048000"/>
            <a:ext cx="4191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Chào các bạn!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Mình là Tễu, học lớp 5B.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Địa chỉ thư điện tử của mình là:</a:t>
            </a:r>
          </a:p>
          <a:p>
            <a:pPr algn="ctr">
              <a:defRPr/>
            </a:pPr>
            <a:r>
              <a:rPr lang="en-GB" sz="2400" i="1" u="sng" dirty="0">
                <a:solidFill>
                  <a:srgbClr val="FF33CC"/>
                </a:solidFill>
              </a:rPr>
              <a:t>teulop5b</a:t>
            </a:r>
            <a:r>
              <a:rPr lang="en-GB" sz="2400" i="1" dirty="0">
                <a:solidFill>
                  <a:schemeClr val="tx1"/>
                </a:solidFill>
              </a:rPr>
              <a:t>@</a:t>
            </a:r>
            <a:r>
              <a:rPr lang="en-GB" sz="2400" i="1" u="sng" dirty="0">
                <a:solidFill>
                  <a:srgbClr val="00B050"/>
                </a:solidFill>
              </a:rPr>
              <a:t>yahoo.com.vn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4953000"/>
            <a:ext cx="12954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95600" y="5029200"/>
            <a:ext cx="3200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76400" y="5943600"/>
            <a:ext cx="2438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</a:rPr>
              <a:t>Tên người dùng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276600" y="4876800"/>
            <a:ext cx="2667000" cy="914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943600" y="4953000"/>
            <a:ext cx="1676400" cy="838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24400" y="5791200"/>
            <a:ext cx="2895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</a:rPr>
              <a:t>Tên nhà cung cấp dịch vụ</a:t>
            </a:r>
          </a:p>
        </p:txBody>
      </p:sp>
      <p:sp>
        <p:nvSpPr>
          <p:cNvPr id="3092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3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1693863" y="430213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8" grpId="0"/>
      <p:bldP spid="16" grpId="0" animBg="1"/>
      <p:bldP spid="17" grpId="0" animBg="1"/>
      <p:bldP spid="27" grpId="0" animBg="1"/>
      <p:bldP spid="3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4106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8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1693863" y="430213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457200" y="1295400"/>
            <a:ext cx="8686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2800" dirty="0">
                <a:latin typeface="+mn-lt"/>
              </a:rPr>
              <a:t>Một địa chỉ điện tử có cấu trúc:                                      </a:t>
            </a:r>
            <a:r>
              <a:rPr lang="en-US" altLang="vi-VN" sz="2800" dirty="0">
                <a:solidFill>
                  <a:srgbClr val="FF33CC"/>
                </a:solidFill>
                <a:latin typeface="+mn-lt"/>
              </a:rPr>
              <a:t>&lt;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Tên người dùng&gt;</a:t>
            </a:r>
            <a:r>
              <a:rPr lang="en-US" altLang="vi-VN" sz="2800" i="1" dirty="0">
                <a:latin typeface="+mn-lt"/>
              </a:rPr>
              <a:t>@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&lt;Tên nhà cung cấp dịch vụ&gt;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dirty="0">
                <a:solidFill>
                  <a:srgbClr val="FF33CC"/>
                </a:solidFill>
                <a:latin typeface="+mn-lt"/>
              </a:rPr>
              <a:t>&lt;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Tên người dùng&gt;</a:t>
            </a:r>
            <a:r>
              <a:rPr lang="en-US" altLang="vi-VN" sz="2800" dirty="0">
                <a:latin typeface="+mn-lt"/>
              </a:rPr>
              <a:t>: là tên dùng để đăng nhập vào hộp thư, viết liền , không có dấu tiếng Việt, không có kí tự đặc biệt (được dùng chữ cái,số,dấu chấm “.” và dấu gạch ngang “_”).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dirty="0">
                <a:latin typeface="+mn-lt"/>
              </a:rPr>
              <a:t>Kí tự @ ở giữa </a:t>
            </a:r>
            <a:r>
              <a:rPr lang="en-US" altLang="vi-VN" sz="2800" dirty="0">
                <a:solidFill>
                  <a:srgbClr val="FF33CC"/>
                </a:solidFill>
                <a:latin typeface="+mn-lt"/>
              </a:rPr>
              <a:t>&lt;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Tên người dùng&gt;</a:t>
            </a:r>
            <a:r>
              <a:rPr lang="en-US" altLang="vi-VN" sz="2800" i="1" dirty="0">
                <a:latin typeface="+mn-lt"/>
              </a:rPr>
              <a:t>và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&lt;Tên nhà cung cấp dịch vụ&gt; </a:t>
            </a:r>
            <a:r>
              <a:rPr lang="en-US" altLang="vi-VN" sz="2800" dirty="0">
                <a:latin typeface="+mn-lt"/>
              </a:rPr>
              <a:t>là bắt buộc phải có.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&lt;Tên nhà cung cấp dịch vụ&gt;</a:t>
            </a:r>
            <a:r>
              <a:rPr lang="en-US" altLang="vi-VN" sz="2800" dirty="0">
                <a:latin typeface="+mn-lt"/>
              </a:rPr>
              <a:t>: được quy định sẵn bởi từng nhà cung cấp dịch vụ thư điện tử.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dirty="0">
                <a:latin typeface="+mn-lt"/>
              </a:rPr>
              <a:t>Mỗi địa chỉ thư điện tử có 1 mật khẩu để đăng nhập vào hộp thư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17" name="Text Box 343"/>
          <p:cNvSpPr txBox="1">
            <a:spLocks noChangeArrowheads="1"/>
          </p:cNvSpPr>
          <p:nvPr/>
        </p:nvSpPr>
        <p:spPr bwMode="auto">
          <a:xfrm>
            <a:off x="247650" y="990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6600"/>
                </a:solidFill>
                <a:latin typeface="+mn-lt"/>
              </a:rPr>
              <a:t>2. Đăng kí thư điện tử miễn phí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00063" y="1676400"/>
            <a:ext cx="86439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1địa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9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1693863" y="430213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7" name="Text Box 343"/>
          <p:cNvSpPr txBox="1">
            <a:spLocks noChangeArrowheads="1"/>
          </p:cNvSpPr>
          <p:nvPr/>
        </p:nvSpPr>
        <p:spPr bwMode="auto">
          <a:xfrm>
            <a:off x="542925" y="3245772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latin typeface="+mn-lt"/>
              </a:rPr>
              <a:t>.....................................@gmail.com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8600" y="3886200"/>
            <a:ext cx="8643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Em nhận lại địa chỉ thư điện tử và mật khẩu đã được đăng kí.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3400" y="52578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en-GB" sz="3200" i="1">
                <a:latin typeface="Times New Roman" pitchFamily="18" charset="0"/>
                <a:cs typeface="Times New Roman" pitchFamily="18" charset="0"/>
              </a:rPr>
              <a:t>: Bây giờ em đã có 1 </a:t>
            </a:r>
            <a:r>
              <a:rPr lang="en-GB" sz="3200" i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 khoản </a:t>
            </a:r>
            <a:r>
              <a:rPr lang="en-GB" sz="3200" i="1">
                <a:latin typeface="Times New Roman" pitchFamily="18" charset="0"/>
                <a:cs typeface="Times New Roman" pitchFamily="18" charset="0"/>
              </a:rPr>
              <a:t>thư điện tử gồm địa chỉ và mật khẩu . Em hãy ghi nhớ để sử dụng nhé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6600"/>
                </a:solidFill>
                <a:latin typeface="+mn-lt"/>
              </a:rPr>
              <a:t>A.HOẠT  ĐỘNG THỰC HÀNH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3. Nhận và gửi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8600" y="22098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a) Vào hộp thư, xem thư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6157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0480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B1: </a:t>
            </a:r>
            <a:r>
              <a:rPr lang="en-US" altLang="vi-VN" sz="2800" dirty="0">
                <a:latin typeface="+mn-lt"/>
              </a:rPr>
              <a:t>Truy cập trang web http/google.com.vn, chọn                  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dirty="0">
                <a:latin typeface="+mn-lt"/>
              </a:rPr>
              <a:t>ở góc trên bên phải cửa sổ trình duyệt xuất hiện nội dung như sau:  </a:t>
            </a:r>
            <a:endParaRPr lang="en-US" altLang="vi-VN" sz="2800" b="1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29500" y="3035300"/>
            <a:ext cx="1371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Đăng nhập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8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6600"/>
                </a:solidFill>
                <a:latin typeface="+mn-lt"/>
              </a:rPr>
              <a:t>A.HOẠT  ĐỘNG THỰC HÀNH</a:t>
            </a:r>
          </a:p>
        </p:txBody>
      </p:sp>
      <p:sp>
        <p:nvSpPr>
          <p:cNvPr id="7178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7179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2057400"/>
            <a:ext cx="23622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Các tài khoản đã  từng đăng nhập trên máy tính.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Sau lần đăng nhập đầu tiên,những lần tiếp theo , tài khoản của em  sẽ xuất hiện ở đây.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86600" y="1143000"/>
            <a:ext cx="20574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Nếu tài khoản của em xuất hiện ở đây thì nháy chuột vào tài khoản đó để đến B3 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743200" y="5715000"/>
            <a:ext cx="3581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Nếu tài khoản của em chưa xuất hiện thì nháy chuột vào </a:t>
            </a:r>
            <a:r>
              <a:rPr lang="en-GB" sz="2000" b="1" dirty="0">
                <a:solidFill>
                  <a:schemeClr val="tx1"/>
                </a:solidFill>
              </a:rPr>
              <a:t>Sử dụng 1 tài khoản khác.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81" y="1661160"/>
            <a:ext cx="3538113" cy="3268980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23" idx="1"/>
          </p:cNvCxnSpPr>
          <p:nvPr/>
        </p:nvCxnSpPr>
        <p:spPr>
          <a:xfrm flipH="1">
            <a:off x="5410200" y="2400300"/>
            <a:ext cx="1676400" cy="64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62200" y="3048000"/>
            <a:ext cx="990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2200" y="35052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0"/>
          </p:cNvCxnSpPr>
          <p:nvPr/>
        </p:nvCxnSpPr>
        <p:spPr>
          <a:xfrm rot="5400000" flipH="1" flipV="1">
            <a:off x="3714750" y="4857750"/>
            <a:ext cx="167640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1|1.1|0.2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1|0.1|0.4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1963</TotalTime>
  <Words>1051</Words>
  <Application>Microsoft Office PowerPoint</Application>
  <PresentationFormat>On-screen Show (4:3)</PresentationFormat>
  <Paragraphs>153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cdspqt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Admin</cp:lastModifiedBy>
  <cp:revision>177</cp:revision>
  <dcterms:created xsi:type="dcterms:W3CDTF">2009-02-23T22:49:59Z</dcterms:created>
  <dcterms:modified xsi:type="dcterms:W3CDTF">2021-09-17T10:32:39Z</dcterms:modified>
</cp:coreProperties>
</file>