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62" r:id="rId2"/>
    <p:sldId id="463" r:id="rId3"/>
    <p:sldId id="464" r:id="rId4"/>
    <p:sldId id="466" r:id="rId5"/>
    <p:sldId id="467" r:id="rId6"/>
    <p:sldId id="468" r:id="rId7"/>
    <p:sldId id="348" r:id="rId8"/>
    <p:sldId id="465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9" r:id="rId19"/>
    <p:sldId id="480" r:id="rId20"/>
    <p:sldId id="481" r:id="rId21"/>
    <p:sldId id="488" r:id="rId22"/>
    <p:sldId id="482" r:id="rId23"/>
    <p:sldId id="483" r:id="rId24"/>
    <p:sldId id="484" r:id="rId25"/>
    <p:sldId id="485" r:id="rId26"/>
    <p:sldId id="486" r:id="rId27"/>
    <p:sldId id="487" r:id="rId28"/>
    <p:sldId id="444" r:id="rId29"/>
    <p:sldId id="313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3" autoAdjust="0"/>
    <p:restoredTop sz="90409" autoAdjust="0"/>
  </p:normalViewPr>
  <p:slideViewPr>
    <p:cSldViewPr>
      <p:cViewPr varScale="1">
        <p:scale>
          <a:sx n="62" d="100"/>
          <a:sy n="62" d="100"/>
        </p:scale>
        <p:origin x="-178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3A156-1B31-477D-B621-735BCC7DBEC3}" type="datetimeFigureOut">
              <a:rPr lang="en-US" smtClean="0"/>
              <a:t>21/09/20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Giáo viên: Phan Tấn Tài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99AE6-3411-4801-A582-2FC6263D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4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AAB-F4A3-4620-ADBD-201FA00F6D1F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vi-VN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60819-D496-4644-8879-0A1EA7C876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9833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98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D18BA8-9602-4A0F-8866-27C61089D373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7218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0AB630-9A10-4F45-9BDC-5D184A14CCF8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782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C711AA-00E9-4841-94B6-6A0F910B2DC3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625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06769C8-EE9F-4FA0-BFBD-E8F2ADBD232C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157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AC2BD6-D4FA-4930-9348-1C4CC760F2A1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720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B300A5-A9F8-4736-8CE1-96B5E019A332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39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50814A-C3C8-4141-A606-03C57C2DF03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5108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ACDC05-BEA4-4E6F-8FEB-F832834D1FA6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746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606C5A-F0E3-44C2-B04E-8FFEF348EA7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157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C55-F617-489F-BB83-A653DCE04916}" type="datetime1">
              <a:rPr lang="en-US" smtClean="0"/>
              <a:t>21/09/20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8AB2-B2D3-4A1E-966C-A6E65C3ACF36}" type="datetime1">
              <a:rPr lang="en-US" smtClean="0"/>
              <a:t>21/09/20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50E-09C8-4827-83B0-CB70CF70DB69}" type="datetime1">
              <a:rPr lang="en-US" smtClean="0"/>
              <a:t>21/09/20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1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E0AA-5AB1-4406-88C6-D1F7EB83F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773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55D6F8B-2807-44F4-BA2F-C2252D8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68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21/09/20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9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AAC-D7E2-4565-9600-339BA6B1B575}" type="datetime1">
              <a:rPr lang="en-US" smtClean="0"/>
              <a:t>21/09/20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8BF-F77E-4728-95F9-4836540BCCCF}" type="datetime1">
              <a:rPr lang="en-US" smtClean="0"/>
              <a:t>21/09/20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6B5D-D98E-4899-8C0D-A69852C71FEA}" type="datetime1">
              <a:rPr lang="en-US" smtClean="0"/>
              <a:t>21/09/20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6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637-85E6-4F3D-ADA0-92D50CA4C013}" type="datetime1">
              <a:rPr lang="en-US" smtClean="0"/>
              <a:t>21/09/20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0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21/09/20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5556-0A38-4A2C-A900-E92728680A62}" type="datetime1">
              <a:rPr lang="en-US" smtClean="0"/>
              <a:t>21/09/20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98D-1D69-4970-BC0E-D620F51F099C}" type="datetime1">
              <a:rPr lang="en-US" smtClean="0"/>
              <a:t>21/09/20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440F-8E2B-4BE9-8F96-0062939A9471}" type="datetime1">
              <a:rPr lang="en-US" smtClean="0"/>
              <a:t>21/09/20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../Desktop/Paint.ln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Paint%20(2).l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dministrator\Desktop\Paint%20(2).lnk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Administrator\Desktop\Paint%20(2).l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5" Type="http://schemas.openxmlformats.org/officeDocument/2006/relationships/image" Target="../media/image30.png"/><Relationship Id="rId4" Type="http://schemas.openxmlformats.org/officeDocument/2006/relationships/image" Target="../media/image3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8.gif"/><Relationship Id="rId7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slide" Target="slide27.xml"/><Relationship Id="rId4" Type="http://schemas.openxmlformats.org/officeDocument/2006/relationships/image" Target="../media/image37.gif"/><Relationship Id="rId9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gif"/><Relationship Id="rId5" Type="http://schemas.openxmlformats.org/officeDocument/2006/relationships/image" Target="../media/image38.gif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19.xml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gif"/><Relationship Id="rId5" Type="http://schemas.openxmlformats.org/officeDocument/2006/relationships/image" Target="../media/image38.gif"/><Relationship Id="rId10" Type="http://schemas.openxmlformats.org/officeDocument/2006/relationships/image" Target="../media/image45.png"/><Relationship Id="rId4" Type="http://schemas.openxmlformats.org/officeDocument/2006/relationships/slide" Target="slide27.xml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gif"/><Relationship Id="rId3" Type="http://schemas.openxmlformats.org/officeDocument/2006/relationships/audio" Target="../media/media2.mp3"/><Relationship Id="rId7" Type="http://schemas.openxmlformats.org/officeDocument/2006/relationships/image" Target="../media/image48.png"/><Relationship Id="rId12" Type="http://schemas.openxmlformats.org/officeDocument/2006/relationships/image" Target="../media/image53.wmf"/><Relationship Id="rId17" Type="http://schemas.openxmlformats.org/officeDocument/2006/relationships/image" Target="../media/image10.png"/><Relationship Id="rId2" Type="http://schemas.microsoft.com/office/2007/relationships/media" Target="../media/media2.mp3"/><Relationship Id="rId16" Type="http://schemas.openxmlformats.org/officeDocument/2006/relationships/image" Target="../media/image57.gif"/><Relationship Id="rId1" Type="http://schemas.openxmlformats.org/officeDocument/2006/relationships/audio" Target="123.mp3" TargetMode="External"/><Relationship Id="rId6" Type="http://schemas.openxmlformats.org/officeDocument/2006/relationships/image" Target="../media/image47.gif"/><Relationship Id="rId11" Type="http://schemas.openxmlformats.org/officeDocument/2006/relationships/image" Target="../media/image52.gif"/><Relationship Id="rId5" Type="http://schemas.openxmlformats.org/officeDocument/2006/relationships/image" Target="../media/image46.gif"/><Relationship Id="rId15" Type="http://schemas.openxmlformats.org/officeDocument/2006/relationships/image" Target="../media/image56.gif"/><Relationship Id="rId10" Type="http://schemas.openxmlformats.org/officeDocument/2006/relationships/image" Target="../media/image51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0.png"/><Relationship Id="rId1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2077" name="Picture 25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6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7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8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2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7951" y="1094026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3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0675" y="1211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27" name="AutoShape 39"/>
          <p:cNvSpPr>
            <a:spLocks noChangeArrowheads="1"/>
          </p:cNvSpPr>
          <p:nvPr/>
        </p:nvSpPr>
        <p:spPr bwMode="auto">
          <a:xfrm>
            <a:off x="2819400" y="3124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2971800" y="2989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2895600" y="2286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0" name="AutoShape 42"/>
          <p:cNvSpPr>
            <a:spLocks noChangeArrowheads="1"/>
          </p:cNvSpPr>
          <p:nvPr/>
        </p:nvSpPr>
        <p:spPr bwMode="auto">
          <a:xfrm>
            <a:off x="32004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1" name="AutoShape 43"/>
          <p:cNvSpPr>
            <a:spLocks noChangeArrowheads="1"/>
          </p:cNvSpPr>
          <p:nvPr/>
        </p:nvSpPr>
        <p:spPr bwMode="auto">
          <a:xfrm>
            <a:off x="3505200" y="2438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2" name="AutoShape 44"/>
          <p:cNvSpPr>
            <a:spLocks noChangeArrowheads="1"/>
          </p:cNvSpPr>
          <p:nvPr/>
        </p:nvSpPr>
        <p:spPr bwMode="auto">
          <a:xfrm>
            <a:off x="3200400" y="2209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3" name="AutoShape 45"/>
          <p:cNvSpPr>
            <a:spLocks noChangeArrowheads="1"/>
          </p:cNvSpPr>
          <p:nvPr/>
        </p:nvSpPr>
        <p:spPr bwMode="auto">
          <a:xfrm>
            <a:off x="4262438" y="36750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4" name="AutoShape 46"/>
          <p:cNvSpPr>
            <a:spLocks noChangeArrowheads="1"/>
          </p:cNvSpPr>
          <p:nvPr/>
        </p:nvSpPr>
        <p:spPr bwMode="auto">
          <a:xfrm>
            <a:off x="4872038" y="39036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5" name="AutoShape 47"/>
          <p:cNvSpPr>
            <a:spLocks noChangeArrowheads="1"/>
          </p:cNvSpPr>
          <p:nvPr/>
        </p:nvSpPr>
        <p:spPr bwMode="auto">
          <a:xfrm>
            <a:off x="4033838" y="41322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4491038" y="32940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7" name="AutoShape 49"/>
          <p:cNvSpPr>
            <a:spLocks noChangeArrowheads="1"/>
          </p:cNvSpPr>
          <p:nvPr/>
        </p:nvSpPr>
        <p:spPr bwMode="auto">
          <a:xfrm>
            <a:off x="40386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8" name="AutoShape 50"/>
          <p:cNvSpPr>
            <a:spLocks noChangeArrowheads="1"/>
          </p:cNvSpPr>
          <p:nvPr/>
        </p:nvSpPr>
        <p:spPr bwMode="auto">
          <a:xfrm>
            <a:off x="45720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9" name="AutoShape 51"/>
          <p:cNvSpPr>
            <a:spLocks noChangeArrowheads="1"/>
          </p:cNvSpPr>
          <p:nvPr/>
        </p:nvSpPr>
        <p:spPr bwMode="auto">
          <a:xfrm>
            <a:off x="4419600" y="4114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48768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2" name="AutoShape 54"/>
          <p:cNvSpPr>
            <a:spLocks noChangeArrowheads="1"/>
          </p:cNvSpPr>
          <p:nvPr/>
        </p:nvSpPr>
        <p:spPr bwMode="auto">
          <a:xfrm>
            <a:off x="4267200" y="4572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068" name="Picture 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2775" y="4191000"/>
            <a:ext cx="2181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213" y="4109168"/>
            <a:ext cx="2200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58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913" y="4849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59" descr="three-violet-flower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59436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Rectangle 201"/>
          <p:cNvSpPr>
            <a:spLocks noChangeArrowheads="1"/>
          </p:cNvSpPr>
          <p:nvPr/>
        </p:nvSpPr>
        <p:spPr bwMode="auto">
          <a:xfrm>
            <a:off x="1410513" y="3391331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: TIN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 LỚP 3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3" name="Picture 215" descr="WhitecornerFlow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486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TextBox 1"/>
          <p:cNvSpPr txBox="1">
            <a:spLocks noChangeArrowheads="1"/>
          </p:cNvSpPr>
          <p:nvPr/>
        </p:nvSpPr>
        <p:spPr bwMode="auto">
          <a:xfrm>
            <a:off x="1275051" y="1073101"/>
            <a:ext cx="74675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MỪNG CÁC EM HỌC SINH ĐẾN VỚI TIẾT HỌC</a:t>
            </a:r>
            <a:endParaRPr lang="en-US" alt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47389" y="4570432"/>
            <a:ext cx="5883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An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158299" y="296863"/>
            <a:ext cx="76047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THƯỢNG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066">
            <a:off x="294859" y="1952051"/>
            <a:ext cx="1766438" cy="2351399"/>
          </a:xfrm>
          <a:prstGeom prst="rect">
            <a:avLst/>
          </a:prstGeom>
        </p:spPr>
      </p:pic>
      <p:pic>
        <p:nvPicPr>
          <p:cNvPr id="3" name="V.A – Thiếu Nhi Thế Giới Liên H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39000" y="3553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7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01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4"/>
          <p:cNvSpPr>
            <a:spLocks noGrp="1"/>
          </p:cNvSpPr>
          <p:nvPr>
            <p:ph idx="1"/>
          </p:nvPr>
        </p:nvSpPr>
        <p:spPr>
          <a:xfrm>
            <a:off x="457200" y="1809907"/>
            <a:ext cx="7715250" cy="3347327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27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2514600" y="3603071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Phần mềm Paint</a:t>
            </a:r>
          </a:p>
        </p:txBody>
      </p:sp>
      <p:cxnSp>
        <p:nvCxnSpPr>
          <p:cNvPr id="33797" name="Straight Arrow Connector 10"/>
          <p:cNvCxnSpPr>
            <a:cxnSpLocks noChangeShapeType="1"/>
          </p:cNvCxnSpPr>
          <p:nvPr/>
        </p:nvCxnSpPr>
        <p:spPr bwMode="auto">
          <a:xfrm flipH="1">
            <a:off x="2057400" y="3984071"/>
            <a:ext cx="685800" cy="762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35894" y="4746071"/>
            <a:ext cx="785813" cy="762000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381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8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304800" y="988695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304800" y="1598295"/>
            <a:ext cx="441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1) Giới thiệu phần mềm</a:t>
            </a:r>
            <a:r>
              <a:rPr lang="en-US" altLang="en-US" sz="2400" b="1">
                <a:solidFill>
                  <a:srgbClr val="FF0000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Paint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46070"/>
            <a:ext cx="36480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38800" y="2922270"/>
            <a:ext cx="35052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Paint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Destop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206" name="Rectangle 3"/>
          <p:cNvSpPr txBox="1">
            <a:spLocks noChangeArrowheads="1"/>
          </p:cNvSpPr>
          <p:nvPr/>
        </p:nvSpPr>
        <p:spPr bwMode="auto">
          <a:xfrm>
            <a:off x="381000" y="2131695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a)</a:t>
            </a: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Paint</a:t>
            </a:r>
            <a:r>
              <a:rPr lang="en-US" alt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cs typeface="Times New Roman" panose="02020603050405020304" pitchFamily="18" charset="0"/>
              </a:rPr>
              <a:t>là phần mềm giúp em vẽ các bức tranh trên máy tính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267200" y="3046095"/>
            <a:ext cx="1295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564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914400"/>
            <a:ext cx="912210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9864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629443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/>
              <a:t>b) </a:t>
            </a:r>
            <a:r>
              <a:rPr lang="en-US" altLang="en-US" sz="2400" dirty="0" err="1"/>
              <a:t>Đọc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thông</a:t>
            </a:r>
            <a:r>
              <a:rPr lang="en-US" altLang="en-US" sz="2400" dirty="0"/>
              <a:t> tin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dưới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trao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đổi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bạn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chỉ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thành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phần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chương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trình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Paint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mở</a:t>
            </a:r>
            <a:r>
              <a:rPr lang="en-US" altLang="en-US" sz="2400" dirty="0"/>
              <a:t>.</a:t>
            </a:r>
          </a:p>
        </p:txBody>
      </p:sp>
      <p:cxnSp>
        <p:nvCxnSpPr>
          <p:cNvPr id="36869" name="Elbow Connector 10"/>
          <p:cNvCxnSpPr>
            <a:cxnSpLocks noChangeShapeType="1"/>
          </p:cNvCxnSpPr>
          <p:nvPr/>
        </p:nvCxnSpPr>
        <p:spPr bwMode="auto">
          <a:xfrm>
            <a:off x="2057400" y="2514600"/>
            <a:ext cx="1219200" cy="762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6870" name="Elbow Connector 13"/>
          <p:cNvCxnSpPr>
            <a:cxnSpLocks noChangeShapeType="1"/>
          </p:cNvCxnSpPr>
          <p:nvPr/>
        </p:nvCxnSpPr>
        <p:spPr bwMode="auto">
          <a:xfrm>
            <a:off x="1828800" y="2819400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6871" name="Elbow Connector 17"/>
          <p:cNvCxnSpPr>
            <a:cxnSpLocks noChangeShapeType="1"/>
          </p:cNvCxnSpPr>
          <p:nvPr/>
        </p:nvCxnSpPr>
        <p:spPr bwMode="auto">
          <a:xfrm>
            <a:off x="381000" y="2514600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36872" name="Rectangle 24"/>
          <p:cNvSpPr>
            <a:spLocks noChangeArrowheads="1"/>
          </p:cNvSpPr>
          <p:nvPr/>
        </p:nvSpPr>
        <p:spPr bwMode="auto">
          <a:xfrm>
            <a:off x="914400" y="26670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6873" name="Rectangle 26"/>
          <p:cNvSpPr>
            <a:spLocks noChangeArrowheads="1"/>
          </p:cNvSpPr>
          <p:nvPr/>
        </p:nvSpPr>
        <p:spPr bwMode="auto">
          <a:xfrm>
            <a:off x="762000" y="32004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57588"/>
            <a:ext cx="7315200" cy="30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52600" y="2476500"/>
            <a:ext cx="6858000" cy="795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Rectangle 6"/>
          <p:cNvSpPr/>
          <p:nvPr/>
        </p:nvSpPr>
        <p:spPr>
          <a:xfrm>
            <a:off x="1676400" y="3309938"/>
            <a:ext cx="7239000" cy="117633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52400" y="1733788"/>
            <a:ext cx="1295400" cy="9013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152400" y="2986326"/>
            <a:ext cx="1295400" cy="1124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Vùng trang vẽ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8" name="Straight Arrow Connector 17"/>
          <p:cNvCxnSpPr>
            <a:stCxn id="8" idx="3"/>
            <a:endCxn id="6" idx="1"/>
          </p:cNvCxnSpPr>
          <p:nvPr/>
        </p:nvCxnSpPr>
        <p:spPr>
          <a:xfrm>
            <a:off x="1447800" y="2184485"/>
            <a:ext cx="304800" cy="6896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47800" y="3802063"/>
            <a:ext cx="304800" cy="746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89354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2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2" name="Elbow Connector 13"/>
          <p:cNvCxnSpPr>
            <a:cxnSpLocks noChangeShapeType="1"/>
          </p:cNvCxnSpPr>
          <p:nvPr/>
        </p:nvCxnSpPr>
        <p:spPr bwMode="auto">
          <a:xfrm>
            <a:off x="1689414" y="2621402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7893" name="Elbow Connector 17"/>
          <p:cNvCxnSpPr>
            <a:cxnSpLocks noChangeShapeType="1"/>
          </p:cNvCxnSpPr>
          <p:nvPr/>
        </p:nvCxnSpPr>
        <p:spPr bwMode="auto">
          <a:xfrm>
            <a:off x="241614" y="2316602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37894" name="Rectangle 24"/>
          <p:cNvSpPr>
            <a:spLocks noChangeArrowheads="1"/>
          </p:cNvSpPr>
          <p:nvPr/>
        </p:nvSpPr>
        <p:spPr bwMode="auto">
          <a:xfrm>
            <a:off x="775014" y="2469002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7895" name="Rectangle 26"/>
          <p:cNvSpPr>
            <a:spLocks noChangeArrowheads="1"/>
          </p:cNvSpPr>
          <p:nvPr/>
        </p:nvSpPr>
        <p:spPr bwMode="auto">
          <a:xfrm>
            <a:off x="622614" y="3002402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14" y="2697602"/>
            <a:ext cx="74406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7" name="Elbow Connector 20"/>
          <p:cNvCxnSpPr>
            <a:cxnSpLocks noChangeShapeType="1"/>
          </p:cNvCxnSpPr>
          <p:nvPr/>
        </p:nvCxnSpPr>
        <p:spPr bwMode="auto">
          <a:xfrm>
            <a:off x="2146614" y="2392802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7898" name="Straight Arrow Connector 23"/>
          <p:cNvCxnSpPr>
            <a:cxnSpLocks noChangeShapeType="1"/>
          </p:cNvCxnSpPr>
          <p:nvPr/>
        </p:nvCxnSpPr>
        <p:spPr bwMode="auto">
          <a:xfrm>
            <a:off x="1537014" y="2011802"/>
            <a:ext cx="838200" cy="2286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613214" y="1783202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Hộp công cụ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42014" y="1783202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Hình mẫu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499414" y="1783202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Nét vẽ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023414" y="1783202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Hộp màu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14" y="2773802"/>
            <a:ext cx="1066800" cy="828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 chọn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>
            <a:off x="1079814" y="3188140"/>
            <a:ext cx="381000" cy="3476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2413315" y="2430902"/>
            <a:ext cx="685800" cy="3175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861908" y="2430108"/>
            <a:ext cx="685800" cy="15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>
            <a:off x="5614508" y="2430108"/>
            <a:ext cx="685800" cy="15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5400000">
            <a:off x="7519508" y="2430108"/>
            <a:ext cx="685800" cy="15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908552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9375" r="9810" b="10162"/>
          <a:stretch>
            <a:fillRect/>
          </a:stretch>
        </p:blipFill>
        <p:spPr bwMode="auto">
          <a:xfrm>
            <a:off x="-17500" y="1350165"/>
            <a:ext cx="9144000" cy="424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11300" y="2012159"/>
            <a:ext cx="3810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en-US" sz="180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00" y="2012159"/>
            <a:ext cx="381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00" y="2926559"/>
            <a:ext cx="114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00" y="5066509"/>
            <a:ext cx="762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17500" y="3881298"/>
            <a:ext cx="8001000" cy="133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Thảo luận nhóm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Trao đổi với bạn các bước sử dụng công cụ bút vẽ để vẽ hình</a:t>
            </a:r>
          </a:p>
        </p:txBody>
      </p:sp>
      <p:sp>
        <p:nvSpPr>
          <p:cNvPr id="38924" name="TextBox 8"/>
          <p:cNvSpPr txBox="1">
            <a:spLocks noChangeArrowheads="1"/>
          </p:cNvSpPr>
          <p:nvPr/>
        </p:nvSpPr>
        <p:spPr bwMode="auto">
          <a:xfrm>
            <a:off x="-28650" y="694198"/>
            <a:ext cx="4565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2) </a:t>
            </a:r>
            <a:r>
              <a:rPr lang="en-US" altLang="en-US" sz="3200" dirty="0" err="1">
                <a:solidFill>
                  <a:srgbClr val="FF0000"/>
                </a:solidFill>
              </a:rPr>
              <a:t>Công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cụ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bút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vẽ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40" name="Elbow Connector 13"/>
          <p:cNvCxnSpPr>
            <a:cxnSpLocks noChangeShapeType="1"/>
          </p:cNvCxnSpPr>
          <p:nvPr/>
        </p:nvCxnSpPr>
        <p:spPr bwMode="auto">
          <a:xfrm>
            <a:off x="1676400" y="4800600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9941" name="Elbow Connector 17"/>
          <p:cNvCxnSpPr>
            <a:cxnSpLocks noChangeShapeType="1"/>
          </p:cNvCxnSpPr>
          <p:nvPr/>
        </p:nvCxnSpPr>
        <p:spPr bwMode="auto">
          <a:xfrm>
            <a:off x="228600" y="4495800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39942" name="Rectangle 24"/>
          <p:cNvSpPr>
            <a:spLocks noChangeArrowheads="1"/>
          </p:cNvSpPr>
          <p:nvPr/>
        </p:nvSpPr>
        <p:spPr bwMode="auto">
          <a:xfrm>
            <a:off x="762000" y="46482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43" name="Rectangle 26"/>
          <p:cNvSpPr>
            <a:spLocks noChangeArrowheads="1"/>
          </p:cNvSpPr>
          <p:nvPr/>
        </p:nvSpPr>
        <p:spPr bwMode="auto">
          <a:xfrm>
            <a:off x="609600" y="5181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39944" name="Elbow Connector 20"/>
          <p:cNvCxnSpPr>
            <a:cxnSpLocks noChangeShapeType="1"/>
          </p:cNvCxnSpPr>
          <p:nvPr/>
        </p:nvCxnSpPr>
        <p:spPr bwMode="auto">
          <a:xfrm>
            <a:off x="2133600" y="4572000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3144" y="2948989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sử</a:t>
            </a:r>
            <a:r>
              <a:rPr lang="en-US" altLang="en-US" dirty="0"/>
              <a:t> </a:t>
            </a:r>
            <a:r>
              <a:rPr lang="en-US" altLang="en-US" dirty="0" err="1"/>
              <a:t>dụng</a:t>
            </a:r>
            <a:r>
              <a:rPr lang="en-US" altLang="en-US" dirty="0"/>
              <a:t> </a:t>
            </a:r>
            <a:r>
              <a:rPr lang="en-US" altLang="en-US" dirty="0" err="1"/>
              <a:t>công</a:t>
            </a:r>
            <a:r>
              <a:rPr lang="en-US" altLang="en-US" dirty="0"/>
              <a:t> </a:t>
            </a:r>
            <a:r>
              <a:rPr lang="en-US" altLang="en-US" dirty="0" err="1"/>
              <a:t>cụ</a:t>
            </a:r>
            <a:r>
              <a:rPr lang="en-US" altLang="en-US" dirty="0"/>
              <a:t> </a:t>
            </a:r>
            <a:r>
              <a:rPr lang="en-US" altLang="en-US" dirty="0" err="1"/>
              <a:t>bút</a:t>
            </a:r>
            <a:r>
              <a:rPr lang="en-US" altLang="en-US" dirty="0"/>
              <a:t> </a:t>
            </a:r>
            <a:r>
              <a:rPr lang="en-US" altLang="en-US" dirty="0" err="1"/>
              <a:t>vẽ</a:t>
            </a:r>
            <a:r>
              <a:rPr lang="en-US" altLang="en-US" dirty="0"/>
              <a:t> </a:t>
            </a:r>
            <a:r>
              <a:rPr lang="en-US" altLang="en-US" dirty="0" err="1"/>
              <a:t>để</a:t>
            </a:r>
            <a:r>
              <a:rPr lang="en-US" altLang="en-US" dirty="0"/>
              <a:t> </a:t>
            </a:r>
            <a:r>
              <a:rPr lang="en-US" altLang="en-US" dirty="0" err="1"/>
              <a:t>vẽ</a:t>
            </a:r>
            <a:r>
              <a:rPr lang="en-US" altLang="en-US" dirty="0"/>
              <a:t> </a:t>
            </a:r>
            <a:r>
              <a:rPr lang="en-US" altLang="en-US" dirty="0" err="1"/>
              <a:t>hình</a:t>
            </a:r>
            <a:r>
              <a:rPr lang="en-US" altLang="en-US" dirty="0"/>
              <a:t> </a:t>
            </a:r>
            <a:r>
              <a:rPr lang="en-US" altLang="en-US" dirty="0" err="1"/>
              <a:t>tự</a:t>
            </a:r>
            <a:r>
              <a:rPr lang="en-US" altLang="en-US" dirty="0"/>
              <a:t> do </a:t>
            </a:r>
            <a:r>
              <a:rPr lang="en-US" altLang="en-US" dirty="0" err="1"/>
              <a:t>theo</a:t>
            </a:r>
            <a:r>
              <a:rPr lang="en-US" altLang="en-US" dirty="0"/>
              <a:t> </a:t>
            </a:r>
            <a:r>
              <a:rPr lang="en-US" altLang="en-US" dirty="0" err="1"/>
              <a:t>hướng</a:t>
            </a:r>
            <a:r>
              <a:rPr lang="en-US" altLang="en-US" dirty="0"/>
              <a:t> </a:t>
            </a:r>
            <a:r>
              <a:rPr lang="en-US" altLang="en-US" dirty="0" err="1"/>
              <a:t>dẫn</a:t>
            </a:r>
            <a:endParaRPr lang="en-US" altLang="en-US" dirty="0"/>
          </a:p>
        </p:txBody>
      </p:sp>
      <p:pic>
        <p:nvPicPr>
          <p:cNvPr id="39949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9144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42299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4" name="Elbow Connector 13"/>
          <p:cNvCxnSpPr>
            <a:cxnSpLocks noChangeShapeType="1"/>
          </p:cNvCxnSpPr>
          <p:nvPr/>
        </p:nvCxnSpPr>
        <p:spPr bwMode="auto">
          <a:xfrm>
            <a:off x="1676478" y="2255226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40965" name="Elbow Connector 17"/>
          <p:cNvCxnSpPr>
            <a:cxnSpLocks noChangeShapeType="1"/>
          </p:cNvCxnSpPr>
          <p:nvPr/>
        </p:nvCxnSpPr>
        <p:spPr bwMode="auto">
          <a:xfrm>
            <a:off x="228678" y="1950426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40966" name="Rectangle 24"/>
          <p:cNvSpPr>
            <a:spLocks noChangeArrowheads="1"/>
          </p:cNvSpPr>
          <p:nvPr/>
        </p:nvSpPr>
        <p:spPr bwMode="auto">
          <a:xfrm>
            <a:off x="762078" y="2102826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40967" name="Rectangle 26"/>
          <p:cNvSpPr>
            <a:spLocks noChangeArrowheads="1"/>
          </p:cNvSpPr>
          <p:nvPr/>
        </p:nvSpPr>
        <p:spPr bwMode="auto">
          <a:xfrm>
            <a:off x="609678" y="2636226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cxnSp>
        <p:nvCxnSpPr>
          <p:cNvPr id="40968" name="Elbow Connector 20"/>
          <p:cNvCxnSpPr>
            <a:cxnSpLocks noChangeShapeType="1"/>
          </p:cNvCxnSpPr>
          <p:nvPr/>
        </p:nvCxnSpPr>
        <p:spPr bwMode="auto">
          <a:xfrm>
            <a:off x="2133678" y="2026626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78" y="1036026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FF6699"/>
                </a:solidFill>
              </a:rPr>
              <a:t>*Các bước thực hiện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78" y="1645626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solidFill>
                  <a:srgbClr val="0000FF"/>
                </a:solidFill>
              </a:rPr>
              <a:t>Bước 1</a:t>
            </a:r>
            <a:r>
              <a:rPr lang="en-US" altLang="en-US"/>
              <a:t>: Trong hộp công cụ,  nháy chọn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78" y="2255226"/>
            <a:ext cx="79867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Bước 2</a:t>
            </a:r>
            <a:r>
              <a:rPr lang="en-US" altLang="en-US"/>
              <a:t>: Di chuyển vào vùng trang vẽ, con trỏ chuột chuyển thành        . Nhấn giữ nút trái chuột để vẽ hình bất kì mà em muốn rồi thả nút chuột để hoàn thành thao tác vẽ.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41817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78" y="2744337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9679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7924800" cy="5334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814387" y="1548920"/>
            <a:ext cx="7848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Thảo luận nhóm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Trao đổi với bạn các thao tác lưu bài vẽ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2539520"/>
            <a:ext cx="5410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7" y="5212870"/>
            <a:ext cx="762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198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2813050"/>
            <a:ext cx="456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3) Lưu bài vẽ</a:t>
            </a:r>
          </a:p>
        </p:txBody>
      </p:sp>
      <p:cxnSp>
        <p:nvCxnSpPr>
          <p:cNvPr id="44036" name="Elbow Connector 13"/>
          <p:cNvCxnSpPr>
            <a:cxnSpLocks noChangeShapeType="1"/>
          </p:cNvCxnSpPr>
          <p:nvPr/>
        </p:nvCxnSpPr>
        <p:spPr bwMode="auto">
          <a:xfrm>
            <a:off x="1676400" y="4800600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44037" name="Elbow Connector 17"/>
          <p:cNvCxnSpPr>
            <a:cxnSpLocks noChangeShapeType="1"/>
          </p:cNvCxnSpPr>
          <p:nvPr/>
        </p:nvCxnSpPr>
        <p:spPr bwMode="auto">
          <a:xfrm>
            <a:off x="228600" y="4495800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44038" name="Rectangle 24"/>
          <p:cNvSpPr>
            <a:spLocks noChangeArrowheads="1"/>
          </p:cNvSpPr>
          <p:nvPr/>
        </p:nvSpPr>
        <p:spPr bwMode="auto">
          <a:xfrm>
            <a:off x="762000" y="46482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9" name="Rectangle 26"/>
          <p:cNvSpPr>
            <a:spLocks noChangeArrowheads="1"/>
          </p:cNvSpPr>
          <p:nvPr/>
        </p:nvSpPr>
        <p:spPr bwMode="auto">
          <a:xfrm>
            <a:off x="609600" y="5181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44040" name="Elbow Connector 20"/>
          <p:cNvCxnSpPr>
            <a:cxnSpLocks noChangeShapeType="1"/>
          </p:cNvCxnSpPr>
          <p:nvPr/>
        </p:nvCxnSpPr>
        <p:spPr bwMode="auto">
          <a:xfrm>
            <a:off x="2133600" y="4572000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9600" y="3214688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Em sẽ thực hiện các thao tác lưu bài vẽ theo hướng dẫn sau:</a:t>
            </a:r>
          </a:p>
        </p:txBody>
      </p:sp>
      <p:pic>
        <p:nvPicPr>
          <p:cNvPr id="44045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30950"/>
            <a:ext cx="762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1852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660" y="2533134"/>
            <a:ext cx="8229600" cy="838200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en-US" altLang="en-US" sz="4400" dirty="0" err="1" smtClean="0">
                <a:solidFill>
                  <a:srgbClr val="0000FF"/>
                </a:solidFill>
              </a:rPr>
              <a:t>Chọn</a:t>
            </a:r>
            <a:r>
              <a:rPr lang="en-US" altLang="en-US" sz="4400" dirty="0" smtClean="0">
                <a:solidFill>
                  <a:srgbClr val="0000FF"/>
                </a:solidFill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</a:rPr>
              <a:t>câu</a:t>
            </a:r>
            <a:r>
              <a:rPr lang="en-US" altLang="en-US" sz="4400" dirty="0" smtClean="0">
                <a:solidFill>
                  <a:srgbClr val="0000FF"/>
                </a:solidFill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</a:rPr>
              <a:t>trả</a:t>
            </a:r>
            <a:r>
              <a:rPr lang="en-US" altLang="en-US" sz="4400" dirty="0" smtClean="0">
                <a:solidFill>
                  <a:srgbClr val="0000FF"/>
                </a:solidFill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</a:rPr>
              <a:t>lời</a:t>
            </a:r>
            <a:r>
              <a:rPr lang="en-US" altLang="en-US" sz="4400" dirty="0" smtClean="0">
                <a:solidFill>
                  <a:srgbClr val="0000FF"/>
                </a:solidFill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</a:rPr>
              <a:t>đúng</a:t>
            </a:r>
            <a:endParaRPr lang="en-US" altLang="en-US" sz="4400" dirty="0" smtClean="0">
              <a:solidFill>
                <a:srgbClr val="0000FF"/>
              </a:solidFill>
            </a:endParaRPr>
          </a:p>
        </p:txBody>
      </p:sp>
      <p:pic>
        <p:nvPicPr>
          <p:cNvPr id="31" name="Picture 32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32675">
            <a:off x="7937500" y="5829300"/>
            <a:ext cx="1143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96353" y="593947"/>
            <a:ext cx="1371600" cy="1295400"/>
            <a:chOff x="432" y="1536"/>
            <a:chExt cx="796" cy="792"/>
          </a:xfrm>
        </p:grpSpPr>
        <p:grpSp>
          <p:nvGrpSpPr>
            <p:cNvPr id="55311" name="Group 29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55314" name="Picture 30" descr="Dauhoi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15" name="Picture 31" descr="Dauhoi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5312" name="Picture 32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3" name="Picture 33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6516" name="Rectangle 52"/>
          <p:cNvSpPr>
            <a:spLocks noChangeArrowheads="1"/>
          </p:cNvSpPr>
          <p:nvPr/>
        </p:nvSpPr>
        <p:spPr bwMode="auto">
          <a:xfrm>
            <a:off x="530860" y="3608636"/>
            <a:ext cx="81153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FF"/>
                </a:solidFill>
              </a:rPr>
              <a:t>Câu</a:t>
            </a:r>
            <a:r>
              <a:rPr lang="en-US" altLang="en-US" b="1" dirty="0">
                <a:solidFill>
                  <a:srgbClr val="0000FF"/>
                </a:solidFill>
              </a:rPr>
              <a:t> 1. </a:t>
            </a:r>
            <a:r>
              <a:rPr lang="en-US" altLang="en-US" b="1" dirty="0" err="1">
                <a:solidFill>
                  <a:srgbClr val="0000FF"/>
                </a:solidFill>
              </a:rPr>
              <a:t>Để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truy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cập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</a:rPr>
              <a:t> Internet </a:t>
            </a:r>
            <a:r>
              <a:rPr lang="en-US" altLang="en-US" b="1" dirty="0" err="1">
                <a:solidFill>
                  <a:srgbClr val="0000FF"/>
                </a:solidFill>
              </a:rPr>
              <a:t>máy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tính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phải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có</a:t>
            </a:r>
            <a:r>
              <a:rPr lang="en-US" altLang="en-US" b="1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446517" name="Rectangle 53"/>
          <p:cNvSpPr>
            <a:spLocks noChangeArrowheads="1"/>
          </p:cNvSpPr>
          <p:nvPr/>
        </p:nvSpPr>
        <p:spPr bwMode="auto">
          <a:xfrm>
            <a:off x="664210" y="4273004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A. </a:t>
            </a:r>
            <a:r>
              <a:rPr lang="en-US" altLang="en-US" b="1" dirty="0" err="1">
                <a:solidFill>
                  <a:srgbClr val="0000FF"/>
                </a:solidFill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kết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nối</a:t>
            </a:r>
            <a:r>
              <a:rPr lang="en-US" altLang="en-US" b="1" dirty="0">
                <a:solidFill>
                  <a:srgbClr val="0000FF"/>
                </a:solidFill>
              </a:rPr>
              <a:t> Internet</a:t>
            </a:r>
          </a:p>
        </p:txBody>
      </p:sp>
      <p:sp>
        <p:nvSpPr>
          <p:cNvPr id="446518" name="Rectangle 54"/>
          <p:cNvSpPr>
            <a:spLocks noChangeArrowheads="1"/>
          </p:cNvSpPr>
          <p:nvPr/>
        </p:nvSpPr>
        <p:spPr bwMode="auto">
          <a:xfrm>
            <a:off x="654685" y="5016759"/>
            <a:ext cx="2963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00FF"/>
                </a:solidFill>
              </a:rPr>
              <a:t>B. </a:t>
            </a:r>
            <a:r>
              <a:rPr lang="en-US" altLang="en-US" b="1" dirty="0" err="1">
                <a:solidFill>
                  <a:srgbClr val="0000FF"/>
                </a:solidFill>
              </a:rPr>
              <a:t>Có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duyệt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46520" name="Rectangle 56"/>
          <p:cNvSpPr>
            <a:spLocks noChangeArrowheads="1"/>
          </p:cNvSpPr>
          <p:nvPr/>
        </p:nvSpPr>
        <p:spPr bwMode="auto">
          <a:xfrm>
            <a:off x="651510" y="5571064"/>
            <a:ext cx="6750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C. Được kết nối Internet và có trình duyệt</a:t>
            </a:r>
          </a:p>
        </p:txBody>
      </p:sp>
      <p:sp>
        <p:nvSpPr>
          <p:cNvPr id="446522" name="Oval 58"/>
          <p:cNvSpPr>
            <a:spLocks noChangeArrowheads="1"/>
          </p:cNvSpPr>
          <p:nvPr/>
        </p:nvSpPr>
        <p:spPr bwMode="auto">
          <a:xfrm>
            <a:off x="562610" y="5571064"/>
            <a:ext cx="6096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438400" y="800378"/>
            <a:ext cx="4495800" cy="1447800"/>
            <a:chOff x="1968" y="240"/>
            <a:chExt cx="2832" cy="912"/>
          </a:xfrm>
        </p:grpSpPr>
        <p:sp>
          <p:nvSpPr>
            <p:cNvPr id="55307" name="Oval 39"/>
            <p:cNvSpPr>
              <a:spLocks noChangeArrowheads="1"/>
            </p:cNvSpPr>
            <p:nvPr/>
          </p:nvSpPr>
          <p:spPr bwMode="auto">
            <a:xfrm>
              <a:off x="1968" y="240"/>
              <a:ext cx="2832" cy="91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8" name="Oval 40"/>
            <p:cNvSpPr>
              <a:spLocks noChangeArrowheads="1"/>
            </p:cNvSpPr>
            <p:nvPr/>
          </p:nvSpPr>
          <p:spPr bwMode="auto">
            <a:xfrm>
              <a:off x="2112" y="288"/>
              <a:ext cx="2496" cy="768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09" name="Oval 42" descr="Blue tissue paper"/>
            <p:cNvSpPr>
              <a:spLocks noChangeArrowheads="1"/>
            </p:cNvSpPr>
            <p:nvPr/>
          </p:nvSpPr>
          <p:spPr bwMode="auto">
            <a:xfrm>
              <a:off x="2256" y="320"/>
              <a:ext cx="2208" cy="720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10" name="Text Box 43"/>
            <p:cNvSpPr txBox="1">
              <a:spLocks noChangeArrowheads="1"/>
            </p:cNvSpPr>
            <p:nvPr/>
          </p:nvSpPr>
          <p:spPr bwMode="auto">
            <a:xfrm>
              <a:off x="2400" y="528"/>
              <a:ext cx="20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400" dirty="0">
                  <a:solidFill>
                    <a:srgbClr val="FF3300"/>
                  </a:solidFill>
                </a:rPr>
                <a:t>KIỂM TRA BÀI CŨ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72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6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6517" grpId="0"/>
      <p:bldP spid="446518" grpId="0"/>
      <p:bldP spid="446520" grpId="0"/>
      <p:bldP spid="4465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60" name="Elbow Connector 13"/>
          <p:cNvCxnSpPr>
            <a:cxnSpLocks noChangeShapeType="1"/>
          </p:cNvCxnSpPr>
          <p:nvPr/>
        </p:nvCxnSpPr>
        <p:spPr bwMode="auto">
          <a:xfrm>
            <a:off x="1780620" y="2860090"/>
            <a:ext cx="1371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45061" name="Elbow Connector 17"/>
          <p:cNvCxnSpPr>
            <a:cxnSpLocks noChangeShapeType="1"/>
          </p:cNvCxnSpPr>
          <p:nvPr/>
        </p:nvCxnSpPr>
        <p:spPr bwMode="auto">
          <a:xfrm>
            <a:off x="332820" y="2555290"/>
            <a:ext cx="2514600" cy="3048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45062" name="Rectangle 26"/>
          <p:cNvSpPr>
            <a:spLocks noChangeArrowheads="1"/>
          </p:cNvSpPr>
          <p:nvPr/>
        </p:nvSpPr>
        <p:spPr bwMode="auto">
          <a:xfrm>
            <a:off x="713820" y="324109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45063" name="Elbow Connector 20"/>
          <p:cNvCxnSpPr>
            <a:cxnSpLocks noChangeShapeType="1"/>
          </p:cNvCxnSpPr>
          <p:nvPr/>
        </p:nvCxnSpPr>
        <p:spPr bwMode="auto">
          <a:xfrm>
            <a:off x="2237820" y="2631490"/>
            <a:ext cx="685800" cy="228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724" y="3051908"/>
            <a:ext cx="85344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u="sng" dirty="0" err="1">
                <a:solidFill>
                  <a:srgbClr val="0000FF"/>
                </a:solidFill>
              </a:rPr>
              <a:t>Bước</a:t>
            </a:r>
            <a:r>
              <a:rPr lang="en-US" altLang="en-US" sz="2400" u="sng" dirty="0">
                <a:solidFill>
                  <a:srgbClr val="0000FF"/>
                </a:solidFill>
              </a:rPr>
              <a:t> 3</a:t>
            </a:r>
            <a:r>
              <a:rPr lang="en-US" altLang="en-US" sz="2400" dirty="0">
                <a:solidFill>
                  <a:srgbClr val="0000FF"/>
                </a:solidFill>
              </a:rPr>
              <a:t>: </a:t>
            </a:r>
            <a:r>
              <a:rPr lang="en-US" altLang="en-US" sz="2400" dirty="0" err="1"/>
              <a:t>Đặt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bằng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chuột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vào</a:t>
            </a:r>
            <a:r>
              <a:rPr lang="en-US" altLang="en-US" sz="2400" dirty="0"/>
              <a:t> ô </a:t>
            </a:r>
            <a:r>
              <a:rPr lang="en-US" altLang="en-US" sz="2400" dirty="0">
                <a:solidFill>
                  <a:srgbClr val="CC00CC"/>
                </a:solidFill>
              </a:rPr>
              <a:t>File name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gõ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vẽ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724" y="4052032"/>
            <a:ext cx="662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u="sng" dirty="0" err="1">
                <a:solidFill>
                  <a:srgbClr val="0000FF"/>
                </a:solidFill>
              </a:rPr>
              <a:t>Bước</a:t>
            </a:r>
            <a:r>
              <a:rPr lang="en-US" altLang="en-US" sz="2400" u="sng" dirty="0">
                <a:solidFill>
                  <a:srgbClr val="0000FF"/>
                </a:solidFill>
              </a:rPr>
              <a:t> 4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Nháy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>
                <a:solidFill>
                  <a:srgbClr val="CC00CC"/>
                </a:solidFill>
              </a:rPr>
              <a:t> Save </a:t>
            </a:r>
            <a:r>
              <a:rPr lang="en-US" altLang="en-US" sz="2400" dirty="0" err="1"/>
              <a:t>để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vẽ</a:t>
            </a:r>
            <a:r>
              <a:rPr lang="en-US" altLang="en-US" sz="2400" dirty="0"/>
              <a:t>.</a:t>
            </a:r>
          </a:p>
          <a:p>
            <a:endParaRPr lang="en-US" altLang="en-US" sz="20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4220" y="1490872"/>
            <a:ext cx="8320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u="sng" dirty="0" smtClean="0">
                <a:solidFill>
                  <a:srgbClr val="0000FF"/>
                </a:solidFill>
              </a:rPr>
              <a:t> </a:t>
            </a:r>
            <a:r>
              <a:rPr lang="en-US" altLang="en-US" sz="2400" u="sng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2400" u="sng" dirty="0" smtClean="0">
                <a:solidFill>
                  <a:srgbClr val="0000FF"/>
                </a:solidFill>
              </a:rPr>
              <a:t> </a:t>
            </a:r>
            <a:r>
              <a:rPr lang="en-US" altLang="en-US" sz="2400" u="sng" dirty="0">
                <a:solidFill>
                  <a:srgbClr val="0000FF"/>
                </a:solidFill>
              </a:rPr>
              <a:t>1</a:t>
            </a:r>
            <a:r>
              <a:rPr lang="en-US" altLang="en-US" sz="2400" dirty="0">
                <a:solidFill>
                  <a:srgbClr val="0000FF"/>
                </a:solidFill>
              </a:rPr>
              <a:t>: </a:t>
            </a:r>
            <a:r>
              <a:rPr lang="en-US" altLang="en-US" sz="2400" dirty="0" err="1"/>
              <a:t>Nháy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/>
              <a:t>         ở </a:t>
            </a:r>
            <a:r>
              <a:rPr lang="en-US" altLang="en-US" sz="2400" dirty="0" err="1"/>
              <a:t>phía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góc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phần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mềm</a:t>
            </a:r>
            <a:r>
              <a:rPr lang="en-US" altLang="en-US" sz="2400" dirty="0"/>
              <a:t> Paint, </a:t>
            </a:r>
            <a:r>
              <a:rPr lang="en-US" altLang="en-US" sz="2400" dirty="0" err="1"/>
              <a:t>rồi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/>
              <a:t>  Save.  </a:t>
            </a:r>
            <a:r>
              <a:rPr lang="en-US" altLang="en-US" sz="2400" dirty="0" err="1"/>
              <a:t>Hoặc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nhấn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tổ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hợp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phím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Ctrl + </a:t>
            </a:r>
            <a:r>
              <a:rPr lang="en-US" altLang="en-US" sz="2400" dirty="0" smtClean="0">
                <a:solidFill>
                  <a:srgbClr val="0000FF"/>
                </a:solidFill>
              </a:rPr>
              <a:t>S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4220" y="2192276"/>
            <a:ext cx="8320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u="sng" dirty="0" err="1">
                <a:solidFill>
                  <a:srgbClr val="0000FF"/>
                </a:solidFill>
              </a:rPr>
              <a:t>Bước</a:t>
            </a:r>
            <a:r>
              <a:rPr lang="en-US" altLang="en-US" sz="2400" u="sng" dirty="0">
                <a:solidFill>
                  <a:srgbClr val="0000FF"/>
                </a:solidFill>
              </a:rPr>
              <a:t> 2</a:t>
            </a:r>
            <a:r>
              <a:rPr lang="en-US" altLang="en-US" sz="2400" dirty="0">
                <a:solidFill>
                  <a:srgbClr val="0000FF"/>
                </a:solidFill>
              </a:rPr>
              <a:t>: </a:t>
            </a:r>
            <a:r>
              <a:rPr lang="en-US" altLang="en-US" sz="2400" dirty="0" err="1"/>
              <a:t>Cửa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sổ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CC00CC"/>
                </a:solidFill>
              </a:rPr>
              <a:t>Save As </a:t>
            </a:r>
            <a:r>
              <a:rPr lang="en-US" altLang="en-US" sz="2400" dirty="0" err="1"/>
              <a:t>hiện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hình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bên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chọn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mục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lưu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vẽ</a:t>
            </a:r>
            <a:r>
              <a:rPr lang="en-US" altLang="en-US" sz="2400" dirty="0"/>
              <a:t>.</a:t>
            </a:r>
          </a:p>
          <a:p>
            <a:endParaRPr lang="en-US" altLang="en-US" sz="2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20" y="1602725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64570" y="969109"/>
            <a:ext cx="4565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000FF"/>
                </a:solidFill>
              </a:rPr>
              <a:t>* </a:t>
            </a:r>
            <a:r>
              <a:rPr lang="en-US" altLang="en-US" dirty="0" err="1">
                <a:solidFill>
                  <a:srgbClr val="0000FF"/>
                </a:solidFill>
              </a:rPr>
              <a:t>Các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bước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thực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hiện</a:t>
            </a: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3651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18" grpId="0"/>
      <p:bldP spid="25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"/>
            <a:ext cx="5715000" cy="407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3766" y="3492121"/>
            <a:ext cx="3006634" cy="546479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93766" y="3489002"/>
            <a:ext cx="3006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CC"/>
                </a:solidFill>
              </a:rPr>
              <a:t>B1:</a:t>
            </a:r>
            <a:r>
              <a:rPr lang="en-US" sz="2400" dirty="0" smtClean="0">
                <a:solidFill>
                  <a:srgbClr val="0000CC"/>
                </a:solidFill>
              </a:rPr>
              <a:t> File </a:t>
            </a:r>
            <a:r>
              <a:rPr lang="en-US" sz="2400" dirty="0" err="1" smtClean="0">
                <a:solidFill>
                  <a:srgbClr val="0000CC"/>
                </a:solidFill>
              </a:rPr>
              <a:t>chọn</a:t>
            </a:r>
            <a:r>
              <a:rPr lang="en-US" sz="2400" dirty="0" smtClean="0">
                <a:solidFill>
                  <a:srgbClr val="0000CC"/>
                </a:solidFill>
              </a:rPr>
              <a:t> Open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4330321"/>
            <a:ext cx="5280157" cy="546479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75195" y="4327202"/>
            <a:ext cx="517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CC"/>
                </a:solidFill>
              </a:rPr>
              <a:t>B2: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Chọn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thư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mục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đã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lưu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bài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vẽ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919" y="5168521"/>
            <a:ext cx="5280157" cy="546479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192018" y="5165402"/>
            <a:ext cx="517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CC"/>
                </a:solidFill>
              </a:rPr>
              <a:t>B3: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Nháy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chuột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vào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tên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bài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vẽ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6667" y="6006721"/>
            <a:ext cx="5280157" cy="546479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202754" y="6003602"/>
            <a:ext cx="5178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CC"/>
                </a:solidFill>
              </a:rPr>
              <a:t>B4: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Nháy</a:t>
            </a:r>
            <a:r>
              <a:rPr lang="en-US" sz="2400" dirty="0" smtClean="0">
                <a:solidFill>
                  <a:srgbClr val="0000CC"/>
                </a:solidFill>
              </a:rPr>
              <a:t> Open </a:t>
            </a:r>
            <a:r>
              <a:rPr lang="en-US" sz="2400" dirty="0" err="1" smtClean="0">
                <a:solidFill>
                  <a:srgbClr val="0000CC"/>
                </a:solidFill>
              </a:rPr>
              <a:t>để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mở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bài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vẽ</a:t>
            </a:r>
            <a:r>
              <a:rPr lang="en-US" sz="2400" dirty="0" smtClean="0">
                <a:solidFill>
                  <a:srgbClr val="0000CC"/>
                </a:solidFill>
              </a:rPr>
              <a:t>. </a:t>
            </a:r>
            <a:endParaRPr lang="en-US" sz="2400" dirty="0">
              <a:solidFill>
                <a:srgbClr val="0000CC"/>
              </a:solidFill>
            </a:endParaRPr>
          </a:p>
        </p:txBody>
      </p:sp>
      <p:cxnSp>
        <p:nvCxnSpPr>
          <p:cNvPr id="13" name="Elbow Connector 12"/>
          <p:cNvCxnSpPr>
            <a:endCxn id="11" idx="3"/>
          </p:cNvCxnSpPr>
          <p:nvPr/>
        </p:nvCxnSpPr>
        <p:spPr>
          <a:xfrm rot="5400000">
            <a:off x="5270332" y="4082692"/>
            <a:ext cx="2393761" cy="20007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9" idx="3"/>
          </p:cNvCxnSpPr>
          <p:nvPr/>
        </p:nvCxnSpPr>
        <p:spPr>
          <a:xfrm rot="5400000">
            <a:off x="3777059" y="3199019"/>
            <a:ext cx="3917759" cy="5677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7128"/>
            <a:ext cx="2181225" cy="1504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Elbow Connector 16"/>
          <p:cNvCxnSpPr/>
          <p:nvPr/>
        </p:nvCxnSpPr>
        <p:spPr>
          <a:xfrm rot="5400000">
            <a:off x="-258601" y="2392201"/>
            <a:ext cx="1812602" cy="381000"/>
          </a:xfrm>
          <a:prstGeom prst="bentConnector3">
            <a:avLst>
              <a:gd name="adj1" fmla="val -4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3703799" y="2994327"/>
            <a:ext cx="2041202" cy="624548"/>
          </a:xfrm>
          <a:prstGeom prst="bentConnector3">
            <a:avLst>
              <a:gd name="adj1" fmla="val -13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36632"/>
            <a:ext cx="2943225" cy="762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cap="none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cap="none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cap="none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cap="none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b="1" cap="none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825" y="7620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0000CC"/>
                </a:solidFill>
              </a:rPr>
              <a:t>Trò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chơi</a:t>
            </a:r>
            <a:r>
              <a:rPr lang="en-US" sz="4000" b="1" dirty="0" smtClean="0">
                <a:solidFill>
                  <a:srgbClr val="0000CC"/>
                </a:solidFill>
              </a:rPr>
              <a:t>: </a:t>
            </a:r>
            <a:r>
              <a:rPr lang="en-US" sz="4000" b="1" dirty="0" err="1" smtClean="0">
                <a:solidFill>
                  <a:srgbClr val="0000CC"/>
                </a:solidFill>
              </a:rPr>
              <a:t>Bí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Mật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quả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bóng</a:t>
            </a:r>
            <a:r>
              <a:rPr lang="en-US" sz="4000" b="1" dirty="0" smtClean="0">
                <a:solidFill>
                  <a:srgbClr val="0000CC"/>
                </a:solidFill>
              </a:rPr>
              <a:t/>
            </a:r>
            <a:br>
              <a:rPr lang="en-US" sz="4000" b="1" dirty="0" smtClean="0">
                <a:solidFill>
                  <a:srgbClr val="0000CC"/>
                </a:solidFill>
              </a:rPr>
            </a:br>
            <a:endParaRPr lang="en-US" sz="4000" dirty="0" smtClean="0">
              <a:solidFill>
                <a:srgbClr val="0000CC"/>
              </a:solidFill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581025" y="19812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2257425" y="19812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5" action="ppaction://hlinksldjump"/>
          </p:cNvPr>
          <p:cNvSpPr/>
          <p:nvPr/>
        </p:nvSpPr>
        <p:spPr>
          <a:xfrm>
            <a:off x="4238625" y="19812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5991225" y="19812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2114550" y="451485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Chọn</a:t>
            </a:r>
            <a:r>
              <a:rPr lang="en-US" sz="44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Calibri" pitchFamily="34" charset="0"/>
              </a:rPr>
              <a:t>bóng</a:t>
            </a:r>
            <a:endParaRPr lang="en-US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7667625" y="19812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03476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74725" y="846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48131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8132" name="Picture 5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1981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0" y="15240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514600" y="5562600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8140" name="Rectangle 21"/>
          <p:cNvSpPr>
            <a:spLocks noChangeArrowheads="1"/>
          </p:cNvSpPr>
          <p:nvPr/>
        </p:nvSpPr>
        <p:spPr bwMode="auto">
          <a:xfrm>
            <a:off x="0" y="205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100" b="1">
                <a:solidFill>
                  <a:srgbClr val="FF3300"/>
                </a:solidFill>
              </a:rPr>
              <a:t>Câu 1: </a:t>
            </a:r>
            <a:r>
              <a:rPr lang="en-US" altLang="en-US" sz="3200">
                <a:solidFill>
                  <a:srgbClr val="FF3300"/>
                </a:solidFill>
                <a:cs typeface="Times New Roman" panose="02020603050405020304" pitchFamily="18" charset="0"/>
              </a:rPr>
              <a:t>Để khởi động phần mềm Paint em thực hiện như thế nào?</a:t>
            </a:r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altLang="en-US" sz="3100" b="1">
              <a:solidFill>
                <a:srgbClr val="FF3300"/>
              </a:solidFill>
            </a:endParaRPr>
          </a:p>
        </p:txBody>
      </p:sp>
      <p:sp>
        <p:nvSpPr>
          <p:cNvPr id="48141" name="TextBox 20"/>
          <p:cNvSpPr txBox="1">
            <a:spLocks noChangeArrowheads="1"/>
          </p:cNvSpPr>
          <p:nvPr/>
        </p:nvSpPr>
        <p:spPr bwMode="auto">
          <a:xfrm>
            <a:off x="0" y="3276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a) Nháy nút  chuột trái lên biểu tượng của phần mềm Paint</a:t>
            </a:r>
          </a:p>
        </p:txBody>
      </p:sp>
      <p:sp>
        <p:nvSpPr>
          <p:cNvPr id="48142" name="TextBox 27"/>
          <p:cNvSpPr txBox="1">
            <a:spLocks noChangeArrowheads="1"/>
          </p:cNvSpPr>
          <p:nvPr/>
        </p:nvSpPr>
        <p:spPr bwMode="auto">
          <a:xfrm>
            <a:off x="0" y="3886200"/>
            <a:ext cx="929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b) Nháy đúp chuột  lên biểu tượng của phần mềm Paint trên màn hình nền </a:t>
            </a:r>
          </a:p>
        </p:txBody>
      </p:sp>
      <p:sp>
        <p:nvSpPr>
          <p:cNvPr id="48143" name="TextBox 28"/>
          <p:cNvSpPr txBox="1">
            <a:spLocks noChangeArrowheads="1"/>
          </p:cNvSpPr>
          <p:nvPr/>
        </p:nvSpPr>
        <p:spPr bwMode="auto">
          <a:xfrm>
            <a:off x="0" y="4953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c) Nháy phải chuột lên phần mềm Paint</a:t>
            </a:r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0" y="3886200"/>
            <a:ext cx="4572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81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3276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8" name="AutoShap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108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12"/>
          <p:cNvSpPr txBox="1">
            <a:spLocks noChangeArrowheads="1"/>
          </p:cNvSpPr>
          <p:nvPr/>
        </p:nvSpPr>
        <p:spPr bwMode="auto">
          <a:xfrm>
            <a:off x="18288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vi-VN" altLang="en-US" sz="3200" b="1">
              <a:solidFill>
                <a:srgbClr val="FFC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u="sng">
                <a:solidFill>
                  <a:srgbClr val="0000FF"/>
                </a:solidFill>
                <a:latin typeface="Arial" panose="020B0604020202020204" pitchFamily="34" charset="0"/>
              </a:rPr>
              <a:t>Câu 2: </a:t>
            </a:r>
            <a:r>
              <a:rPr lang="en-US" altLang="en-US">
                <a:solidFill>
                  <a:srgbClr val="0000FF"/>
                </a:solidFill>
              </a:rPr>
              <a:t>Đâu là c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ông cụ bút vẽ?</a:t>
            </a:r>
          </a:p>
        </p:txBody>
      </p:sp>
      <p:sp>
        <p:nvSpPr>
          <p:cNvPr id="49165" name="Text Box 10"/>
          <p:cNvSpPr txBox="1">
            <a:spLocks noChangeArrowheads="1"/>
          </p:cNvSpPr>
          <p:nvPr/>
        </p:nvSpPr>
        <p:spPr bwMode="auto">
          <a:xfrm>
            <a:off x="1865313" y="3209925"/>
            <a:ext cx="3960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</a:p>
        </p:txBody>
      </p:sp>
      <p:sp>
        <p:nvSpPr>
          <p:cNvPr id="49166" name="Text Box 11"/>
          <p:cNvSpPr txBox="1">
            <a:spLocks noChangeArrowheads="1"/>
          </p:cNvSpPr>
          <p:nvPr/>
        </p:nvSpPr>
        <p:spPr bwMode="auto">
          <a:xfrm>
            <a:off x="1828800" y="4648200"/>
            <a:ext cx="3960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</a:p>
        </p:txBody>
      </p:sp>
      <p:pic>
        <p:nvPicPr>
          <p:cNvPr id="49167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52775"/>
            <a:ext cx="5699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94225"/>
            <a:ext cx="5349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9" name="TextBox 15"/>
          <p:cNvSpPr txBox="1">
            <a:spLocks noChangeArrowheads="1"/>
          </p:cNvSpPr>
          <p:nvPr/>
        </p:nvSpPr>
        <p:spPr bwMode="auto">
          <a:xfrm>
            <a:off x="1843088" y="3900488"/>
            <a:ext cx="620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</a:p>
        </p:txBody>
      </p:sp>
      <p:sp>
        <p:nvSpPr>
          <p:cNvPr id="35" name="Oval 34"/>
          <p:cNvSpPr/>
          <p:nvPr/>
        </p:nvSpPr>
        <p:spPr>
          <a:xfrm>
            <a:off x="1781175" y="3846513"/>
            <a:ext cx="679450" cy="738187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vi-VN" sz="32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171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77000"/>
            <a:ext cx="457200" cy="381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917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5572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3" name="AutoShape 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9174" name="AutoShape 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0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79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15-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7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0190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Câu 3: </a:t>
            </a:r>
            <a:r>
              <a:rPr lang="nl-NL" altLang="en-US" b="1">
                <a:solidFill>
                  <a:srgbClr val="FF3300"/>
                </a:solidFill>
              </a:rPr>
              <a:t>Để thực hiện thao tác lưu bài vẽ em thực hiện mấy bước</a:t>
            </a:r>
            <a:r>
              <a:rPr lang="nl-NL" altLang="en-US">
                <a:solidFill>
                  <a:srgbClr val="FF3300"/>
                </a:solidFill>
              </a:rPr>
              <a:t> .</a:t>
            </a:r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19200" y="4114800"/>
            <a:ext cx="4572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92" name="Rectangle 22"/>
          <p:cNvSpPr>
            <a:spLocks noChangeArrowheads="1"/>
          </p:cNvSpPr>
          <p:nvPr/>
        </p:nvSpPr>
        <p:spPr bwMode="auto">
          <a:xfrm>
            <a:off x="1225550" y="32004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A.  2 bước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50193" name="Rectangle 23"/>
          <p:cNvSpPr>
            <a:spLocks noChangeArrowheads="1"/>
          </p:cNvSpPr>
          <p:nvPr/>
        </p:nvSpPr>
        <p:spPr bwMode="auto">
          <a:xfrm>
            <a:off x="1295400" y="40386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B. 4 bước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50194" name="Rectangle 24"/>
          <p:cNvSpPr>
            <a:spLocks noChangeArrowheads="1"/>
          </p:cNvSpPr>
          <p:nvPr/>
        </p:nvSpPr>
        <p:spPr bwMode="auto">
          <a:xfrm>
            <a:off x="1295400" y="47244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C. 5 bước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47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hat_rab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943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1828800" y="5334000"/>
            <a:ext cx="609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990000"/>
                </a:solidFill>
              </a:rPr>
              <a:t>Em được tặng 1 bông hoa điểm tốt.</a:t>
            </a:r>
            <a:endParaRPr lang="vi-VN" altLang="en-US">
              <a:solidFill>
                <a:srgbClr val="990000"/>
              </a:solidFill>
            </a:endParaRPr>
          </a:p>
        </p:txBody>
      </p:sp>
      <p:sp>
        <p:nvSpPr>
          <p:cNvPr id="51204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29600" y="6172200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72538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13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27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15-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7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2238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Câu 5: </a:t>
            </a:r>
            <a:r>
              <a:rPr lang="en-US" altLang="en-US">
                <a:solidFill>
                  <a:srgbClr val="FF3300"/>
                </a:solidFill>
                <a:cs typeface="Times New Roman" panose="02020603050405020304" pitchFamily="18" charset="0"/>
              </a:rPr>
              <a:t>Để lưu bài vẽ em nhấn nút lệnh  nào sau đây</a:t>
            </a:r>
          </a:p>
        </p:txBody>
      </p:sp>
      <p:sp>
        <p:nvSpPr>
          <p:cNvPr id="52239" name="Rectangle 22"/>
          <p:cNvSpPr>
            <a:spLocks noChangeArrowheads="1"/>
          </p:cNvSpPr>
          <p:nvPr/>
        </p:nvSpPr>
        <p:spPr bwMode="auto">
          <a:xfrm>
            <a:off x="1295400" y="3276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nl-NL" altLang="en-US" sz="3200" b="1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3200" b="1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0" name="Rectangle 23"/>
          <p:cNvSpPr>
            <a:spLocks noChangeArrowheads="1"/>
          </p:cNvSpPr>
          <p:nvPr/>
        </p:nvSpPr>
        <p:spPr bwMode="auto">
          <a:xfrm>
            <a:off x="12954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  <a:endParaRPr lang="en-US" altLang="en-US" sz="3200" b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1" name="Rectangle 24"/>
          <p:cNvSpPr>
            <a:spLocks noChangeArrowheads="1"/>
          </p:cNvSpPr>
          <p:nvPr/>
        </p:nvSpPr>
        <p:spPr bwMode="auto">
          <a:xfrm>
            <a:off x="1295400" y="48006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</a:t>
            </a:r>
            <a:endParaRPr lang="en-US" altLang="en-US" sz="3200" b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242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593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5381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95400" y="4876800"/>
            <a:ext cx="5334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7808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729502"/>
            <a:ext cx="7156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CỦNG CỐ DẶN DÒ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44" y="2514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or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752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7381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422275" y="914400"/>
            <a:ext cx="8153400" cy="2438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6" name="Picture 11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4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38375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bloema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71">
            <a:off x="-228600" y="4114800"/>
            <a:ext cx="21986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52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53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2382" y="2381"/>
            <a:ext cx="14478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4" name="Group 158"/>
          <p:cNvGrpSpPr>
            <a:grpSpLocks/>
          </p:cNvGrpSpPr>
          <p:nvPr/>
        </p:nvGrpSpPr>
        <p:grpSpPr bwMode="auto">
          <a:xfrm>
            <a:off x="1752600" y="5410200"/>
            <a:ext cx="1981200" cy="1447800"/>
            <a:chOff x="5760" y="2544"/>
            <a:chExt cx="1111" cy="768"/>
          </a:xfrm>
        </p:grpSpPr>
        <p:pic>
          <p:nvPicPr>
            <p:cNvPr id="30755" name="Picture 159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160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2590800" y="3810000"/>
            <a:ext cx="1295400" cy="762000"/>
            <a:chOff x="5760" y="2544"/>
            <a:chExt cx="1111" cy="768"/>
          </a:xfrm>
        </p:grpSpPr>
        <p:pic>
          <p:nvPicPr>
            <p:cNvPr id="30753" name="Picture 162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Picture 163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6" name="Group 164"/>
          <p:cNvGrpSpPr>
            <a:grpSpLocks/>
          </p:cNvGrpSpPr>
          <p:nvPr/>
        </p:nvGrpSpPr>
        <p:grpSpPr bwMode="auto">
          <a:xfrm>
            <a:off x="1295400" y="3657600"/>
            <a:ext cx="1295400" cy="990600"/>
            <a:chOff x="5760" y="2544"/>
            <a:chExt cx="1111" cy="768"/>
          </a:xfrm>
        </p:grpSpPr>
        <p:pic>
          <p:nvPicPr>
            <p:cNvPr id="30751" name="Picture 165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2" name="Picture 166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7" name="Group 167"/>
          <p:cNvGrpSpPr>
            <a:grpSpLocks/>
          </p:cNvGrpSpPr>
          <p:nvPr/>
        </p:nvGrpSpPr>
        <p:grpSpPr bwMode="auto">
          <a:xfrm>
            <a:off x="6400800" y="5334000"/>
            <a:ext cx="2057400" cy="1524000"/>
            <a:chOff x="5760" y="2544"/>
            <a:chExt cx="1111" cy="768"/>
          </a:xfrm>
        </p:grpSpPr>
        <p:pic>
          <p:nvPicPr>
            <p:cNvPr id="30749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8" name="Group 170"/>
          <p:cNvGrpSpPr>
            <a:grpSpLocks/>
          </p:cNvGrpSpPr>
          <p:nvPr/>
        </p:nvGrpSpPr>
        <p:grpSpPr bwMode="auto">
          <a:xfrm>
            <a:off x="6781800" y="3657600"/>
            <a:ext cx="990600" cy="990600"/>
            <a:chOff x="5760" y="2544"/>
            <a:chExt cx="1111" cy="768"/>
          </a:xfrm>
        </p:grpSpPr>
        <p:pic>
          <p:nvPicPr>
            <p:cNvPr id="30747" name="Picture 171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172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173"/>
          <p:cNvGrpSpPr>
            <a:grpSpLocks/>
          </p:cNvGrpSpPr>
          <p:nvPr/>
        </p:nvGrpSpPr>
        <p:grpSpPr bwMode="auto">
          <a:xfrm>
            <a:off x="7543800" y="3886200"/>
            <a:ext cx="1066800" cy="1143000"/>
            <a:chOff x="5760" y="2544"/>
            <a:chExt cx="1111" cy="768"/>
          </a:xfrm>
        </p:grpSpPr>
        <p:pic>
          <p:nvPicPr>
            <p:cNvPr id="30745" name="Picture 174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175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0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3400" y="-2286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80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-152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19800" y="762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.A – Tiếng Hát Bạn Bè Mình Be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80288" y="4593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4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80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513" name="Oval 25"/>
          <p:cNvSpPr>
            <a:spLocks noChangeArrowheads="1"/>
          </p:cNvSpPr>
          <p:nvPr/>
        </p:nvSpPr>
        <p:spPr bwMode="auto">
          <a:xfrm>
            <a:off x="2825751" y="2688544"/>
            <a:ext cx="6096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7514" name="Rectangle 26"/>
          <p:cNvSpPr>
            <a:spLocks noChangeArrowheads="1"/>
          </p:cNvSpPr>
          <p:nvPr/>
        </p:nvSpPr>
        <p:spPr bwMode="auto">
          <a:xfrm>
            <a:off x="1385888" y="1156855"/>
            <a:ext cx="79359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000FF"/>
                </a:solidFill>
              </a:rPr>
              <a:t>Câu</a:t>
            </a:r>
            <a:r>
              <a:rPr lang="en-US" altLang="en-US" b="1" dirty="0">
                <a:solidFill>
                  <a:srgbClr val="0000FF"/>
                </a:solidFill>
              </a:rPr>
              <a:t> 2. </a:t>
            </a:r>
            <a:r>
              <a:rPr lang="en-US" altLang="en-US" b="1" dirty="0" err="1">
                <a:solidFill>
                  <a:srgbClr val="0000FF"/>
                </a:solidFill>
              </a:rPr>
              <a:t>Đâu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là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biểu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tượng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của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duyệt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cốc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cốc</a:t>
            </a:r>
            <a:r>
              <a:rPr lang="en-US" altLang="en-US" b="1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47516" name="Rectangle 28"/>
          <p:cNvSpPr>
            <a:spLocks noChangeArrowheads="1"/>
          </p:cNvSpPr>
          <p:nvPr/>
        </p:nvSpPr>
        <p:spPr bwMode="auto">
          <a:xfrm>
            <a:off x="2876551" y="1917018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00FF"/>
                </a:solidFill>
              </a:rPr>
              <a:t>A. </a:t>
            </a:r>
          </a:p>
        </p:txBody>
      </p:sp>
      <p:sp>
        <p:nvSpPr>
          <p:cNvPr id="447517" name="Rectangle 29"/>
          <p:cNvSpPr>
            <a:spLocks noChangeArrowheads="1"/>
          </p:cNvSpPr>
          <p:nvPr/>
        </p:nvSpPr>
        <p:spPr bwMode="auto">
          <a:xfrm>
            <a:off x="2927351" y="2688544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FF"/>
                </a:solidFill>
              </a:rPr>
              <a:t>B. </a:t>
            </a:r>
          </a:p>
        </p:txBody>
      </p:sp>
      <p:sp>
        <p:nvSpPr>
          <p:cNvPr id="447518" name="Rectangle 30"/>
          <p:cNvSpPr>
            <a:spLocks noChangeArrowheads="1"/>
          </p:cNvSpPr>
          <p:nvPr/>
        </p:nvSpPr>
        <p:spPr bwMode="auto">
          <a:xfrm>
            <a:off x="2836863" y="3447369"/>
            <a:ext cx="53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00FF"/>
                </a:solidFill>
              </a:rPr>
              <a:t>C.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9" y="2639331"/>
            <a:ext cx="6858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1" y="1917018"/>
            <a:ext cx="722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3421969"/>
            <a:ext cx="73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2" descr="ag00373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32675">
            <a:off x="8043863" y="6019800"/>
            <a:ext cx="1143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45243" y="685800"/>
            <a:ext cx="1371600" cy="1295400"/>
            <a:chOff x="432" y="1536"/>
            <a:chExt cx="796" cy="792"/>
          </a:xfrm>
        </p:grpSpPr>
        <p:grpSp>
          <p:nvGrpSpPr>
            <p:cNvPr id="56333" name="Group 12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56336" name="Picture 13" descr="Dauhoi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37" name="Picture 14" descr="Dauhoi2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6334" name="Picture 15" descr="ag00317_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5" name="Picture 16" descr="ag00317_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5425" name="AutoShape 17"/>
          <p:cNvSpPr>
            <a:spLocks noChangeArrowheads="1"/>
          </p:cNvSpPr>
          <p:nvPr/>
        </p:nvSpPr>
        <p:spPr bwMode="auto">
          <a:xfrm>
            <a:off x="1695451" y="4282394"/>
            <a:ext cx="3581400" cy="1447800"/>
          </a:xfrm>
          <a:prstGeom prst="cloudCallout">
            <a:avLst>
              <a:gd name="adj1" fmla="val 83333"/>
              <a:gd name="adj2" fmla="val 63157"/>
            </a:avLst>
          </a:prstGeom>
          <a:solidFill>
            <a:schemeClr val="folHlink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3300"/>
                </a:solidFill>
              </a:rPr>
              <a:t>Chúc mừng em đã trả lời đúng</a:t>
            </a:r>
          </a:p>
        </p:txBody>
      </p:sp>
    </p:spTree>
    <p:extLst>
      <p:ext uri="{BB962C8B-B14F-4D97-AF65-F5344CB8AC3E}">
        <p14:creationId xmlns:p14="http://schemas.microsoft.com/office/powerpoint/2010/main" val="4106112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13" grpId="0" animBg="1"/>
      <p:bldP spid="447514" grpId="0"/>
      <p:bldP spid="447516" grpId="0"/>
      <p:bldP spid="447517" grpId="0"/>
      <p:bldP spid="447518" grpId="0"/>
      <p:bldP spid="1454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6858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1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gamehub-buc-tranh-ve-pain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349929"/>
            <a:ext cx="9144000" cy="527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ea9af70b9c971e22124262f2e6f80d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 bwMode="auto">
          <a:xfrm>
            <a:off x="76200" y="914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DB6312-8A2E-45CC-BE92-69E823074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8" y="2394406"/>
            <a:ext cx="9144000" cy="3987911"/>
          </a:xfrm>
          <a:prstGeom prst="rect">
            <a:avLst/>
          </a:prstGeom>
        </p:spPr>
      </p:pic>
      <p:sp>
        <p:nvSpPr>
          <p:cNvPr id="6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768" y="6096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 2: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EM TẬP VẼ</a:t>
            </a:r>
          </a:p>
          <a:p>
            <a:pPr algn="ctr" eaLnBrk="1" hangingPunct="1"/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flower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flower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1722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5240" y="1066800"/>
            <a:ext cx="91106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  <a:p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Paint;</a:t>
            </a:r>
          </a:p>
          <a:p>
            <a:pPr marL="571500" indent="-571500">
              <a:buFontTx/>
              <a:buChar char="-"/>
            </a:pP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571500">
              <a:buFontTx/>
              <a:buChar char="-"/>
            </a:pP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7" y="2016890"/>
            <a:ext cx="67099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dirty="0">
                <a:solidFill>
                  <a:srgbClr val="CC00CC"/>
                </a:solidFill>
              </a:rPr>
              <a:t>A. HOẠT ĐỘNG CƠ BẢN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7" y="2663221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rgbClr val="0000FF"/>
                </a:solidFill>
              </a:rPr>
              <a:t>1) </a:t>
            </a:r>
            <a:r>
              <a:rPr lang="en-US" altLang="en-US" sz="3200" dirty="0" err="1">
                <a:solidFill>
                  <a:srgbClr val="0000FF"/>
                </a:solidFill>
              </a:rPr>
              <a:t>Giới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thiệu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phần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mềm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dirty="0">
                <a:solidFill>
                  <a:srgbClr val="FF0000"/>
                </a:solidFill>
              </a:rPr>
              <a:t>Paint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="" xmlns:a16="http://schemas.microsoft.com/office/drawing/2014/main" id="{B0477B43-AE59-4CAC-B8FD-EDCEA06F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256" y="527655"/>
            <a:ext cx="341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309"/>
            <a:ext cx="9207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PHẦN MỀM HỌC VẼ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="" xmlns:a16="http://schemas.microsoft.com/office/drawing/2014/main" id="{81759B0C-4703-4478-847A-CE706C45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4" y="1"/>
            <a:ext cx="770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22713871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714199"/>
  <p:tag name="VIOLETTITLE" val="CĐ2. Bài 1. Làm quen với phần mềm học vẽ"/>
  <p:tag name="VIOLETLESSON" val="10"/>
  <p:tag name="VIOLETCATID" val="8322018"/>
  <p:tag name="VIOLETSUBJECT" val="HD học Tin học 3"/>
  <p:tag name="VIOLETAUTHORID" val="4712945"/>
  <p:tag name="VIOLETAUTHORNAME" val="Phan Tan Tai"/>
  <p:tag name="VIOLETAUTHORAVATAR" val="no_avatar.jpg"/>
  <p:tag name="VIOLETAUTHORADDRESS" val=" - DakNong"/>
  <p:tag name="VIOLETDATE" val="2019-11-10 20:47:53"/>
  <p:tag name="VIOLETHIT" val="119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62&quot;/&gt;&lt;/object&gt;&lt;object type=&quot;3&quot; unique_id=&quot;10005&quot;&gt;&lt;property id=&quot;20148&quot; value=&quot;5&quot;/&gt;&lt;property id=&quot;20300&quot; value=&quot;Slide 2&quot;/&gt;&lt;property id=&quot;20307&quot; value=&quot;463&quot;/&gt;&lt;/object&gt;&lt;object type=&quot;3&quot; unique_id=&quot;10006&quot;&gt;&lt;property id=&quot;20148&quot; value=&quot;5&quot;/&gt;&lt;property id=&quot;20300&quot; value=&quot;Slide 3&quot;/&gt;&lt;property id=&quot;20307&quot; value=&quot;464&quot;/&gt;&lt;/object&gt;&lt;object type=&quot;3&quot; unique_id=&quot;10007&quot;&gt;&lt;property id=&quot;20148&quot; value=&quot;5&quot;/&gt;&lt;property id=&quot;20300&quot; value=&quot;Slide 4&quot;/&gt;&lt;property id=&quot;20307&quot; value=&quot;466&quot;/&gt;&lt;/object&gt;&lt;object type=&quot;3&quot; unique_id=&quot;10008&quot;&gt;&lt;property id=&quot;20148&quot; value=&quot;5&quot;/&gt;&lt;property id=&quot;20300&quot; value=&quot;Slide 5&quot;/&gt;&lt;property id=&quot;20307&quot; value=&quot;467&quot;/&gt;&lt;/object&gt;&lt;object type=&quot;3&quot; unique_id=&quot;10009&quot;&gt;&lt;property id=&quot;20148&quot; value=&quot;5&quot;/&gt;&lt;property id=&quot;20300&quot; value=&quot;Slide 6&quot;/&gt;&lt;property id=&quot;20307&quot; value=&quot;468&quot;/&gt;&lt;/object&gt;&lt;object type=&quot;3&quot; unique_id=&quot;10010&quot;&gt;&lt;property id=&quot;20148&quot; value=&quot;5&quot;/&gt;&lt;property id=&quot;20300&quot; value=&quot;Slide 7&quot;/&gt;&lt;property id=&quot;20307&quot; value=&quot;348&quot;/&gt;&lt;/object&gt;&lt;object type=&quot;3&quot; unique_id=&quot;10011&quot;&gt;&lt;property id=&quot;20148&quot; value=&quot;5&quot;/&gt;&lt;property id=&quot;20300&quot; value=&quot;Slide 8&quot;/&gt;&lt;property id=&quot;20307&quot; value=&quot;465&quot;/&gt;&lt;/object&gt;&lt;object type=&quot;3&quot; unique_id=&quot;10012&quot;&gt;&lt;property id=&quot;20148&quot; value=&quot;5&quot;/&gt;&lt;property id=&quot;20300&quot; value=&quot;Slide 9&quot;/&gt;&lt;property id=&quot;20307&quot; value=&quot;469&quot;/&gt;&lt;/object&gt;&lt;object type=&quot;3&quot; unique_id=&quot;10013&quot;&gt;&lt;property id=&quot;20148&quot; value=&quot;5&quot;/&gt;&lt;property id=&quot;20300&quot; value=&quot;Slide 10&quot;/&gt;&lt;property id=&quot;20307&quot; value=&quot;470&quot;/&gt;&lt;/object&gt;&lt;object type=&quot;3&quot; unique_id=&quot;10014&quot;&gt;&lt;property id=&quot;20148&quot; value=&quot;5&quot;/&gt;&lt;property id=&quot;20300&quot; value=&quot;Slide 11&quot;/&gt;&lt;property id=&quot;20307&quot; value=&quot;471&quot;/&gt;&lt;/object&gt;&lt;object type=&quot;3&quot; unique_id=&quot;10015&quot;&gt;&lt;property id=&quot;20148&quot; value=&quot;5&quot;/&gt;&lt;property id=&quot;20300&quot; value=&quot;Slide 12&quot;/&gt;&lt;property id=&quot;20307&quot; value=&quot;472&quot;/&gt;&lt;/object&gt;&lt;object type=&quot;3&quot; unique_id=&quot;10016&quot;&gt;&lt;property id=&quot;20148&quot; value=&quot;5&quot;/&gt;&lt;property id=&quot;20300&quot; value=&quot;Slide 13&quot;/&gt;&lt;property id=&quot;20307&quot; value=&quot;473&quot;/&gt;&lt;/object&gt;&lt;object type=&quot;3&quot; unique_id=&quot;10017&quot;&gt;&lt;property id=&quot;20148&quot; value=&quot;5&quot;/&gt;&lt;property id=&quot;20300&quot; value=&quot;Slide 14&quot;/&gt;&lt;property id=&quot;20307&quot; value=&quot;474&quot;/&gt;&lt;/object&gt;&lt;object type=&quot;3&quot; unique_id=&quot;10018&quot;&gt;&lt;property id=&quot;20148&quot; value=&quot;5&quot;/&gt;&lt;property id=&quot;20300&quot; value=&quot;Slide 15&quot;/&gt;&lt;property id=&quot;20307&quot; value=&quot;475&quot;/&gt;&lt;/object&gt;&lt;object type=&quot;3&quot; unique_id=&quot;10019&quot;&gt;&lt;property id=&quot;20148&quot; value=&quot;5&quot;/&gt;&lt;property id=&quot;20300&quot; value=&quot;Slide 16&quot;/&gt;&lt;property id=&quot;20307&quot; value=&quot;476&quot;/&gt;&lt;/object&gt;&lt;object type=&quot;3&quot; unique_id=&quot;10020&quot;&gt;&lt;property id=&quot;20148&quot; value=&quot;5&quot;/&gt;&lt;property id=&quot;20300&quot; value=&quot;Slide 17&quot;/&gt;&lt;property id=&quot;20307&quot; value=&quot;477&quot;/&gt;&lt;/object&gt;&lt;object type=&quot;3&quot; unique_id=&quot;10021&quot;&gt;&lt;property id=&quot;20148&quot; value=&quot;5&quot;/&gt;&lt;property id=&quot;20300&quot; value=&quot;Slide 18&quot;/&gt;&lt;property id=&quot;20307&quot; value=&quot;479&quot;/&gt;&lt;/object&gt;&lt;object type=&quot;3&quot; unique_id=&quot;10022&quot;&gt;&lt;property id=&quot;20148&quot; value=&quot;5&quot;/&gt;&lt;property id=&quot;20300&quot; value=&quot;Slide 19&quot;/&gt;&lt;property id=&quot;20307&quot; value=&quot;480&quot;/&gt;&lt;/object&gt;&lt;object type=&quot;3&quot; unique_id=&quot;10023&quot;&gt;&lt;property id=&quot;20148&quot; value=&quot;5&quot;/&gt;&lt;property id=&quot;20300&quot; value=&quot;Slide 20&quot;/&gt;&lt;property id=&quot;20307&quot; value=&quot;481&quot;/&gt;&lt;/object&gt;&lt;object type=&quot;3&quot; unique_id=&quot;10024&quot;&gt;&lt;property id=&quot;20148&quot; value=&quot;5&quot;/&gt;&lt;property id=&quot;20300&quot; value=&quot;Slide 21 - &amp;quot;4. Mở bài vẽ&amp;quot;&quot;/&gt;&lt;property id=&quot;20307&quot; value=&quot;488&quot;/&gt;&lt;/object&gt;&lt;object type=&quot;3&quot; unique_id=&quot;10025&quot;&gt;&lt;property id=&quot;20148&quot; value=&quot;5&quot;/&gt;&lt;property id=&quot;20300&quot; value=&quot;Slide 22 - &amp;quot;Trò chơi: Bí Mật trong quả bóng&amp;#x0D;&amp;#x0A;&amp;quot;&quot;/&gt;&lt;property id=&quot;20307&quot; value=&quot;482&quot;/&gt;&lt;/object&gt;&lt;object type=&quot;3&quot; unique_id=&quot;10026&quot;&gt;&lt;property id=&quot;20148&quot; value=&quot;5&quot;/&gt;&lt;property id=&quot;20300&quot; value=&quot;Slide 23&quot;/&gt;&lt;property id=&quot;20307&quot; value=&quot;483&quot;/&gt;&lt;/object&gt;&lt;object type=&quot;3&quot; unique_id=&quot;10027&quot;&gt;&lt;property id=&quot;20148&quot; value=&quot;5&quot;/&gt;&lt;property id=&quot;20300&quot; value=&quot;Slide 24&quot;/&gt;&lt;property id=&quot;20307&quot; value=&quot;484&quot;/&gt;&lt;/object&gt;&lt;object type=&quot;3&quot; unique_id=&quot;10028&quot;&gt;&lt;property id=&quot;20148&quot; value=&quot;5&quot;/&gt;&lt;property id=&quot;20300&quot; value=&quot;Slide 25&quot;/&gt;&lt;property id=&quot;20307&quot; value=&quot;485&quot;/&gt;&lt;/object&gt;&lt;object type=&quot;3&quot; unique_id=&quot;10029&quot;&gt;&lt;property id=&quot;20148&quot; value=&quot;5&quot;/&gt;&lt;property id=&quot;20300&quot; value=&quot;Slide 26&quot;/&gt;&lt;property id=&quot;20307&quot; value=&quot;486&quot;/&gt;&lt;/object&gt;&lt;object type=&quot;3&quot; unique_id=&quot;10030&quot;&gt;&lt;property id=&quot;20148&quot; value=&quot;5&quot;/&gt;&lt;property id=&quot;20300&quot; value=&quot;Slide 27&quot;/&gt;&lt;property id=&quot;20307&quot; value=&quot;487&quot;/&gt;&lt;/object&gt;&lt;object type=&quot;3&quot; unique_id=&quot;10031&quot;&gt;&lt;property id=&quot;20148&quot; value=&quot;5&quot;/&gt;&lt;property id=&quot;20300&quot; value=&quot;Slide 28&quot;/&gt;&lt;property id=&quot;20307&quot; value=&quot;444&quot;/&gt;&lt;/object&gt;&lt;object type=&quot;3&quot; unique_id=&quot;10032&quot;&gt;&lt;property id=&quot;20148&quot; value=&quot;5&quot;/&gt;&lt;property id=&quot;20300&quot; value=&quot;Slide 29&quot;/&gt;&lt;property id=&quot;20307&quot; value=&quot;3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828</Words>
  <Application>Microsoft Office PowerPoint</Application>
  <PresentationFormat>On-screen Show (4:3)</PresentationFormat>
  <Paragraphs>130</Paragraphs>
  <Slides>29</Slides>
  <Notes>11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Mở bài vẽ</vt:lpstr>
      <vt:lpstr>Trò chơi: Bí Mật trong quả bóng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MTC</cp:lastModifiedBy>
  <cp:revision>146</cp:revision>
  <dcterms:created xsi:type="dcterms:W3CDTF">2017-11-25T12:02:35Z</dcterms:created>
  <dcterms:modified xsi:type="dcterms:W3CDTF">2020-09-21T07:54:07Z</dcterms:modified>
</cp:coreProperties>
</file>