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316" r:id="rId2"/>
    <p:sldId id="354" r:id="rId3"/>
    <p:sldId id="315" r:id="rId4"/>
    <p:sldId id="356" r:id="rId5"/>
    <p:sldId id="355" r:id="rId6"/>
    <p:sldId id="357" r:id="rId7"/>
    <p:sldId id="328" r:id="rId8"/>
    <p:sldId id="359" r:id="rId9"/>
    <p:sldId id="364" r:id="rId10"/>
    <p:sldId id="337" r:id="rId11"/>
    <p:sldId id="361" r:id="rId12"/>
    <p:sldId id="320" r:id="rId13"/>
    <p:sldId id="365" r:id="rId14"/>
    <p:sldId id="322" r:id="rId15"/>
    <p:sldId id="366" r:id="rId16"/>
    <p:sldId id="342" r:id="rId17"/>
    <p:sldId id="339" r:id="rId18"/>
    <p:sldId id="363" r:id="rId19"/>
    <p:sldId id="367" r:id="rId20"/>
    <p:sldId id="290" r:id="rId21"/>
    <p:sldId id="344" r:id="rId22"/>
    <p:sldId id="306" r:id="rId23"/>
    <p:sldId id="352" r:id="rId24"/>
    <p:sldId id="368" r:id="rId25"/>
    <p:sldId id="347" r:id="rId26"/>
    <p:sldId id="369" r:id="rId27"/>
    <p:sldId id="323" r:id="rId28"/>
  </p:sldIdLst>
  <p:sldSz cx="9144000" cy="5715000" type="screen16x10"/>
  <p:notesSz cx="6858000" cy="9144000"/>
  <p:embeddedFontLst>
    <p:embeddedFont>
      <p:font typeface="Tahoma" pitchFamily="34" charset="0"/>
      <p:regular r:id="rId30"/>
      <p:bold r:id="rId31"/>
    </p:embeddedFont>
    <p:embeddedFont>
      <p:font typeface="Calibri" pitchFamily="34" charset="0"/>
      <p:regular r:id="rId32"/>
      <p:bold r:id="rId33"/>
      <p:italic r:id="rId34"/>
      <p:boldItalic r:id="rId35"/>
    </p:embeddedFont>
    <p:embeddedFont>
      <p:font typeface="宋体" pitchFamily="2" charset="-122"/>
      <p:regular r:id="rId36"/>
    </p:embeddedFont>
    <p:embeddedFont>
      <p:font typeface=".VnAvant" pitchFamily="34" charset="0"/>
      <p:regular r:id="rId37"/>
      <p:bold r:id="rId38"/>
      <p:italic r:id="rId39"/>
    </p:embeddedFont>
  </p:embeddedFontLst>
  <p:custDataLst>
    <p:tags r:id="rId40"/>
  </p:custData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6600"/>
    <a:srgbClr val="0000CC"/>
    <a:srgbClr val="FF66CC"/>
    <a:srgbClr val="CCFFCC"/>
    <a:srgbClr val="FF7C80"/>
    <a:srgbClr val="00FFFF"/>
    <a:srgbClr val="CCFFFF"/>
    <a:srgbClr val="99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44" autoAdjust="0"/>
  </p:normalViewPr>
  <p:slideViewPr>
    <p:cSldViewPr snapToGrid="0">
      <p:cViewPr>
        <p:scale>
          <a:sx n="80" d="100"/>
          <a:sy n="80" d="100"/>
        </p:scale>
        <p:origin x="-1254" y="-4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pPr/>
              <a:t>4/29/2021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pPr/>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2</a:t>
            </a:fld>
            <a:endParaRPr lang="en-US"/>
          </a:p>
        </p:txBody>
      </p:sp>
    </p:spTree>
    <p:extLst>
      <p:ext uri="{BB962C8B-B14F-4D97-AF65-F5344CB8AC3E}">
        <p14:creationId xmlns:p14="http://schemas.microsoft.com/office/powerpoint/2010/main" val="2674847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13</a:t>
            </a:fld>
            <a:endParaRPr lang="en-US"/>
          </a:p>
        </p:txBody>
      </p:sp>
    </p:spTree>
    <p:extLst>
      <p:ext uri="{BB962C8B-B14F-4D97-AF65-F5344CB8AC3E}">
        <p14:creationId xmlns:p14="http://schemas.microsoft.com/office/powerpoint/2010/main" val="113144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15</a:t>
            </a:fld>
            <a:endParaRPr lang="en-US"/>
          </a:p>
        </p:txBody>
      </p:sp>
    </p:spTree>
    <p:extLst>
      <p:ext uri="{BB962C8B-B14F-4D97-AF65-F5344CB8AC3E}">
        <p14:creationId xmlns:p14="http://schemas.microsoft.com/office/powerpoint/2010/main" val="142699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17</a:t>
            </a:fld>
            <a:endParaRPr lang="en-US"/>
          </a:p>
        </p:txBody>
      </p:sp>
    </p:spTree>
    <p:extLst>
      <p:ext uri="{BB962C8B-B14F-4D97-AF65-F5344CB8AC3E}">
        <p14:creationId xmlns:p14="http://schemas.microsoft.com/office/powerpoint/2010/main" val="224153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18</a:t>
            </a:fld>
            <a:endParaRPr lang="en-US"/>
          </a:p>
        </p:txBody>
      </p:sp>
    </p:spTree>
    <p:extLst>
      <p:ext uri="{BB962C8B-B14F-4D97-AF65-F5344CB8AC3E}">
        <p14:creationId xmlns:p14="http://schemas.microsoft.com/office/powerpoint/2010/main" val="420032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24</a:t>
            </a:fld>
            <a:endParaRPr lang="en-US"/>
          </a:p>
        </p:txBody>
      </p:sp>
    </p:spTree>
    <p:extLst>
      <p:ext uri="{BB962C8B-B14F-4D97-AF65-F5344CB8AC3E}">
        <p14:creationId xmlns:p14="http://schemas.microsoft.com/office/powerpoint/2010/main" val="62496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3</a:t>
            </a:fld>
            <a:endParaRPr lang="en-US"/>
          </a:p>
        </p:txBody>
      </p:sp>
    </p:spTree>
    <p:extLst>
      <p:ext uri="{BB962C8B-B14F-4D97-AF65-F5344CB8AC3E}">
        <p14:creationId xmlns:p14="http://schemas.microsoft.com/office/powerpoint/2010/main" val="280101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4</a:t>
            </a:fld>
            <a:endParaRPr lang="en-US"/>
          </a:p>
        </p:txBody>
      </p:sp>
    </p:spTree>
    <p:extLst>
      <p:ext uri="{BB962C8B-B14F-4D97-AF65-F5344CB8AC3E}">
        <p14:creationId xmlns:p14="http://schemas.microsoft.com/office/powerpoint/2010/main" val="43903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5</a:t>
            </a:fld>
            <a:endParaRPr lang="en-US"/>
          </a:p>
        </p:txBody>
      </p:sp>
    </p:spTree>
    <p:extLst>
      <p:ext uri="{BB962C8B-B14F-4D97-AF65-F5344CB8AC3E}">
        <p14:creationId xmlns:p14="http://schemas.microsoft.com/office/powerpoint/2010/main" val="241833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6</a:t>
            </a:fld>
            <a:endParaRPr lang="en-US"/>
          </a:p>
        </p:txBody>
      </p:sp>
    </p:spTree>
    <p:extLst>
      <p:ext uri="{BB962C8B-B14F-4D97-AF65-F5344CB8AC3E}">
        <p14:creationId xmlns:p14="http://schemas.microsoft.com/office/powerpoint/2010/main" val="278900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374719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8</a:t>
            </a:fld>
            <a:endParaRPr lang="en-US"/>
          </a:p>
        </p:txBody>
      </p:sp>
    </p:spTree>
    <p:extLst>
      <p:ext uri="{BB962C8B-B14F-4D97-AF65-F5344CB8AC3E}">
        <p14:creationId xmlns:p14="http://schemas.microsoft.com/office/powerpoint/2010/main" val="373051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9</a:t>
            </a:fld>
            <a:endParaRPr lang="en-US"/>
          </a:p>
        </p:txBody>
      </p:sp>
    </p:spTree>
    <p:extLst>
      <p:ext uri="{BB962C8B-B14F-4D97-AF65-F5344CB8AC3E}">
        <p14:creationId xmlns:p14="http://schemas.microsoft.com/office/powerpoint/2010/main" val="335479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pPr/>
              <a:t>11</a:t>
            </a:fld>
            <a:endParaRPr lang="en-US"/>
          </a:p>
        </p:txBody>
      </p:sp>
    </p:spTree>
    <p:extLst>
      <p:ext uri="{BB962C8B-B14F-4D97-AF65-F5344CB8AC3E}">
        <p14:creationId xmlns:p14="http://schemas.microsoft.com/office/powerpoint/2010/main" val="15331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2021/4/29</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894160" y="2713435"/>
            <a:ext cx="6858000" cy="1790700"/>
          </a:xfrm>
          <a:solidFill>
            <a:srgbClr val="FFFFFF"/>
          </a:solidFill>
          <a:ln>
            <a:solidFill>
              <a:srgbClr val="000000"/>
            </a:solidFill>
            <a:miter lim="800000"/>
            <a:headEnd/>
            <a:tailEnd/>
          </a:ln>
        </p:spPr>
        <p:txBody>
          <a:bodyPr vert="horz" lIns="56524" tIns="28262" rIns="56524" bIns="28262" rtlCol="0" anchor="b">
            <a:normAutofit/>
          </a:bodyPr>
          <a:lstStyle/>
          <a:p>
            <a:pPr eaLnBrk="1" hangingPunct="1"/>
            <a:endParaRPr lang="en-US" altLang="en-US" sz="4500"/>
          </a:p>
        </p:txBody>
      </p:sp>
      <p:pic>
        <p:nvPicPr>
          <p:cNvPr id="71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ubtitle 2"/>
          <p:cNvSpPr>
            <a:spLocks noGrp="1"/>
          </p:cNvSpPr>
          <p:nvPr>
            <p:ph type="subTitle" idx="4294967295"/>
          </p:nvPr>
        </p:nvSpPr>
        <p:spPr>
          <a:xfrm>
            <a:off x="2095500" y="1940123"/>
            <a:ext cx="5930504" cy="1969294"/>
          </a:xfrm>
        </p:spPr>
        <p:txBody>
          <a:bodyPr vert="horz" lIns="56524" tIns="28262" rIns="56524" bIns="28262" rtlCol="0">
            <a:normAutofit/>
          </a:bodyPr>
          <a:lstStyle/>
          <a:p>
            <a:pPr marL="0" indent="0" algn="ctr">
              <a:buNone/>
            </a:pPr>
            <a:r>
              <a:rPr lang="en-US" altLang="en-US" sz="3300" b="1" dirty="0">
                <a:solidFill>
                  <a:srgbClr val="FF0000"/>
                </a:solidFill>
                <a:latin typeface="Arial" panose="020B0604020202020204" pitchFamily="34" charset="0"/>
                <a:cs typeface="Arial" panose="020B0604020202020204" pitchFamily="34" charset="0"/>
              </a:rPr>
              <a:t>Chào mừng các con đến với tiết </a:t>
            </a:r>
            <a:r>
              <a:rPr lang="en-US" altLang="en-US" sz="3300" b="1" dirty="0" smtClean="0">
                <a:solidFill>
                  <a:srgbClr val="FF0000"/>
                </a:solidFill>
                <a:latin typeface="Arial" panose="020B0604020202020204" pitchFamily="34" charset="0"/>
                <a:cs typeface="Arial" panose="020B0604020202020204" pitchFamily="34" charset="0"/>
              </a:rPr>
              <a:t>Tập đọc</a:t>
            </a:r>
          </a:p>
          <a:p>
            <a:pPr marL="0" indent="0" algn="ctr">
              <a:buNone/>
            </a:pPr>
            <a:r>
              <a:rPr lang="en-US" altLang="en-US" sz="3300" b="1" dirty="0" smtClean="0">
                <a:solidFill>
                  <a:srgbClr val="002060"/>
                </a:solidFill>
                <a:latin typeface="Arial" panose="020B0604020202020204" pitchFamily="34" charset="0"/>
                <a:cs typeface="Arial" panose="020B0604020202020204" pitchFamily="34" charset="0"/>
              </a:rPr>
              <a:t>Sẻ anh, sẻ em</a:t>
            </a:r>
            <a:endParaRPr lang="en-US" altLang="en-US" sz="33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120417"/>
      </p:ext>
    </p:extLst>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309033"/>
          </a:xfrm>
          <a:prstGeom prst="rect">
            <a:avLst/>
          </a:prstGeom>
        </p:spPr>
      </p:pic>
      <p:sp>
        <p:nvSpPr>
          <p:cNvPr id="6" name="TextBox 5">
            <a:extLst>
              <a:ext uri="{FF2B5EF4-FFF2-40B4-BE49-F238E27FC236}">
                <a16:creationId xmlns="" xmlns:a16="http://schemas.microsoft.com/office/drawing/2014/main" id="{842391D4-46FB-4BEA-97BB-D39F83954EE0}"/>
              </a:ext>
            </a:extLst>
          </p:cNvPr>
          <p:cNvSpPr txBox="1"/>
          <p:nvPr/>
        </p:nvSpPr>
        <p:spPr>
          <a:xfrm>
            <a:off x="2393072" y="1624263"/>
            <a:ext cx="4753681" cy="2767262"/>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en-US" sz="25000" b="1" dirty="0" smtClean="0">
                <a:ln/>
                <a:solidFill>
                  <a:srgbClr val="FF0000"/>
                </a:solidFill>
                <a:latin typeface="Times New Roman" panose="02020603050405020304" pitchFamily="18" charset="0"/>
                <a:cs typeface="Times New Roman" panose="02020603050405020304" pitchFamily="18" charset="0"/>
              </a:rPr>
              <a:t>Nào mình cùng hát</a:t>
            </a:r>
            <a:endParaRPr lang="vi-VN" sz="250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53881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4" name="TextBox 3"/>
          <p:cNvSpPr txBox="1"/>
          <p:nvPr/>
        </p:nvSpPr>
        <p:spPr>
          <a:xfrm>
            <a:off x="0" y="25052"/>
            <a:ext cx="2693095" cy="400110"/>
          </a:xfrm>
          <a:prstGeom prst="rect">
            <a:avLst/>
          </a:prstGeom>
          <a:solidFill>
            <a:srgbClr val="7030A0"/>
          </a:solidFill>
        </p:spPr>
        <p:txBody>
          <a:bodyPr wrap="squar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Luyện đọc đoạn</a:t>
            </a:r>
            <a:endParaRPr lang="en-US" sz="2000" b="1" dirty="0">
              <a:solidFill>
                <a:srgbClr val="FFFF00"/>
              </a:solidFill>
              <a:latin typeface="Arial" panose="020B0604020202020204" pitchFamily="34" charset="0"/>
              <a:cs typeface="Arial" panose="020B0604020202020204" pitchFamily="34" charset="0"/>
            </a:endParaRPr>
          </a:p>
        </p:txBody>
      </p:sp>
      <p:sp>
        <p:nvSpPr>
          <p:cNvPr id="5" name="6-Point Star 4"/>
          <p:cNvSpPr/>
          <p:nvPr/>
        </p:nvSpPr>
        <p:spPr>
          <a:xfrm>
            <a:off x="689721" y="622231"/>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1</a:t>
            </a:r>
          </a:p>
        </p:txBody>
      </p:sp>
      <p:cxnSp>
        <p:nvCxnSpPr>
          <p:cNvPr id="7" name="Straight Connector 6"/>
          <p:cNvCxnSpPr/>
          <p:nvPr/>
        </p:nvCxnSpPr>
        <p:spPr>
          <a:xfrm flipH="1">
            <a:off x="4035583" y="1534105"/>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6-Point Star 7"/>
          <p:cNvSpPr/>
          <p:nvPr/>
        </p:nvSpPr>
        <p:spPr>
          <a:xfrm>
            <a:off x="693903" y="1889056"/>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2</a:t>
            </a:r>
          </a:p>
        </p:txBody>
      </p:sp>
      <p:cxnSp>
        <p:nvCxnSpPr>
          <p:cNvPr id="9" name="Straight Connector 8"/>
          <p:cNvCxnSpPr/>
          <p:nvPr/>
        </p:nvCxnSpPr>
        <p:spPr>
          <a:xfrm flipH="1">
            <a:off x="2892583" y="316288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6-Point Star 9"/>
          <p:cNvSpPr/>
          <p:nvPr/>
        </p:nvSpPr>
        <p:spPr>
          <a:xfrm>
            <a:off x="689721" y="3559682"/>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3</a:t>
            </a:r>
          </a:p>
        </p:txBody>
      </p:sp>
      <p:cxnSp>
        <p:nvCxnSpPr>
          <p:cNvPr id="11" name="Straight Connector 10"/>
          <p:cNvCxnSpPr/>
          <p:nvPr/>
        </p:nvCxnSpPr>
        <p:spPr>
          <a:xfrm flipH="1">
            <a:off x="2978308" y="4886905"/>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851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9144000"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3600" b="1" dirty="0" smtClean="0">
                <a:solidFill>
                  <a:srgbClr val="FFFF00"/>
                </a:solidFill>
                <a:latin typeface="Arial" panose="020B0604020202020204" pitchFamily="34" charset="0"/>
                <a:cs typeface="Arial" panose="020B0604020202020204" pitchFamily="34" charset="0"/>
              </a:rPr>
              <a:t>Thi đọc nối tiếp 3 đoạn</a:t>
            </a:r>
            <a:endParaRPr lang="vi-VN" sz="36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048"/>
          <a:stretch/>
        </p:blipFill>
        <p:spPr>
          <a:xfrm>
            <a:off x="942946" y="986971"/>
            <a:ext cx="6996851" cy="4354199"/>
          </a:xfrm>
          <a:prstGeom prst="rect">
            <a:avLst/>
          </a:prstGeom>
        </p:spPr>
      </p:pic>
    </p:spTree>
    <p:extLst>
      <p:ext uri="{BB962C8B-B14F-4D97-AF65-F5344CB8AC3E}">
        <p14:creationId xmlns:p14="http://schemas.microsoft.com/office/powerpoint/2010/main" val="157046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5" name="6-Point Star 4"/>
          <p:cNvSpPr/>
          <p:nvPr/>
        </p:nvSpPr>
        <p:spPr>
          <a:xfrm>
            <a:off x="689721" y="622231"/>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1</a:t>
            </a:r>
          </a:p>
        </p:txBody>
      </p:sp>
      <p:cxnSp>
        <p:nvCxnSpPr>
          <p:cNvPr id="7" name="Straight Connector 6"/>
          <p:cNvCxnSpPr/>
          <p:nvPr/>
        </p:nvCxnSpPr>
        <p:spPr>
          <a:xfrm flipH="1">
            <a:off x="4035583" y="1534105"/>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6-Point Star 7"/>
          <p:cNvSpPr/>
          <p:nvPr/>
        </p:nvSpPr>
        <p:spPr>
          <a:xfrm>
            <a:off x="693903" y="1889056"/>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2</a:t>
            </a:r>
          </a:p>
        </p:txBody>
      </p:sp>
      <p:cxnSp>
        <p:nvCxnSpPr>
          <p:cNvPr id="9" name="Straight Connector 8"/>
          <p:cNvCxnSpPr/>
          <p:nvPr/>
        </p:nvCxnSpPr>
        <p:spPr>
          <a:xfrm flipH="1">
            <a:off x="2892583" y="316288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6-Point Star 9"/>
          <p:cNvSpPr/>
          <p:nvPr/>
        </p:nvSpPr>
        <p:spPr>
          <a:xfrm>
            <a:off x="689721" y="3559682"/>
            <a:ext cx="365125" cy="485775"/>
          </a:xfrm>
          <a:prstGeom prst="star6">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chemeClr val="tx1"/>
                </a:solidFill>
              </a:rPr>
              <a:t>3</a:t>
            </a:r>
          </a:p>
        </p:txBody>
      </p:sp>
      <p:cxnSp>
        <p:nvCxnSpPr>
          <p:cNvPr id="11" name="Straight Connector 10"/>
          <p:cNvCxnSpPr/>
          <p:nvPr/>
        </p:nvCxnSpPr>
        <p:spPr>
          <a:xfrm flipH="1">
            <a:off x="2978308" y="4886905"/>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27821" y="27841"/>
            <a:ext cx="3065736" cy="461665"/>
          </a:xfrm>
          <a:prstGeom prst="rect">
            <a:avLst/>
          </a:prstGeom>
          <a:solidFill>
            <a:srgbClr val="7030A0"/>
          </a:solidFill>
        </p:spPr>
        <p:txBody>
          <a:bodyPr wrap="square" rtlCol="0">
            <a:spAutoFit/>
          </a:bodyPr>
          <a:lstStyle/>
          <a:p>
            <a:pPr algn="ctr"/>
            <a:r>
              <a:rPr lang="en-US" sz="2400" b="1" dirty="0" smtClean="0">
                <a:solidFill>
                  <a:srgbClr val="FFFF00"/>
                </a:solidFill>
                <a:latin typeface="Arial" panose="020B0604020202020204" pitchFamily="34" charset="0"/>
                <a:cs typeface="Arial" panose="020B0604020202020204" pitchFamily="34" charset="0"/>
              </a:rPr>
              <a:t> </a:t>
            </a:r>
            <a:r>
              <a:rPr lang="en-US" sz="2000" b="1" dirty="0" smtClean="0">
                <a:solidFill>
                  <a:srgbClr val="FFFF00"/>
                </a:solidFill>
                <a:latin typeface="Arial" panose="020B0604020202020204" pitchFamily="34" charset="0"/>
                <a:cs typeface="Arial" panose="020B0604020202020204" pitchFamily="34" charset="0"/>
              </a:rPr>
              <a:t>Nào mình cùng thi đua</a:t>
            </a:r>
            <a:endParaRPr 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1926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9144000"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3600" b="1" dirty="0" smtClean="0">
                <a:solidFill>
                  <a:srgbClr val="FFFF00"/>
                </a:solidFill>
                <a:latin typeface="Arial" panose="020B0604020202020204" pitchFamily="34" charset="0"/>
                <a:cs typeface="Arial" panose="020B0604020202020204" pitchFamily="34" charset="0"/>
              </a:rPr>
              <a:t>Thi đọc cả bài</a:t>
            </a:r>
            <a:endParaRPr lang="vi-VN" sz="36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048"/>
          <a:stretch/>
        </p:blipFill>
        <p:spPr>
          <a:xfrm>
            <a:off x="942946" y="986971"/>
            <a:ext cx="6996851" cy="4354199"/>
          </a:xfrm>
          <a:prstGeom prst="rect">
            <a:avLst/>
          </a:prstGeom>
        </p:spPr>
      </p:pic>
    </p:spTree>
    <p:extLst>
      <p:ext uri="{BB962C8B-B14F-4D97-AF65-F5344CB8AC3E}">
        <p14:creationId xmlns:p14="http://schemas.microsoft.com/office/powerpoint/2010/main" val="417975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Tree>
    <p:extLst>
      <p:ext uri="{BB962C8B-B14F-4D97-AF65-F5344CB8AC3E}">
        <p14:creationId xmlns:p14="http://schemas.microsoft.com/office/powerpoint/2010/main" val="155460901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309033"/>
          </a:xfrm>
          <a:prstGeom prst="rect">
            <a:avLst/>
          </a:prstGeom>
        </p:spPr>
      </p:pic>
      <p:sp>
        <p:nvSpPr>
          <p:cNvPr id="6" name="TextBox 5">
            <a:extLst>
              <a:ext uri="{FF2B5EF4-FFF2-40B4-BE49-F238E27FC236}">
                <a16:creationId xmlns="" xmlns:a16="http://schemas.microsoft.com/office/drawing/2014/main" id="{842391D4-46FB-4BEA-97BB-D39F83954EE0}"/>
              </a:ext>
            </a:extLst>
          </p:cNvPr>
          <p:cNvSpPr txBox="1"/>
          <p:nvPr/>
        </p:nvSpPr>
        <p:spPr>
          <a:xfrm>
            <a:off x="1827595" y="2557678"/>
            <a:ext cx="5752730" cy="1093572"/>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vi-VN" sz="25000" b="1" dirty="0">
                <a:ln/>
                <a:solidFill>
                  <a:srgbClr val="FF0000"/>
                </a:solidFill>
                <a:latin typeface="Times New Roman" panose="02020603050405020304" pitchFamily="18" charset="0"/>
                <a:cs typeface="Times New Roman" panose="02020603050405020304" pitchFamily="18" charset="0"/>
              </a:rPr>
              <a:t>Cảm ơn các thầy cô giáo</a:t>
            </a:r>
          </a:p>
          <a:p>
            <a:pPr algn="ctr">
              <a:defRPr/>
            </a:pPr>
            <a:r>
              <a:rPr lang="vi-VN" sz="25000" b="1" dirty="0">
                <a:ln/>
                <a:solidFill>
                  <a:srgbClr val="FF0000"/>
                </a:solidFill>
                <a:latin typeface="Times New Roman" panose="02020603050405020304" pitchFamily="18" charset="0"/>
                <a:cs typeface="Times New Roman" panose="02020603050405020304" pitchFamily="18" charset="0"/>
              </a:rPr>
              <a:t>và các bạn học sinh!</a:t>
            </a:r>
            <a:endParaRPr lang="en-US" sz="25000" b="1" dirty="0">
              <a:ln/>
              <a:solidFill>
                <a:srgbClr val="FF0000"/>
              </a:solidFill>
              <a:latin typeface=".VnAvant"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81455741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3655840" y="1837908"/>
            <a:ext cx="2179315" cy="1015663"/>
          </a:xfrm>
          <a:prstGeom prst="rect">
            <a:avLst/>
          </a:prstGeom>
          <a:noFill/>
        </p:spPr>
        <p:txBody>
          <a:bodyPr wrap="none" rtlCol="0">
            <a:spAutoFit/>
          </a:bodyPr>
          <a:lstStyle/>
          <a:p>
            <a:pPr algn="ctr"/>
            <a:r>
              <a:rPr lang="en-US" sz="6000" b="1" dirty="0" smtClean="0">
                <a:solidFill>
                  <a:srgbClr val="0000CC"/>
                </a:solidFill>
                <a:latin typeface="Arial" panose="020B0604020202020204" pitchFamily="34" charset="0"/>
                <a:cs typeface="Arial" panose="020B0604020202020204" pitchFamily="34" charset="0"/>
              </a:rPr>
              <a:t>Tiết 2</a:t>
            </a:r>
            <a:endParaRPr lang="en-US" sz="60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70304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Tree>
    <p:extLst>
      <p:ext uri="{BB962C8B-B14F-4D97-AF65-F5344CB8AC3E}">
        <p14:creationId xmlns:p14="http://schemas.microsoft.com/office/powerpoint/2010/main" val="226651562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2767263"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2800" b="1" dirty="0" err="1" smtClean="0">
                <a:solidFill>
                  <a:srgbClr val="FFFF00"/>
                </a:solidFill>
                <a:latin typeface=".VnAvant" pitchFamily="34" charset="0"/>
              </a:rPr>
              <a:t>T×m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hiÓu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bµi</a:t>
            </a:r>
            <a:endParaRPr lang="vi-VN" sz="2800" b="1" dirty="0">
              <a:solidFill>
                <a:srgbClr val="FF0000"/>
              </a:solidFill>
            </a:endParaRPr>
          </a:p>
        </p:txBody>
      </p:sp>
      <p:sp>
        <p:nvSpPr>
          <p:cNvPr id="3" name="TextBox 2"/>
          <p:cNvSpPr txBox="1"/>
          <p:nvPr/>
        </p:nvSpPr>
        <p:spPr>
          <a:xfrm>
            <a:off x="1335314" y="837694"/>
            <a:ext cx="7805246" cy="523220"/>
          </a:xfrm>
          <a:prstGeom prst="rect">
            <a:avLst/>
          </a:prstGeom>
          <a:noFill/>
        </p:spPr>
        <p:txBody>
          <a:bodyPr wrap="square" rtlCol="0">
            <a:spAutoFit/>
          </a:bodyPr>
          <a:lstStyle/>
          <a:p>
            <a:pPr algn="just"/>
            <a:r>
              <a:rPr lang="en-US" sz="2800" b="1" dirty="0" smtClean="0">
                <a:solidFill>
                  <a:srgbClr val="FF0000"/>
                </a:solidFill>
                <a:latin typeface="Arial" panose="020B0604020202020204" pitchFamily="34" charset="0"/>
                <a:cs typeface="Arial" panose="020B0604020202020204" pitchFamily="34" charset="0"/>
              </a:rPr>
              <a:t>Hỏi – đáp theo nội dung bài học</a:t>
            </a:r>
            <a:endParaRPr lang="en-US" sz="28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7" y="837694"/>
            <a:ext cx="1257527" cy="15065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498" y="4032798"/>
            <a:ext cx="1228725" cy="1171575"/>
          </a:xfrm>
          <a:prstGeom prst="rect">
            <a:avLst/>
          </a:prstGeom>
        </p:spPr>
      </p:pic>
      <p:sp>
        <p:nvSpPr>
          <p:cNvPr id="8" name="TextBox 7"/>
          <p:cNvSpPr txBox="1"/>
          <p:nvPr/>
        </p:nvSpPr>
        <p:spPr>
          <a:xfrm>
            <a:off x="765591" y="4066263"/>
            <a:ext cx="4277364" cy="535531"/>
          </a:xfrm>
          <a:prstGeom prst="rect">
            <a:avLst/>
          </a:prstGeom>
          <a:solidFill>
            <a:srgbClr val="00B050"/>
          </a:solidFill>
        </p:spPr>
        <p:txBody>
          <a:bodyPr wrap="square" rtlCol="0">
            <a:spAutoFit/>
          </a:bodyPr>
          <a:lstStyle/>
          <a:p>
            <a:pPr>
              <a:lnSpc>
                <a:spcPct val="120000"/>
              </a:lnSpc>
            </a:pPr>
            <a:r>
              <a:rPr lang="en-US" sz="2400" dirty="0" smtClean="0">
                <a:latin typeface="Arial" panose="020B0604020202020204" pitchFamily="34" charset="0"/>
                <a:cs typeface="Arial" panose="020B0604020202020204" pitchFamily="34" charset="0"/>
              </a:rPr>
              <a:t>Vì sao sẻ mẹ quên cả mệt?</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765591" y="4618584"/>
            <a:ext cx="6668362" cy="535531"/>
          </a:xfrm>
          <a:prstGeom prst="rect">
            <a:avLst/>
          </a:prstGeom>
          <a:solidFill>
            <a:srgbClr val="FF33CC"/>
          </a:solidFill>
        </p:spPr>
        <p:txBody>
          <a:bodyPr wrap="square" rtlCol="0">
            <a:spAutoFit/>
          </a:bodyPr>
          <a:lstStyle/>
          <a:p>
            <a:pPr>
              <a:lnSpc>
                <a:spcPct val="120000"/>
              </a:lnSpc>
            </a:pPr>
            <a:r>
              <a:rPr lang="en-US" sz="2400" dirty="0" smtClean="0">
                <a:latin typeface="Arial" panose="020B0604020202020204" pitchFamily="34" charset="0"/>
                <a:cs typeface="Arial" panose="020B0604020202020204" pitchFamily="34" charset="0"/>
              </a:rPr>
              <a:t>=&gt; </a:t>
            </a:r>
            <a:r>
              <a:rPr lang="en-US" sz="2400" dirty="0" err="1" smtClean="0">
                <a:latin typeface="Arial" panose="020B0604020202020204" pitchFamily="34" charset="0"/>
                <a:cs typeface="Arial" panose="020B0604020202020204" pitchFamily="34" charset="0"/>
              </a:rPr>
              <a:t>Vì</a:t>
            </a:r>
            <a:r>
              <a:rPr lang="en-US" sz="2400" dirty="0" smtClean="0">
                <a:latin typeface="Arial" panose="020B0604020202020204" pitchFamily="34" charset="0"/>
                <a:cs typeface="Arial" panose="020B0604020202020204" pitchFamily="34" charset="0"/>
              </a:rPr>
              <a:t> sẻ mẹ thấy các con rất thương yêu nhau.</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576455" y="48068"/>
            <a:ext cx="1564105" cy="1438087"/>
          </a:xfrm>
          <a:prstGeom prst="rect">
            <a:avLst/>
          </a:prstGeom>
        </p:spPr>
      </p:pic>
      <p:sp>
        <p:nvSpPr>
          <p:cNvPr id="9" name="TextBox 8"/>
          <p:cNvSpPr txBox="1"/>
          <p:nvPr/>
        </p:nvSpPr>
        <p:spPr>
          <a:xfrm>
            <a:off x="1160606" y="1330773"/>
            <a:ext cx="7646617" cy="830997"/>
          </a:xfrm>
          <a:prstGeom prst="rect">
            <a:avLst/>
          </a:prstGeom>
          <a:solidFill>
            <a:srgbClr val="FFC000"/>
          </a:solidFill>
          <a:ln>
            <a:solidFill>
              <a:srgbClr val="00B0F0"/>
            </a:solidFill>
          </a:ln>
        </p:spPr>
        <p:txBody>
          <a:bodyPr wrap="square" rtlCol="0">
            <a:spAutoFit/>
          </a:bodyPr>
          <a:lstStyle/>
          <a:p>
            <a:pPr>
              <a:lnSpc>
                <a:spcPct val="120000"/>
              </a:lnSpc>
            </a:pPr>
            <a:r>
              <a:rPr lang="en-US" sz="2000" dirty="0" err="1" smtClean="0">
                <a:latin typeface="Arial" panose="020B0604020202020204" pitchFamily="34" charset="0"/>
                <a:cs typeface="Arial" panose="020B0604020202020204" pitchFamily="34" charset="0"/>
              </a:rPr>
              <a:t>Sẻ</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sẻ</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rét</a:t>
            </a:r>
            <a:r>
              <a:rPr lang="en-US" sz="2000" dirty="0" smtClean="0">
                <a:latin typeface="Arial" panose="020B0604020202020204" pitchFamily="34" charset="0"/>
                <a:cs typeface="Arial" panose="020B0604020202020204" pitchFamily="34" charset="0"/>
              </a:rPr>
              <a:t>? </a:t>
            </a:r>
          </a:p>
          <a:p>
            <a:pPr>
              <a:lnSpc>
                <a:spcPct val="120000"/>
              </a:lnSpc>
            </a:pPr>
            <a:r>
              <a:rPr lang="en-US" sz="2000" dirty="0" smtClean="0">
                <a:solidFill>
                  <a:srgbClr val="FF0000"/>
                </a:solidFill>
                <a:latin typeface="Arial" panose="020B0604020202020204" pitchFamily="34" charset="0"/>
                <a:cs typeface="Arial" panose="020B0604020202020204" pitchFamily="34" charset="0"/>
              </a:rPr>
              <a:t>=&gt;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anh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dành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cho</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em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tình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cảm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như</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thế</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nào</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780642" y="2192571"/>
            <a:ext cx="8257321" cy="830997"/>
          </a:xfrm>
          <a:prstGeom prst="rect">
            <a:avLst/>
          </a:prstGeom>
          <a:solidFill>
            <a:srgbClr val="FFC000"/>
          </a:solidFill>
          <a:ln>
            <a:solidFill>
              <a:srgbClr val="00B0F0"/>
            </a:solidFill>
          </a:ln>
        </p:spPr>
        <p:txBody>
          <a:bodyPr wrap="square" rtlCol="0">
            <a:spAutoFit/>
          </a:bodyPr>
          <a:lstStyle/>
          <a:p>
            <a:pPr>
              <a:lnSpc>
                <a:spcPct val="120000"/>
              </a:lnSpc>
            </a:pPr>
            <a:r>
              <a:rPr lang="en-US" sz="2000" dirty="0" err="1" smtClean="0">
                <a:latin typeface="Arial" panose="020B0604020202020204" pitchFamily="34" charset="0"/>
                <a:cs typeface="Arial" panose="020B0604020202020204" pitchFamily="34" charset="0"/>
              </a:rPr>
              <a:t>Sẻ</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sâu</a:t>
            </a:r>
            <a:r>
              <a:rPr lang="en-US" sz="2000" dirty="0" smtClean="0">
                <a:latin typeface="Arial" panose="020B0604020202020204" pitchFamily="34" charset="0"/>
                <a:cs typeface="Arial" panose="020B0604020202020204" pitchFamily="34" charset="0"/>
              </a:rPr>
              <a:t>? </a:t>
            </a:r>
          </a:p>
          <a:p>
            <a:pPr>
              <a:lnSpc>
                <a:spcPct val="120000"/>
              </a:lnSpc>
            </a:pPr>
            <a:r>
              <a:rPr lang="en-US" sz="2000" dirty="0" smtClean="0">
                <a:latin typeface="Arial" panose="020B0604020202020204" pitchFamily="34" charset="0"/>
                <a:cs typeface="Arial" panose="020B0604020202020204" pitchFamily="34" charset="0"/>
              </a:rPr>
              <a:t>=&gt;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anh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dành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cho</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em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tình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cảm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như</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thế</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nào</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06550" y="3023568"/>
            <a:ext cx="8257321" cy="830997"/>
          </a:xfrm>
          <a:prstGeom prst="rect">
            <a:avLst/>
          </a:prstGeom>
          <a:solidFill>
            <a:srgbClr val="FFC000"/>
          </a:solidFill>
          <a:ln>
            <a:solidFill>
              <a:srgbClr val="00B0F0"/>
            </a:solidFill>
          </a:ln>
        </p:spPr>
        <p:txBody>
          <a:bodyPr wrap="square" rtlCol="0">
            <a:spAutoFit/>
          </a:bodyPr>
          <a:lstStyle/>
          <a:p>
            <a:pPr>
              <a:lnSpc>
                <a:spcPct val="120000"/>
              </a:lnSpc>
            </a:pPr>
            <a:r>
              <a:rPr lang="en-US" sz="2000" dirty="0" err="1" smtClean="0">
                <a:latin typeface="Arial" panose="020B0604020202020204" pitchFamily="34" charset="0"/>
                <a:cs typeface="Arial" panose="020B0604020202020204" pitchFamily="34" charset="0"/>
              </a:rPr>
              <a:t>Sẻ</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làm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mẹ</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sâu</a:t>
            </a:r>
            <a:r>
              <a:rPr lang="en-US" sz="2000" dirty="0" smtClean="0">
                <a:latin typeface="Arial" panose="020B0604020202020204" pitchFamily="34" charset="0"/>
                <a:cs typeface="Arial" panose="020B0604020202020204" pitchFamily="34" charset="0"/>
              </a:rPr>
              <a:t>? </a:t>
            </a:r>
          </a:p>
          <a:p>
            <a:pPr>
              <a:lnSpc>
                <a:spcPct val="120000"/>
              </a:lnSpc>
            </a:pPr>
            <a:r>
              <a:rPr lang="en-US" sz="2000" dirty="0" smtClean="0">
                <a:latin typeface="Arial" panose="020B0604020202020204" pitchFamily="34" charset="0"/>
                <a:cs typeface="Arial" panose="020B0604020202020204" pitchFamily="34" charset="0"/>
              </a:rPr>
              <a:t>=&gt;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em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dành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cho</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sẻ</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anh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tình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cảm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như</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thế</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nào</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6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5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636467" y="2626062"/>
            <a:ext cx="7871065" cy="1015663"/>
          </a:xfrm>
          <a:prstGeom prst="rect">
            <a:avLst/>
          </a:prstGeom>
          <a:noFill/>
        </p:spPr>
        <p:txBody>
          <a:bodyPr wrap="non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Ông </a:t>
            </a:r>
            <a:r>
              <a:rPr lang="en-US" sz="6000" b="1" dirty="0" err="1" smtClean="0">
                <a:solidFill>
                  <a:srgbClr val="FF0000"/>
                </a:solidFill>
                <a:latin typeface="Arial" panose="020B0604020202020204" pitchFamily="34" charset="0"/>
                <a:cs typeface="Arial" panose="020B0604020202020204" pitchFamily="34" charset="0"/>
              </a:rPr>
              <a:t>giẳng</a:t>
            </a:r>
            <a:r>
              <a:rPr lang="en-US" sz="6000" b="1" dirty="0" smtClean="0">
                <a:solidFill>
                  <a:srgbClr val="FF0000"/>
                </a:solidFill>
                <a:latin typeface="Arial" panose="020B0604020202020204" pitchFamily="34" charset="0"/>
                <a:cs typeface="Arial" panose="020B0604020202020204" pitchFamily="34" charset="0"/>
              </a:rPr>
              <a:t> ông giăng</a:t>
            </a:r>
            <a:endParaRPr lang="en-US" sz="6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828801" y="1384121"/>
            <a:ext cx="6388274" cy="954107"/>
          </a:xfrm>
          <a:prstGeom prst="rect">
            <a:avLst/>
          </a:prstGeom>
          <a:solidFill>
            <a:srgbClr val="FF7C80"/>
          </a:solidFill>
        </p:spPr>
        <p:txBody>
          <a:bodyPr wrap="square" rtlCol="0">
            <a:spAutoFit/>
          </a:bodyPr>
          <a:lstStyle/>
          <a:p>
            <a:r>
              <a:rPr lang="en-US" sz="2800" dirty="0" smtClean="0">
                <a:latin typeface="Arial" panose="020B0604020202020204" pitchFamily="34" charset="0"/>
                <a:cs typeface="Arial" panose="020B0604020202020204" pitchFamily="34" charset="0"/>
              </a:rPr>
              <a:t>Chúng mình cùng thi đọc thuộc 1 đoạn trong bài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nào</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6" y="463462"/>
            <a:ext cx="1625030" cy="1572421"/>
          </a:xfrm>
          <a:prstGeom prst="rect">
            <a:avLst/>
          </a:prstGeom>
        </p:spPr>
      </p:pic>
    </p:spTree>
    <p:extLst>
      <p:ext uri="{BB962C8B-B14F-4D97-AF65-F5344CB8AC3E}">
        <p14:creationId xmlns:p14="http://schemas.microsoft.com/office/powerpoint/2010/main" val="1843935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2767263"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2800" b="1" dirty="0" err="1" smtClean="0">
                <a:solidFill>
                  <a:srgbClr val="FFFF00"/>
                </a:solidFill>
                <a:latin typeface=".VnAvant" pitchFamily="34" charset="0"/>
              </a:rPr>
              <a:t>T×m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hiÓu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bµi</a:t>
            </a:r>
            <a:endParaRPr lang="vi-VN" sz="2800" b="1" dirty="0">
              <a:solidFill>
                <a:srgbClr val="FF0000"/>
              </a:solidFill>
            </a:endParaRPr>
          </a:p>
        </p:txBody>
      </p:sp>
      <p:sp>
        <p:nvSpPr>
          <p:cNvPr id="3" name="TextBox 2"/>
          <p:cNvSpPr txBox="1"/>
          <p:nvPr/>
        </p:nvSpPr>
        <p:spPr>
          <a:xfrm>
            <a:off x="1335314" y="1143834"/>
            <a:ext cx="7805246" cy="523220"/>
          </a:xfrm>
          <a:prstGeom prst="rect">
            <a:avLst/>
          </a:prstGeom>
          <a:noFill/>
        </p:spPr>
        <p:txBody>
          <a:bodyPr wrap="square" rtlCol="0">
            <a:spAutoFit/>
          </a:bodyPr>
          <a:lstStyle/>
          <a:p>
            <a:pPr algn="just"/>
            <a:r>
              <a:rPr lang="en-US" sz="2800" b="1" dirty="0" smtClean="0">
                <a:solidFill>
                  <a:srgbClr val="FF0000"/>
                </a:solidFill>
                <a:latin typeface="Arial" panose="020B0604020202020204" pitchFamily="34" charset="0"/>
                <a:cs typeface="Arial" panose="020B0604020202020204" pitchFamily="34" charset="0"/>
              </a:rPr>
              <a:t>Hỏi – đáp theo nội dung bài học</a:t>
            </a:r>
            <a:endParaRPr lang="en-US" sz="28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7" y="837694"/>
            <a:ext cx="1257527" cy="15065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498" y="4032798"/>
            <a:ext cx="1228725" cy="1171575"/>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576455" y="48068"/>
            <a:ext cx="1564105" cy="143808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08398" y="2523759"/>
            <a:ext cx="7817278" cy="2094826"/>
          </a:xfrm>
          <a:prstGeom prst="rect">
            <a:avLst/>
          </a:prstGeom>
        </p:spPr>
      </p:pic>
      <p:sp>
        <p:nvSpPr>
          <p:cNvPr id="6" name="Oval 5"/>
          <p:cNvSpPr/>
          <p:nvPr/>
        </p:nvSpPr>
        <p:spPr>
          <a:xfrm>
            <a:off x="1058779" y="4032798"/>
            <a:ext cx="457200" cy="40685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604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2767263"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2800" b="1" dirty="0" err="1" smtClean="0">
                <a:solidFill>
                  <a:srgbClr val="FFFF00"/>
                </a:solidFill>
                <a:latin typeface=".VnAvant" pitchFamily="34" charset="0"/>
              </a:rPr>
              <a:t>T×m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hiÓu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bµi</a:t>
            </a:r>
            <a:endParaRPr lang="vi-VN" sz="2800" b="1" dirty="0">
              <a:solidFill>
                <a:srgbClr val="FF0000"/>
              </a:solidFill>
            </a:endParaRPr>
          </a:p>
        </p:txBody>
      </p:sp>
      <p:sp>
        <p:nvSpPr>
          <p:cNvPr id="3" name="TextBox 2"/>
          <p:cNvSpPr txBox="1"/>
          <p:nvPr/>
        </p:nvSpPr>
        <p:spPr>
          <a:xfrm>
            <a:off x="1335314" y="1143834"/>
            <a:ext cx="7805246" cy="523220"/>
          </a:xfrm>
          <a:prstGeom prst="rect">
            <a:avLst/>
          </a:prstGeom>
          <a:noFill/>
        </p:spPr>
        <p:txBody>
          <a:bodyPr wrap="square" rtlCol="0">
            <a:spAutoFit/>
          </a:bodyPr>
          <a:lstStyle/>
          <a:p>
            <a:pPr algn="just"/>
            <a:r>
              <a:rPr lang="en-US" sz="2800" b="1" dirty="0" smtClean="0">
                <a:solidFill>
                  <a:srgbClr val="FF0000"/>
                </a:solidFill>
                <a:latin typeface="Arial" panose="020B0604020202020204" pitchFamily="34" charset="0"/>
                <a:cs typeface="Arial" panose="020B0604020202020204" pitchFamily="34" charset="0"/>
              </a:rPr>
              <a:t>Hỏi – đáp theo nội dung bài học</a:t>
            </a:r>
            <a:endParaRPr lang="en-US" sz="28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7" y="837694"/>
            <a:ext cx="1257527" cy="15065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498" y="4032798"/>
            <a:ext cx="1228725" cy="1171575"/>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576455" y="48068"/>
            <a:ext cx="1564105" cy="143808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335314" y="1840948"/>
            <a:ext cx="5954834" cy="3860827"/>
          </a:xfrm>
          <a:prstGeom prst="rect">
            <a:avLst/>
          </a:prstGeom>
        </p:spPr>
      </p:pic>
    </p:spTree>
    <p:extLst>
      <p:ext uri="{BB962C8B-B14F-4D97-AF65-F5344CB8AC3E}">
        <p14:creationId xmlns:p14="http://schemas.microsoft.com/office/powerpoint/2010/main" val="2895202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9063" y="1569908"/>
            <a:ext cx="7460226" cy="2063629"/>
          </a:xfrm>
          <a:prstGeom prst="roundRect">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solidFill>
                  <a:srgbClr val="0000CC"/>
                </a:solidFill>
              </a:rPr>
              <a:t> </a:t>
            </a:r>
            <a:endParaRPr lang="en-US" dirty="0">
              <a:solidFill>
                <a:srgbClr val="0000CC"/>
              </a:solidFill>
            </a:endParaRPr>
          </a:p>
        </p:txBody>
      </p:sp>
      <p:sp>
        <p:nvSpPr>
          <p:cNvPr id="9" name="Rectangle 8"/>
          <p:cNvSpPr/>
          <p:nvPr/>
        </p:nvSpPr>
        <p:spPr>
          <a:xfrm>
            <a:off x="1021073" y="1793705"/>
            <a:ext cx="7088212" cy="1754326"/>
          </a:xfrm>
          <a:prstGeom prst="rect">
            <a:avLst/>
          </a:prstGeom>
        </p:spPr>
        <p:txBody>
          <a:bodyPr wrap="square">
            <a:spAutoFit/>
          </a:bodyPr>
          <a:lstStyle/>
          <a:p>
            <a:pPr algn="just">
              <a:lnSpc>
                <a:spcPct val="120000"/>
              </a:lnSpc>
            </a:pPr>
            <a:r>
              <a:rPr lang="en-US" sz="3000" dirty="0" smtClean="0">
                <a:latin typeface="Arial" panose="020B0604020202020204" pitchFamily="34" charset="0"/>
                <a:cs typeface="Arial" panose="020B0604020202020204" pitchFamily="34" charset="0"/>
              </a:rPr>
              <a:t>Gia đình sẽ rất đầm ấm, hạnh phúc, cha mẹ sẽ rất vui nếu con cái yêu thương, nhường nhịn nhau.</a:t>
            </a:r>
            <a:endParaRPr lang="en-US" sz="3000" dirty="0">
              <a:latin typeface="Arial" panose="020B0604020202020204" pitchFamily="34" charset="0"/>
              <a:cs typeface="Arial" panose="020B0604020202020204" pitchFamily="34" charset="0"/>
            </a:endParaRPr>
          </a:p>
        </p:txBody>
      </p:sp>
      <p:sp>
        <p:nvSpPr>
          <p:cNvPr id="5" name="TextBox 4"/>
          <p:cNvSpPr txBox="1"/>
          <p:nvPr/>
        </p:nvSpPr>
        <p:spPr>
          <a:xfrm>
            <a:off x="627056" y="664185"/>
            <a:ext cx="7075770" cy="597471"/>
          </a:xfrm>
          <a:prstGeom prst="rect">
            <a:avLst/>
          </a:prstGeom>
          <a:solidFill>
            <a:schemeClr val="bg1"/>
          </a:solidFill>
        </p:spPr>
        <p:txBody>
          <a:bodyPr wrap="square" rtlCol="0">
            <a:spAutoFit/>
          </a:bodyPr>
          <a:lstStyle/>
          <a:p>
            <a:pPr>
              <a:lnSpc>
                <a:spcPct val="120000"/>
              </a:lnSpc>
            </a:pPr>
            <a:r>
              <a:rPr lang="en-US" sz="3000" b="1" dirty="0" smtClean="0">
                <a:solidFill>
                  <a:srgbClr val="0000CC"/>
                </a:solidFill>
                <a:latin typeface="Times New Roman" pitchFamily="18" charset="0"/>
                <a:cs typeface="Times New Roman" pitchFamily="18" charset="0"/>
              </a:rPr>
              <a:t>Câu chuyện giúp con hiểu điều gì?</a:t>
            </a:r>
            <a:endParaRPr lang="en-US" sz="3000" b="1" dirty="0" smtClean="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5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309033"/>
          </a:xfrm>
          <a:prstGeom prst="rect">
            <a:avLst/>
          </a:prstGeom>
        </p:spPr>
      </p:pic>
      <p:sp>
        <p:nvSpPr>
          <p:cNvPr id="6" name="TextBox 5">
            <a:extLst>
              <a:ext uri="{FF2B5EF4-FFF2-40B4-BE49-F238E27FC236}">
                <a16:creationId xmlns="" xmlns:a16="http://schemas.microsoft.com/office/drawing/2014/main" id="{842391D4-46FB-4BEA-97BB-D39F83954EE0}"/>
              </a:ext>
            </a:extLst>
          </p:cNvPr>
          <p:cNvSpPr txBox="1"/>
          <p:nvPr/>
        </p:nvSpPr>
        <p:spPr>
          <a:xfrm>
            <a:off x="2393072" y="1624263"/>
            <a:ext cx="4753681" cy="2767262"/>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en-US" sz="25000" b="1" dirty="0" smtClean="0">
                <a:ln/>
                <a:solidFill>
                  <a:srgbClr val="FF0000"/>
                </a:solidFill>
                <a:latin typeface="Times New Roman" panose="02020603050405020304" pitchFamily="18" charset="0"/>
                <a:cs typeface="Times New Roman" panose="02020603050405020304" pitchFamily="18" charset="0"/>
              </a:rPr>
              <a:t>Nào mình cùng hát</a:t>
            </a:r>
            <a:endParaRPr lang="vi-VN" sz="250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37941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4" name="Rounded Rectangle 3"/>
          <p:cNvSpPr/>
          <p:nvPr>
            <p:custDataLst>
              <p:tags r:id="rId1"/>
            </p:custDataLst>
          </p:nvPr>
        </p:nvSpPr>
        <p:spPr>
          <a:xfrm>
            <a:off x="108284" y="0"/>
            <a:ext cx="2646948" cy="70188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2800" b="1" dirty="0" smtClean="0">
                <a:solidFill>
                  <a:srgbClr val="FFFF00"/>
                </a:solidFill>
                <a:latin typeface="Arial" panose="020B0604020202020204" pitchFamily="34" charset="0"/>
                <a:cs typeface="Arial" panose="020B0604020202020204" pitchFamily="34" charset="0"/>
              </a:rPr>
              <a:t>Luyện đọc lại</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5295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14" y="240637"/>
            <a:ext cx="8915402" cy="5410712"/>
          </a:xfrm>
          <a:prstGeom prst="rect">
            <a:avLst/>
          </a:prstGeom>
          <a:noFill/>
        </p:spPr>
        <p:txBody>
          <a:bodyPr wrap="square" rtlCol="0">
            <a:spAutoFit/>
          </a:bodyPr>
          <a:lstStyle/>
          <a:p>
            <a:pPr algn="ctr">
              <a:lnSpc>
                <a:spcPct val="120000"/>
              </a:lnSpc>
            </a:pPr>
            <a:r>
              <a:rPr lang="en-US" sz="2400" b="1" dirty="0" smtClean="0">
                <a:solidFill>
                  <a:srgbClr val="FF33CC"/>
                </a:solidFill>
                <a:latin typeface="Arial" panose="020B0604020202020204" pitchFamily="34" charset="0"/>
                <a:cs typeface="Arial" panose="020B0604020202020204" pitchFamily="34" charset="0"/>
              </a:rPr>
              <a:t>Sẻ anh, sẻ em</a:t>
            </a:r>
          </a:p>
          <a:p>
            <a:pPr algn="just">
              <a:lnSpc>
                <a:spcPct val="120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Trong vườn có một tổ chim sẻ. Trời rét, hai chú chim nhỏ nằm co ro. Thương em, sẻ anh cố sức kéo những cọng rơm nhỏ trong tổ che cho em.</a:t>
            </a:r>
          </a:p>
          <a:p>
            <a:pPr algn="just">
              <a:lnSpc>
                <a:spcPct val="120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Gần trưa, sẻ mẹ bay về:</a:t>
            </a:r>
          </a:p>
          <a:p>
            <a:pPr algn="just">
              <a:lnSpc>
                <a:spcPct val="120000"/>
              </a:lnSpc>
            </a:pPr>
            <a:r>
              <a:rPr lang="en-US" sz="2400" dirty="0">
                <a:solidFill>
                  <a:srgbClr val="C00000"/>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  - Mẹ chỉ tìm được một con sâu. Sẻ em ăn trước nhé!</a:t>
            </a:r>
          </a:p>
          <a:p>
            <a:pPr algn="just">
              <a:lnSpc>
                <a:spcPct val="120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Sẻ anh vui vẻ: “</a:t>
            </a:r>
            <a:r>
              <a:rPr lang="en-US" sz="2400" dirty="0" smtClean="0">
                <a:solidFill>
                  <a:srgbClr val="0000CC"/>
                </a:solidFill>
                <a:latin typeface="Arial" panose="020B0604020202020204" pitchFamily="34" charset="0"/>
                <a:cs typeface="Arial" panose="020B0604020202020204" pitchFamily="34" charset="0"/>
              </a:rPr>
              <a:t>Vâng ạ!</a:t>
            </a:r>
            <a:r>
              <a:rPr lang="en-US" sz="2400" dirty="0" smtClean="0">
                <a:latin typeface="Arial" panose="020B0604020202020204" pitchFamily="34" charset="0"/>
                <a:cs typeface="Arial" panose="020B0604020202020204" pitchFamily="34" charset="0"/>
              </a:rPr>
              <a:t>”. Nhưng sẻ em lắc đầu: “</a:t>
            </a:r>
            <a:r>
              <a:rPr lang="en-US" sz="2400" dirty="0" smtClean="0">
                <a:solidFill>
                  <a:srgbClr val="006600"/>
                </a:solidFill>
                <a:latin typeface="Arial" panose="020B0604020202020204" pitchFamily="34" charset="0"/>
                <a:cs typeface="Arial" panose="020B0604020202020204" pitchFamily="34" charset="0"/>
              </a:rPr>
              <a:t>Mẹ đưa anh ăn trước đi</a:t>
            </a:r>
            <a:r>
              <a:rPr lang="en-US" sz="2400" dirty="0" smtClean="0">
                <a:latin typeface="Arial" panose="020B0604020202020204" pitchFamily="34" charset="0"/>
                <a:cs typeface="Arial" panose="020B0604020202020204" pitchFamily="34" charset="0"/>
              </a:rPr>
              <a:t>”.</a:t>
            </a:r>
          </a:p>
          <a:p>
            <a:pPr algn="just">
              <a:lnSpc>
                <a:spcPct val="120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Sẻ mẹ bèn chia cho mỗi con một phần. Thế là hai anh em cùng ăn ngon lành.</a:t>
            </a:r>
          </a:p>
          <a:p>
            <a:pPr algn="just">
              <a:lnSpc>
                <a:spcPct val="120000"/>
              </a:lnSpc>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Thấy các con thương yêu nhau, sẻ mẹ quên cả mệt, lại bay đi kiếm mồi.</a:t>
            </a:r>
            <a:endParaRPr lang="en-US" sz="2400" dirty="0">
              <a:latin typeface="Arial" panose="020B0604020202020204" pitchFamily="34" charset="0"/>
              <a:cs typeface="Arial" panose="020B0604020202020204" pitchFamily="34" charset="0"/>
            </a:endParaRPr>
          </a:p>
        </p:txBody>
      </p:sp>
      <p:sp>
        <p:nvSpPr>
          <p:cNvPr id="6" name="Rounded Rectangle 5"/>
          <p:cNvSpPr/>
          <p:nvPr>
            <p:custDataLst>
              <p:tags r:id="rId1"/>
            </p:custDataLst>
          </p:nvPr>
        </p:nvSpPr>
        <p:spPr>
          <a:xfrm>
            <a:off x="108284" y="1"/>
            <a:ext cx="2646948" cy="577516"/>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2800" b="1" dirty="0" smtClean="0">
                <a:solidFill>
                  <a:srgbClr val="FFFF00"/>
                </a:solidFill>
                <a:latin typeface="Arial" panose="020B0604020202020204" pitchFamily="34" charset="0"/>
                <a:cs typeface="Arial" panose="020B0604020202020204" pitchFamily="34" charset="0"/>
              </a:rPr>
              <a:t>Đọc phân vai</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5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0" y="0"/>
            <a:ext cx="9144000" cy="1422400"/>
          </a:xfrm>
          <a:prstGeom prst="roundRect">
            <a:avLst/>
          </a:prstGeom>
          <a:noFill/>
          <a:ln>
            <a:no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r>
              <a:rPr lang="en-US" sz="3600" dirty="0" smtClean="0">
                <a:solidFill>
                  <a:srgbClr val="0000CC"/>
                </a:solidFill>
                <a:latin typeface="Arial" panose="020B0604020202020204" pitchFamily="34" charset="0"/>
                <a:cs typeface="Arial" panose="020B0604020202020204" pitchFamily="34" charset="0"/>
              </a:rPr>
              <a:t>Đọc (hoặc kể) cho người thân nghe câu chuyện “Sẻ anh, sẻ em”.</a:t>
            </a:r>
            <a:endParaRPr lang="vi-VN" sz="3600" dirty="0">
              <a:solidFill>
                <a:srgbClr val="0000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41806" y="1853132"/>
            <a:ext cx="8607638" cy="3657600"/>
          </a:xfrm>
          <a:prstGeom prst="rect">
            <a:avLst/>
          </a:prstGeom>
        </p:spPr>
      </p:pic>
    </p:spTree>
    <p:extLst>
      <p:ext uri="{BB962C8B-B14F-4D97-AF65-F5344CB8AC3E}">
        <p14:creationId xmlns:p14="http://schemas.microsoft.com/office/powerpoint/2010/main" val="1777756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309033"/>
          </a:xfrm>
          <a:prstGeom prst="rect">
            <a:avLst/>
          </a:prstGeom>
        </p:spPr>
      </p:pic>
      <p:sp>
        <p:nvSpPr>
          <p:cNvPr id="6" name="TextBox 5">
            <a:extLst>
              <a:ext uri="{FF2B5EF4-FFF2-40B4-BE49-F238E27FC236}">
                <a16:creationId xmlns="" xmlns:a16="http://schemas.microsoft.com/office/drawing/2014/main" id="{842391D4-46FB-4BEA-97BB-D39F83954EE0}"/>
              </a:ext>
            </a:extLst>
          </p:cNvPr>
          <p:cNvSpPr txBox="1"/>
          <p:nvPr/>
        </p:nvSpPr>
        <p:spPr>
          <a:xfrm>
            <a:off x="1827595" y="2557678"/>
            <a:ext cx="5752730" cy="1093572"/>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vi-VN" sz="25000" b="1" dirty="0">
                <a:ln/>
                <a:solidFill>
                  <a:srgbClr val="FF0000"/>
                </a:solidFill>
                <a:latin typeface="Times New Roman" panose="02020603050405020304" pitchFamily="18" charset="0"/>
                <a:cs typeface="Times New Roman" panose="02020603050405020304" pitchFamily="18" charset="0"/>
              </a:rPr>
              <a:t>Cảm ơn các thầy cô giáo</a:t>
            </a:r>
          </a:p>
          <a:p>
            <a:pPr algn="ctr">
              <a:defRPr/>
            </a:pPr>
            <a:r>
              <a:rPr lang="vi-VN" sz="25000" b="1" dirty="0">
                <a:ln/>
                <a:solidFill>
                  <a:srgbClr val="FF0000"/>
                </a:solidFill>
                <a:latin typeface="Times New Roman" panose="02020603050405020304" pitchFamily="18" charset="0"/>
                <a:cs typeface="Times New Roman" panose="02020603050405020304" pitchFamily="18" charset="0"/>
              </a:rPr>
              <a:t>và các bạn học sinh!</a:t>
            </a:r>
            <a:endParaRPr lang="en-US" sz="25000" b="1" dirty="0">
              <a:ln/>
              <a:solidFill>
                <a:srgbClr val="FF0000"/>
              </a:solidFill>
              <a:latin typeface=".VnAvant"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159067966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extBox 1"/>
          <p:cNvSpPr txBox="1"/>
          <p:nvPr/>
        </p:nvSpPr>
        <p:spPr>
          <a:xfrm>
            <a:off x="2129425" y="579164"/>
            <a:ext cx="6889316" cy="523220"/>
          </a:xfrm>
          <a:prstGeom prst="rect">
            <a:avLst/>
          </a:prstGeom>
          <a:solidFill>
            <a:srgbClr val="FF7C80"/>
          </a:solidFill>
        </p:spPr>
        <p:txBody>
          <a:bodyPr wrap="square" rtlCol="0">
            <a:spAutoFit/>
          </a:bodyPr>
          <a:lstStyle/>
          <a:p>
            <a:r>
              <a:rPr lang="en-US" sz="2800" dirty="0" smtClean="0">
                <a:latin typeface="Arial" panose="020B0604020202020204" pitchFamily="34" charset="0"/>
                <a:cs typeface="Arial" panose="020B0604020202020204" pitchFamily="34" charset="0"/>
              </a:rPr>
              <a:t>Nhà bạn có mấy anh, chị, em?</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924165" cy="1769137"/>
          </a:xfrm>
          <a:prstGeom prst="rect">
            <a:avLst/>
          </a:prstGeom>
        </p:spPr>
      </p:pic>
      <p:sp>
        <p:nvSpPr>
          <p:cNvPr id="6" name="TextBox 5"/>
          <p:cNvSpPr txBox="1"/>
          <p:nvPr/>
        </p:nvSpPr>
        <p:spPr>
          <a:xfrm>
            <a:off x="2129425" y="1419938"/>
            <a:ext cx="6889316" cy="461665"/>
          </a:xfrm>
          <a:prstGeom prst="rect">
            <a:avLst/>
          </a:prstGeom>
          <a:solidFill>
            <a:srgbClr val="92D050"/>
          </a:solidFill>
        </p:spPr>
        <p:txBody>
          <a:bodyPr wrap="square" rtlCol="0">
            <a:spAutoFit/>
          </a:bodyPr>
          <a:lstStyle/>
          <a:p>
            <a:r>
              <a:rPr lang="en-US" sz="2400" dirty="0" smtClean="0">
                <a:latin typeface="Arial" panose="020B0604020202020204" pitchFamily="34" charset="0"/>
                <a:cs typeface="Arial" panose="020B0604020202020204" pitchFamily="34" charset="0"/>
              </a:rPr>
              <a:t>Tình cảm của bạn với mấy anh, chị, em thế nào?</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2129425" y="2260712"/>
            <a:ext cx="6889316" cy="461665"/>
          </a:xfrm>
          <a:prstGeom prst="rect">
            <a:avLst/>
          </a:prstGeom>
          <a:solidFill>
            <a:srgbClr val="FFC000"/>
          </a:solidFill>
        </p:spPr>
        <p:txBody>
          <a:bodyPr wrap="square" rtlCol="0">
            <a:spAutoFit/>
          </a:bodyPr>
          <a:lstStyle/>
          <a:p>
            <a:r>
              <a:rPr lang="en-US" sz="2400" dirty="0" smtClean="0">
                <a:latin typeface="Arial" panose="020B0604020202020204" pitchFamily="34" charset="0"/>
                <a:cs typeface="Arial" panose="020B0604020202020204" pitchFamily="34" charset="0"/>
              </a:rPr>
              <a:t>Tình cảm của anh, chị, em với bạn thế nào?</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2129425" y="3101486"/>
            <a:ext cx="6889316" cy="461665"/>
          </a:xfrm>
          <a:prstGeom prst="rect">
            <a:avLst/>
          </a:prstGeom>
          <a:solidFill>
            <a:srgbClr val="FF66CC"/>
          </a:solidFill>
        </p:spPr>
        <p:txBody>
          <a:bodyPr wrap="square" rtlCol="0">
            <a:spAutoFit/>
          </a:bodyPr>
          <a:lstStyle/>
          <a:p>
            <a:r>
              <a:rPr lang="en-US" sz="2400" dirty="0" smtClean="0">
                <a:latin typeface="Arial" panose="020B0604020202020204" pitchFamily="34" charset="0"/>
                <a:cs typeface="Arial" panose="020B0604020202020204" pitchFamily="34" charset="0"/>
              </a:rPr>
              <a:t>Bạn cảm thấy thế nào nếu anh, chị, em đi vắng?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728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41806" y="1853132"/>
            <a:ext cx="8607638" cy="3657600"/>
          </a:xfrm>
          <a:prstGeom prst="rect">
            <a:avLst/>
          </a:prstGeom>
        </p:spPr>
      </p:pic>
      <p:sp>
        <p:nvSpPr>
          <p:cNvPr id="5" name="TextBox 4"/>
          <p:cNvSpPr txBox="1"/>
          <p:nvPr/>
        </p:nvSpPr>
        <p:spPr>
          <a:xfrm>
            <a:off x="2125941" y="404559"/>
            <a:ext cx="5314276" cy="1015663"/>
          </a:xfrm>
          <a:prstGeom prst="rect">
            <a:avLst/>
          </a:prstGeom>
          <a:noFill/>
        </p:spPr>
        <p:txBody>
          <a:bodyPr wrap="non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Sẻ anh, sẻ em</a:t>
            </a:r>
            <a:endParaRPr lang="en-US"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761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Tree>
    <p:extLst>
      <p:ext uri="{BB962C8B-B14F-4D97-AF65-F5344CB8AC3E}">
        <p14:creationId xmlns:p14="http://schemas.microsoft.com/office/powerpoint/2010/main" val="120437968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4" name="TextBox 3"/>
          <p:cNvSpPr txBox="1"/>
          <p:nvPr/>
        </p:nvSpPr>
        <p:spPr>
          <a:xfrm>
            <a:off x="0" y="25052"/>
            <a:ext cx="2693095" cy="400110"/>
          </a:xfrm>
          <a:prstGeom prst="rect">
            <a:avLst/>
          </a:prstGeom>
          <a:solidFill>
            <a:srgbClr val="7030A0"/>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Luyện đọc </a:t>
            </a:r>
            <a:r>
              <a:rPr lang="en-US" sz="2000" b="1" dirty="0" smtClean="0">
                <a:solidFill>
                  <a:srgbClr val="FFFF00"/>
                </a:solidFill>
                <a:latin typeface="Arial" panose="020B0604020202020204" pitchFamily="34" charset="0"/>
                <a:cs typeface="Arial" panose="020B0604020202020204" pitchFamily="34" charset="0"/>
              </a:rPr>
              <a:t>từ ngữ</a:t>
            </a:r>
            <a:endParaRPr lang="en-US" sz="2000" b="1" dirty="0">
              <a:solidFill>
                <a:srgbClr val="FFFF00"/>
              </a:solidFill>
              <a:latin typeface="Arial" panose="020B0604020202020204" pitchFamily="34" charset="0"/>
              <a:cs typeface="Arial" panose="020B0604020202020204" pitchFamily="34" charset="0"/>
            </a:endParaRPr>
          </a:p>
        </p:txBody>
      </p:sp>
      <p:cxnSp>
        <p:nvCxnSpPr>
          <p:cNvPr id="5" name="Straight Connector 4"/>
          <p:cNvCxnSpPr/>
          <p:nvPr/>
        </p:nvCxnSpPr>
        <p:spPr>
          <a:xfrm flipV="1">
            <a:off x="1941554" y="1009650"/>
            <a:ext cx="582571" cy="2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18204" y="1009650"/>
            <a:ext cx="363496" cy="2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63976" y="1419225"/>
            <a:ext cx="1360099" cy="115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37154" y="1430784"/>
            <a:ext cx="781050" cy="87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78272" y="1439557"/>
            <a:ext cx="1256946" cy="41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215872" y="4819650"/>
            <a:ext cx="1406232" cy="54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25593" y="4810125"/>
            <a:ext cx="489707" cy="87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914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2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7041" y="1204686"/>
            <a:ext cx="8590547" cy="2260409"/>
          </a:xfrm>
          <a:prstGeom prst="roundRect">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 y="-4057"/>
            <a:ext cx="9144000" cy="584775"/>
          </a:xfrm>
          <a:prstGeom prst="rect">
            <a:avLst/>
          </a:prstGeom>
          <a:solidFill>
            <a:srgbClr val="7030A0"/>
          </a:solidFill>
        </p:spPr>
        <p:txBody>
          <a:bodyPr wrap="square" rtlCol="0">
            <a:spAutoFit/>
          </a:bodyPr>
          <a:lstStyle/>
          <a:p>
            <a:pPr algn="ctr"/>
            <a:r>
              <a:rPr lang="en-US" sz="3200" b="1" dirty="0" smtClean="0">
                <a:solidFill>
                  <a:srgbClr val="FFFF00"/>
                </a:solidFill>
                <a:latin typeface="Arial" panose="020B0604020202020204" pitchFamily="34" charset="0"/>
                <a:cs typeface="Arial" panose="020B0604020202020204" pitchFamily="34" charset="0"/>
              </a:rPr>
              <a:t>Luyện đọc từ ngữ</a:t>
            </a:r>
            <a:endParaRPr lang="en-US" sz="3200" b="1"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673768" y="1367525"/>
            <a:ext cx="8229600"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a:t>
            </a:r>
            <a:r>
              <a:rPr lang="en-US" sz="4000" dirty="0" smtClean="0">
                <a:latin typeface="Arial" panose="020B0604020202020204" pitchFamily="34" charset="0"/>
                <a:cs typeface="Arial" panose="020B0604020202020204" pitchFamily="34" charset="0"/>
              </a:rPr>
              <a:t>ườn , rét , nằm co ro , cố sức , cọng rơm , thương yêu , mệt .</a:t>
            </a:r>
          </a:p>
        </p:txBody>
      </p:sp>
    </p:spTree>
    <p:extLst>
      <p:ext uri="{BB962C8B-B14F-4D97-AF65-F5344CB8AC3E}">
        <p14:creationId xmlns:p14="http://schemas.microsoft.com/office/powerpoint/2010/main" val="305506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5" name="Oval 4">
            <a:extLst/>
          </p:cNvPr>
          <p:cNvSpPr/>
          <p:nvPr/>
        </p:nvSpPr>
        <p:spPr>
          <a:xfrm>
            <a:off x="7071111" y="57751"/>
            <a:ext cx="1809842" cy="510367"/>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eaLnBrk="1" hangingPunct="1">
              <a:defRPr/>
            </a:pPr>
            <a:r>
              <a:rPr lang="en-US" sz="2800" b="1" dirty="0" smtClean="0">
                <a:solidFill>
                  <a:srgbClr val="FF0000"/>
                </a:solidFill>
              </a:rPr>
              <a:t>13 câu</a:t>
            </a:r>
            <a:endParaRPr lang="en-SG" sz="2800" b="1" dirty="0">
              <a:solidFill>
                <a:srgbClr val="FF0000"/>
              </a:solidFill>
            </a:endParaRPr>
          </a:p>
        </p:txBody>
      </p:sp>
      <p:cxnSp>
        <p:nvCxnSpPr>
          <p:cNvPr id="7" name="Straight Connector 6"/>
          <p:cNvCxnSpPr/>
          <p:nvPr/>
        </p:nvCxnSpPr>
        <p:spPr>
          <a:xfrm flipH="1">
            <a:off x="5066815" y="70834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199790" y="109789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95265" y="150140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19090" y="194109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4393" y="234664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62390" y="234664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42740" y="275489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94246" y="275489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238515" y="2756758"/>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05162" y="316579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257440" y="369919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438040" y="408971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98361" y="487076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753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2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2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2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2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25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25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2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25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barn(inVertical)">
                                      <p:cBhvr>
                                        <p:cTn id="7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0140" y="568118"/>
            <a:ext cx="5050971" cy="1059545"/>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0000"/>
              </a:solidFill>
              <a:latin typeface="Arial" panose="020B0604020202020204" pitchFamily="34" charset="0"/>
              <a:ea typeface="Tahoma"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1249" y="69280"/>
            <a:ext cx="8041710" cy="5646805"/>
          </a:xfrm>
          <a:prstGeom prst="rect">
            <a:avLst/>
          </a:prstGeom>
        </p:spPr>
      </p:pic>
      <p:sp>
        <p:nvSpPr>
          <p:cNvPr id="4" name="TextBox 3"/>
          <p:cNvSpPr txBox="1"/>
          <p:nvPr/>
        </p:nvSpPr>
        <p:spPr>
          <a:xfrm>
            <a:off x="0" y="25052"/>
            <a:ext cx="2693095" cy="400110"/>
          </a:xfrm>
          <a:prstGeom prst="rect">
            <a:avLst/>
          </a:prstGeom>
          <a:solidFill>
            <a:srgbClr val="7030A0"/>
          </a:solidFill>
        </p:spPr>
        <p:txBody>
          <a:bodyPr wrap="squar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Luyện đọc câu</a:t>
            </a:r>
            <a:endParaRPr lang="en-US" sz="2000" b="1" dirty="0">
              <a:solidFill>
                <a:srgbClr val="FFFF00"/>
              </a:solidFill>
              <a:latin typeface="Arial" panose="020B0604020202020204" pitchFamily="34" charset="0"/>
              <a:cs typeface="Arial" panose="020B0604020202020204" pitchFamily="34" charset="0"/>
            </a:endParaRPr>
          </a:p>
        </p:txBody>
      </p:sp>
      <p:cxnSp>
        <p:nvCxnSpPr>
          <p:cNvPr id="5" name="Straight Connector 4"/>
          <p:cNvCxnSpPr/>
          <p:nvPr/>
        </p:nvCxnSpPr>
        <p:spPr>
          <a:xfrm flipH="1">
            <a:off x="5066815" y="70834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199790" y="109789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5265" y="150140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19090" y="1941090"/>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762390" y="2346641"/>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94246" y="275489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13121" y="315494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75446" y="365024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48199" y="4069346"/>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88277" y="4883119"/>
            <a:ext cx="75156" cy="275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86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6&quot;/&gt;&lt;/object&gt;&lt;object type=&quot;3&quot; unique_id=&quot;10005&quot;&gt;&lt;property id=&quot;20148&quot; value=&quot;5&quot;/&gt;&lt;property id=&quot;20300&quot; value=&quot;Slide 2&quot;/&gt;&lt;property id=&quot;20307&quot; value=&quot;354&quot;/&gt;&lt;/object&gt;&lt;object type=&quot;3&quot; unique_id=&quot;10006&quot;&gt;&lt;property id=&quot;20148&quot; value=&quot;5&quot;/&gt;&lt;property id=&quot;20300&quot; value=&quot;Slide 3&quot;/&gt;&lt;property id=&quot;20307&quot; value=&quot;315&quot;/&gt;&lt;/object&gt;&lt;object type=&quot;3&quot; unique_id=&quot;10007&quot;&gt;&lt;property id=&quot;20148&quot; value=&quot;5&quot;/&gt;&lt;property id=&quot;20300&quot; value=&quot;Slide 4&quot;/&gt;&lt;property id=&quot;20307&quot; value=&quot;356&quot;/&gt;&lt;/object&gt;&lt;object type=&quot;3&quot; unique_id=&quot;10008&quot;&gt;&lt;property id=&quot;20148&quot; value=&quot;5&quot;/&gt;&lt;property id=&quot;20300&quot; value=&quot;Slide 5&quot;/&gt;&lt;property id=&quot;20307&quot; value=&quot;355&quot;/&gt;&lt;/object&gt;&lt;object type=&quot;3&quot; unique_id=&quot;10009&quot;&gt;&lt;property id=&quot;20148&quot; value=&quot;5&quot;/&gt;&lt;property id=&quot;20300&quot; value=&quot;Slide 6&quot;/&gt;&lt;property id=&quot;20307&quot; value=&quot;357&quot;/&gt;&lt;/object&gt;&lt;object type=&quot;3&quot; unique_id=&quot;10010&quot;&gt;&lt;property id=&quot;20148&quot; value=&quot;5&quot;/&gt;&lt;property id=&quot;20300&quot; value=&quot;Slide 7&quot;/&gt;&lt;property id=&quot;20307&quot; value=&quot;328&quot;/&gt;&lt;/object&gt;&lt;object type=&quot;3&quot; unique_id=&quot;10011&quot;&gt;&lt;property id=&quot;20148&quot; value=&quot;5&quot;/&gt;&lt;property id=&quot;20300&quot; value=&quot;Slide 8&quot;/&gt;&lt;property id=&quot;20307&quot; value=&quot;359&quot;/&gt;&lt;/object&gt;&lt;object type=&quot;3&quot; unique_id=&quot;10012&quot;&gt;&lt;property id=&quot;20148&quot; value=&quot;5&quot;/&gt;&lt;property id=&quot;20300&quot; value=&quot;Slide 9&quot;/&gt;&lt;property id=&quot;20307&quot; value=&quot;364&quot;/&gt;&lt;/object&gt;&lt;object type=&quot;3&quot; unique_id=&quot;10013&quot;&gt;&lt;property id=&quot;20148&quot; value=&quot;5&quot;/&gt;&lt;property id=&quot;20300&quot; value=&quot;Slide 10&quot;/&gt;&lt;property id=&quot;20307&quot; value=&quot;337&quot;/&gt;&lt;/object&gt;&lt;object type=&quot;3&quot; unique_id=&quot;10014&quot;&gt;&lt;property id=&quot;20148&quot; value=&quot;5&quot;/&gt;&lt;property id=&quot;20300&quot; value=&quot;Slide 11&quot;/&gt;&lt;property id=&quot;20307&quot; value=&quot;361&quot;/&gt;&lt;/object&gt;&lt;object type=&quot;3&quot; unique_id=&quot;10015&quot;&gt;&lt;property id=&quot;20148&quot; value=&quot;5&quot;/&gt;&lt;property id=&quot;20300&quot; value=&quot;Slide 12&quot;/&gt;&lt;property id=&quot;20307&quot; value=&quot;320&quot;/&gt;&lt;/object&gt;&lt;object type=&quot;3&quot; unique_id=&quot;10016&quot;&gt;&lt;property id=&quot;20148&quot; value=&quot;5&quot;/&gt;&lt;property id=&quot;20300&quot; value=&quot;Slide 13&quot;/&gt;&lt;property id=&quot;20307&quot; value=&quot;365&quot;/&gt;&lt;/object&gt;&lt;object type=&quot;3&quot; unique_id=&quot;10017&quot;&gt;&lt;property id=&quot;20148&quot; value=&quot;5&quot;/&gt;&lt;property id=&quot;20300&quot; value=&quot;Slide 14&quot;/&gt;&lt;property id=&quot;20307&quot; value=&quot;322&quot;/&gt;&lt;/object&gt;&lt;object type=&quot;3&quot; unique_id=&quot;10018&quot;&gt;&lt;property id=&quot;20148&quot; value=&quot;5&quot;/&gt;&lt;property id=&quot;20300&quot; value=&quot;Slide 15&quot;/&gt;&lt;property id=&quot;20307&quot; value=&quot;366&quot;/&gt;&lt;/object&gt;&lt;object type=&quot;3&quot; unique_id=&quot;10019&quot;&gt;&lt;property id=&quot;20148&quot; value=&quot;5&quot;/&gt;&lt;property id=&quot;20300&quot; value=&quot;Slide 16&quot;/&gt;&lt;property id=&quot;20307&quot; value=&quot;342&quot;/&gt;&lt;/object&gt;&lt;object type=&quot;3&quot; unique_id=&quot;10020&quot;&gt;&lt;property id=&quot;20148&quot; value=&quot;5&quot;/&gt;&lt;property id=&quot;20300&quot; value=&quot;Slide 17&quot;/&gt;&lt;property id=&quot;20307&quot; value=&quot;339&quot;/&gt;&lt;/object&gt;&lt;object type=&quot;3&quot; unique_id=&quot;10021&quot;&gt;&lt;property id=&quot;20148&quot; value=&quot;5&quot;/&gt;&lt;property id=&quot;20300&quot; value=&quot;Slide 18&quot;/&gt;&lt;property id=&quot;20307&quot; value=&quot;363&quot;/&gt;&lt;/object&gt;&lt;object type=&quot;3&quot; unique_id=&quot;10022&quot;&gt;&lt;property id=&quot;20148&quot; value=&quot;5&quot;/&gt;&lt;property id=&quot;20300&quot; value=&quot;Slide 19&quot;/&gt;&lt;property id=&quot;20307&quot; value=&quot;367&quot;/&gt;&lt;/object&gt;&lt;object type=&quot;3&quot; unique_id=&quot;10023&quot;&gt;&lt;property id=&quot;20148&quot; value=&quot;5&quot;/&gt;&lt;property id=&quot;20300&quot; value=&quot;Slide 20&quot;/&gt;&lt;property id=&quot;20307&quot; value=&quot;290&quot;/&gt;&lt;/object&gt;&lt;object type=&quot;3&quot; unique_id=&quot;10024&quot;&gt;&lt;property id=&quot;20148&quot; value=&quot;5&quot;/&gt;&lt;property id=&quot;20300&quot; value=&quot;Slide 21&quot;/&gt;&lt;property id=&quot;20307&quot; value=&quot;344&quot;/&gt;&lt;/object&gt;&lt;object type=&quot;3&quot; unique_id=&quot;10025&quot;&gt;&lt;property id=&quot;20148&quot; value=&quot;5&quot;/&gt;&lt;property id=&quot;20300&quot; value=&quot;Slide 22&quot;/&gt;&lt;property id=&quot;20307&quot; value=&quot;306&quot;/&gt;&lt;/object&gt;&lt;object type=&quot;3&quot; unique_id=&quot;10026&quot;&gt;&lt;property id=&quot;20148&quot; value=&quot;5&quot;/&gt;&lt;property id=&quot;20300&quot; value=&quot;Slide 23&quot;/&gt;&lt;property id=&quot;20307&quot; value=&quot;352&quot;/&gt;&lt;/object&gt;&lt;object type=&quot;3&quot; unique_id=&quot;10027&quot;&gt;&lt;property id=&quot;20148&quot; value=&quot;5&quot;/&gt;&lt;property id=&quot;20300&quot; value=&quot;Slide 24&quot;/&gt;&lt;property id=&quot;20307&quot; value=&quot;368&quot;/&gt;&lt;/object&gt;&lt;object type=&quot;3&quot; unique_id=&quot;10028&quot;&gt;&lt;property id=&quot;20148&quot; value=&quot;5&quot;/&gt;&lt;property id=&quot;20300&quot; value=&quot;Slide 25&quot;/&gt;&lt;property id=&quot;20307&quot; value=&quot;347&quot;/&gt;&lt;/object&gt;&lt;object type=&quot;3&quot; unique_id=&quot;10029&quot;&gt;&lt;property id=&quot;20148&quot; value=&quot;5&quot;/&gt;&lt;property id=&quot;20300&quot; value=&quot;Slide 26&quot;/&gt;&lt;property id=&quot;20307&quot; value=&quot;369&quot;/&gt;&lt;/object&gt;&lt;object type=&quot;3&quot; unique_id=&quot;10030&quot;&gt;&lt;property id=&quot;20148&quot; value=&quot;5&quot;/&gt;&lt;property id=&quot;20300&quot; value=&quot;Slide 27&quot;/&gt;&lt;property id=&quot;20307&quot; value=&quot;32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5300</TotalTime>
  <Words>526</Words>
  <Application>Microsoft Office PowerPoint</Application>
  <PresentationFormat>On-screen Show (16:10)</PresentationFormat>
  <Paragraphs>72</Paragraphs>
  <Slides>27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Times New Roman</vt:lpstr>
      <vt:lpstr>Tahoma</vt:lpstr>
      <vt:lpstr>Calibri</vt:lpstr>
      <vt:lpstr>宋体</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MTC</cp:lastModifiedBy>
  <cp:revision>561</cp:revision>
  <dcterms:created xsi:type="dcterms:W3CDTF">2020-02-10T09:35:50Z</dcterms:created>
  <dcterms:modified xsi:type="dcterms:W3CDTF">2021-04-29T02:40:33Z</dcterms:modified>
</cp:coreProperties>
</file>