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4" r:id="rId4"/>
  </p:sldMasterIdLst>
  <p:sldIdLst>
    <p:sldId id="269" r:id="rId5"/>
    <p:sldId id="258" r:id="rId6"/>
    <p:sldId id="259" r:id="rId7"/>
    <p:sldId id="261" r:id="rId8"/>
    <p:sldId id="270" r:id="rId9"/>
    <p:sldId id="257" r:id="rId10"/>
    <p:sldId id="263" r:id="rId11"/>
    <p:sldId id="272" r:id="rId12"/>
    <p:sldId id="273" r:id="rId13"/>
    <p:sldId id="274" r:id="rId14"/>
    <p:sldId id="277" r:id="rId15"/>
    <p:sldId id="275" r:id="rId16"/>
    <p:sldId id="26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2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4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28/04/2021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28/04/2021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28/04/2021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28/04/2021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28/04/2021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28/04/2021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28/04/2021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28/04/2021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28/04/2021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28/04/2021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28/04/2021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28/04/2021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28/04/2021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28/04/2021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28/04/2021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358C-542B-4255-B60C-0E2F8C9AE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28/04/2021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99B4-9221-4841-90F6-66639D7C92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358C-542B-4255-B60C-0E2F8C9AE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28/04/2021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99B4-9221-4841-90F6-66639D7C92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358C-542B-4255-B60C-0E2F8C9AE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28/04/2021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99B4-9221-4841-90F6-66639D7C92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358C-542B-4255-B60C-0E2F8C9AE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28/04/2021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99B4-9221-4841-90F6-66639D7C92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358C-542B-4255-B60C-0E2F8C9AE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28/04/2021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99B4-9221-4841-90F6-66639D7C92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358C-542B-4255-B60C-0E2F8C9AE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28/04/2021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99B4-9221-4841-90F6-66639D7C92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358C-542B-4255-B60C-0E2F8C9AE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28/04/2021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99B4-9221-4841-90F6-66639D7C92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28/04/2021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358C-542B-4255-B60C-0E2F8C9AE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28/04/2021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99B4-9221-4841-90F6-66639D7C92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358C-542B-4255-B60C-0E2F8C9AE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28/04/2021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99B4-9221-4841-90F6-66639D7C92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358C-542B-4255-B60C-0E2F8C9AE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28/04/2021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99B4-9221-4841-90F6-66639D7C92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358C-542B-4255-B60C-0E2F8C9AE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28/04/2021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99B4-9221-4841-90F6-66639D7C92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28/04/2021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28/04/2021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28/04/2021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28/04/2021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28/04/2021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28/04/2021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28/04/2021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28/04/2021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28/04/2021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28/04/2021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28/04/2021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28/04/2021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28/04/2021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28/04/2021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28/04/2021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28/04/2021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28/04/2021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GIF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28/04/2021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2F4DEF-6A8D-4985-9BF4-40FA395CBAD5}" type="datetimeFigureOut">
              <a:rPr lang="en-US" smtClean="0"/>
              <a:t>28/04/2021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DE358C-542B-4255-B60C-0E2F8C9AE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28/04/2021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C899B4-9221-4841-90F6-66639D7C92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28/04/2021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GIF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GIF"/><Relationship Id="rId11" Type="http://schemas.openxmlformats.org/officeDocument/2006/relationships/image" Target="../media/image8.png"/><Relationship Id="rId5" Type="http://schemas.openxmlformats.org/officeDocument/2006/relationships/image" Target="../media/image7.GIF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GIF"/><Relationship Id="rId11" Type="http://schemas.openxmlformats.org/officeDocument/2006/relationships/image" Target="../media/image8.png"/><Relationship Id="rId5" Type="http://schemas.openxmlformats.org/officeDocument/2006/relationships/image" Target="../media/image7.GIF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GIF"/><Relationship Id="rId11" Type="http://schemas.openxmlformats.org/officeDocument/2006/relationships/image" Target="../media/image8.png"/><Relationship Id="rId5" Type="http://schemas.openxmlformats.org/officeDocument/2006/relationships/image" Target="../media/image7.GIF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5470" y="2717073"/>
            <a:ext cx="7381060" cy="1445623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CHÀO MỪNG CÁC CON ĐẾN VỚI TIẾT TOÁN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59608AB-3DD9-4E3C-8DAD-286C851E13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1" y="1169670"/>
            <a:ext cx="10159998" cy="405288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xmlns="" id="{0C85321E-82E3-457B-B7A0-6EA828955DE7}"/>
              </a:ext>
            </a:extLst>
          </p:cNvPr>
          <p:cNvSpPr txBox="1">
            <a:spLocks/>
          </p:cNvSpPr>
          <p:nvPr/>
        </p:nvSpPr>
        <p:spPr>
          <a:xfrm>
            <a:off x="1038224" y="296703"/>
            <a:ext cx="10137775" cy="872967"/>
          </a:xfrm>
          <a:prstGeom prst="rect">
            <a:avLst/>
          </a:prstGeom>
          <a:solidFill>
            <a:schemeClr val="bg2"/>
          </a:solidFill>
        </p:spPr>
        <p:txBody>
          <a:bodyPr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>
                <a:latin typeface="Times New Roman" panose="02020603050405020304" charset="0"/>
                <a:cs typeface="Times New Roman" panose="02020603050405020304" charset="0"/>
              </a:rPr>
              <a:t>Bài</a:t>
            </a:r>
            <a:r>
              <a:rPr lang="en-US" sz="3600" b="1" dirty="0">
                <a:latin typeface="Times New Roman" panose="02020603050405020304" charset="0"/>
                <a:cs typeface="Times New Roman" panose="02020603050405020304" charset="0"/>
              </a:rPr>
              <a:t> 3: b) </a:t>
            </a:r>
            <a:r>
              <a:rPr lang="en-US" sz="3600" b="1" dirty="0" err="1">
                <a:latin typeface="Times New Roman" panose="02020603050405020304" charset="0"/>
                <a:cs typeface="Times New Roman" panose="02020603050405020304" charset="0"/>
              </a:rPr>
              <a:t>Tính</a:t>
            </a:r>
            <a:r>
              <a:rPr lang="en-US" sz="3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latin typeface="Times New Roman" panose="02020603050405020304" charset="0"/>
                <a:cs typeface="Times New Roman" panose="02020603050405020304" charset="0"/>
              </a:rPr>
              <a:t>số</a:t>
            </a:r>
            <a:r>
              <a:rPr lang="en-US" sz="3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latin typeface="Times New Roman" panose="02020603050405020304" charset="0"/>
                <a:cs typeface="Times New Roman" panose="02020603050405020304" charset="0"/>
              </a:rPr>
              <a:t>điểm</a:t>
            </a:r>
            <a:r>
              <a:rPr lang="en-US" sz="3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latin typeface="Times New Roman" panose="02020603050405020304" charset="0"/>
                <a:cs typeface="Times New Roman" panose="02020603050405020304" charset="0"/>
              </a:rPr>
              <a:t>của</a:t>
            </a:r>
            <a:r>
              <a:rPr lang="en-US" sz="3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latin typeface="Times New Roman" panose="02020603050405020304" charset="0"/>
                <a:cs typeface="Times New Roman" panose="02020603050405020304" charset="0"/>
              </a:rPr>
              <a:t>mỗi</a:t>
            </a:r>
            <a:r>
              <a:rPr lang="en-US" sz="3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latin typeface="Times New Roman" panose="02020603050405020304" charset="0"/>
                <a:cs typeface="Times New Roman" panose="02020603050405020304" charset="0"/>
              </a:rPr>
              <a:t>bạn</a:t>
            </a:r>
            <a:r>
              <a:rPr lang="en-US" sz="3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latin typeface="Times New Roman" panose="02020603050405020304" charset="0"/>
                <a:cs typeface="Times New Roman" panose="02020603050405020304" charset="0"/>
              </a:rPr>
              <a:t>trong</a:t>
            </a:r>
            <a:r>
              <a:rPr lang="en-US" sz="3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latin typeface="Times New Roman" panose="02020603050405020304" charset="0"/>
                <a:cs typeface="Times New Roman" panose="02020603050405020304" charset="0"/>
              </a:rPr>
              <a:t>trò</a:t>
            </a:r>
            <a:r>
              <a:rPr lang="en-US" sz="3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latin typeface="Times New Roman" panose="02020603050405020304" charset="0"/>
                <a:cs typeface="Times New Roman" panose="02020603050405020304" charset="0"/>
              </a:rPr>
              <a:t>chơi</a:t>
            </a:r>
            <a:r>
              <a:rPr lang="en-US" sz="3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latin typeface="Times New Roman" panose="02020603050405020304" charset="0"/>
                <a:cs typeface="Times New Roman" panose="02020603050405020304" charset="0"/>
              </a:rPr>
              <a:t>sau</a:t>
            </a:r>
            <a:r>
              <a:rPr lang="en-US" sz="3600" b="1" dirty="0">
                <a:latin typeface="Times New Roman" panose="02020603050405020304" charset="0"/>
                <a:cs typeface="Times New Roman" panose="02020603050405020304" charset="0"/>
              </a:rPr>
              <a:t> :</a:t>
            </a:r>
          </a:p>
        </p:txBody>
      </p:sp>
      <p:sp>
        <p:nvSpPr>
          <p:cNvPr id="5" name="Rectangles 2">
            <a:extLst>
              <a:ext uri="{FF2B5EF4-FFF2-40B4-BE49-F238E27FC236}">
                <a16:creationId xmlns:a16="http://schemas.microsoft.com/office/drawing/2014/main" xmlns="" id="{1733E154-5DD4-4DE9-8B3E-3CB511575BAE}"/>
              </a:ext>
            </a:extLst>
          </p:cNvPr>
          <p:cNvSpPr/>
          <p:nvPr/>
        </p:nvSpPr>
        <p:spPr>
          <a:xfrm>
            <a:off x="1016000" y="5128340"/>
            <a:ext cx="4108449" cy="8685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30 + 15 + 10 =</a:t>
            </a:r>
          </a:p>
        </p:txBody>
      </p:sp>
      <p:sp>
        <p:nvSpPr>
          <p:cNvPr id="6" name="Rectangles 2">
            <a:extLst>
              <a:ext uri="{FF2B5EF4-FFF2-40B4-BE49-F238E27FC236}">
                <a16:creationId xmlns:a16="http://schemas.microsoft.com/office/drawing/2014/main" xmlns="" id="{761C6CB8-42AF-4AEE-8779-B4EB03F3845A}"/>
              </a:ext>
            </a:extLst>
          </p:cNvPr>
          <p:cNvSpPr/>
          <p:nvPr/>
        </p:nvSpPr>
        <p:spPr>
          <a:xfrm>
            <a:off x="7019928" y="5128340"/>
            <a:ext cx="4108449" cy="8685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25 + 20 + 10 =</a:t>
            </a:r>
          </a:p>
        </p:txBody>
      </p:sp>
      <p:sp>
        <p:nvSpPr>
          <p:cNvPr id="7" name="Rectangles 2">
            <a:extLst>
              <a:ext uri="{FF2B5EF4-FFF2-40B4-BE49-F238E27FC236}">
                <a16:creationId xmlns:a16="http://schemas.microsoft.com/office/drawing/2014/main" xmlns="" id="{ED62CBA1-0356-4496-BBD8-000BDB309F3B}"/>
              </a:ext>
            </a:extLst>
          </p:cNvPr>
          <p:cNvSpPr/>
          <p:nvPr/>
        </p:nvSpPr>
        <p:spPr>
          <a:xfrm>
            <a:off x="4445000" y="5128340"/>
            <a:ext cx="679450" cy="86852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55</a:t>
            </a:r>
          </a:p>
        </p:txBody>
      </p:sp>
      <p:sp>
        <p:nvSpPr>
          <p:cNvPr id="8" name="Rectangles 2">
            <a:extLst>
              <a:ext uri="{FF2B5EF4-FFF2-40B4-BE49-F238E27FC236}">
                <a16:creationId xmlns:a16="http://schemas.microsoft.com/office/drawing/2014/main" xmlns="" id="{60CEA31F-EBAD-4F05-8A07-D7FD5088C760}"/>
              </a:ext>
            </a:extLst>
          </p:cNvPr>
          <p:cNvSpPr/>
          <p:nvPr/>
        </p:nvSpPr>
        <p:spPr>
          <a:xfrm>
            <a:off x="10493374" y="5128340"/>
            <a:ext cx="679450" cy="86852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55</a:t>
            </a:r>
          </a:p>
        </p:txBody>
      </p:sp>
    </p:spTree>
    <p:extLst>
      <p:ext uri="{BB962C8B-B14F-4D97-AF65-F5344CB8AC3E}">
        <p14:creationId xmlns:p14="http://schemas.microsoft.com/office/powerpoint/2010/main" val="47623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59608AB-3DD9-4E3C-8DAD-286C851E13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1" y="1169670"/>
            <a:ext cx="10159998" cy="283566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xmlns="" id="{0C85321E-82E3-457B-B7A0-6EA828955DE7}"/>
              </a:ext>
            </a:extLst>
          </p:cNvPr>
          <p:cNvSpPr txBox="1">
            <a:spLocks/>
          </p:cNvSpPr>
          <p:nvPr/>
        </p:nvSpPr>
        <p:spPr>
          <a:xfrm>
            <a:off x="1038224" y="296703"/>
            <a:ext cx="10137775" cy="872967"/>
          </a:xfrm>
          <a:prstGeom prst="rect">
            <a:avLst/>
          </a:prstGeom>
          <a:solidFill>
            <a:schemeClr val="bg2"/>
          </a:solidFill>
        </p:spPr>
        <p:txBody>
          <a:bodyPr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>
                <a:latin typeface="Times New Roman" panose="02020603050405020304" charset="0"/>
                <a:cs typeface="Times New Roman" panose="02020603050405020304" charset="0"/>
              </a:rPr>
              <a:t>Bài</a:t>
            </a:r>
            <a:r>
              <a:rPr lang="en-US" sz="3600" b="1" dirty="0">
                <a:latin typeface="Times New Roman" panose="02020603050405020304" charset="0"/>
                <a:cs typeface="Times New Roman" panose="02020603050405020304" charset="0"/>
              </a:rPr>
              <a:t> 3: b) </a:t>
            </a:r>
            <a:r>
              <a:rPr lang="en-US" sz="3600" b="1" dirty="0" err="1">
                <a:latin typeface="Times New Roman" panose="02020603050405020304" charset="0"/>
                <a:cs typeface="Times New Roman" panose="02020603050405020304" charset="0"/>
              </a:rPr>
              <a:t>Tính</a:t>
            </a:r>
            <a:r>
              <a:rPr lang="en-US" sz="3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latin typeface="Times New Roman" panose="02020603050405020304" charset="0"/>
                <a:cs typeface="Times New Roman" panose="02020603050405020304" charset="0"/>
              </a:rPr>
              <a:t>số</a:t>
            </a:r>
            <a:r>
              <a:rPr lang="en-US" sz="3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latin typeface="Times New Roman" panose="02020603050405020304" charset="0"/>
                <a:cs typeface="Times New Roman" panose="02020603050405020304" charset="0"/>
              </a:rPr>
              <a:t>điểm</a:t>
            </a:r>
            <a:r>
              <a:rPr lang="en-US" sz="3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latin typeface="Times New Roman" panose="02020603050405020304" charset="0"/>
                <a:cs typeface="Times New Roman" panose="02020603050405020304" charset="0"/>
              </a:rPr>
              <a:t>của</a:t>
            </a:r>
            <a:r>
              <a:rPr lang="en-US" sz="3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latin typeface="Times New Roman" panose="02020603050405020304" charset="0"/>
                <a:cs typeface="Times New Roman" panose="02020603050405020304" charset="0"/>
              </a:rPr>
              <a:t>mỗi</a:t>
            </a:r>
            <a:r>
              <a:rPr lang="en-US" sz="3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latin typeface="Times New Roman" panose="02020603050405020304" charset="0"/>
                <a:cs typeface="Times New Roman" panose="02020603050405020304" charset="0"/>
              </a:rPr>
              <a:t>bạn</a:t>
            </a:r>
            <a:r>
              <a:rPr lang="en-US" sz="3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latin typeface="Times New Roman" panose="02020603050405020304" charset="0"/>
                <a:cs typeface="Times New Roman" panose="02020603050405020304" charset="0"/>
              </a:rPr>
              <a:t>trong</a:t>
            </a:r>
            <a:r>
              <a:rPr lang="en-US" sz="3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latin typeface="Times New Roman" panose="02020603050405020304" charset="0"/>
                <a:cs typeface="Times New Roman" panose="02020603050405020304" charset="0"/>
              </a:rPr>
              <a:t>trò</a:t>
            </a:r>
            <a:r>
              <a:rPr lang="en-US" sz="3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latin typeface="Times New Roman" panose="02020603050405020304" charset="0"/>
                <a:cs typeface="Times New Roman" panose="02020603050405020304" charset="0"/>
              </a:rPr>
              <a:t>chơi</a:t>
            </a:r>
            <a:r>
              <a:rPr lang="en-US" sz="3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latin typeface="Times New Roman" panose="02020603050405020304" charset="0"/>
                <a:cs typeface="Times New Roman" panose="02020603050405020304" charset="0"/>
              </a:rPr>
              <a:t>sau</a:t>
            </a:r>
            <a:r>
              <a:rPr lang="en-US" sz="3600" b="1" dirty="0">
                <a:latin typeface="Times New Roman" panose="02020603050405020304" charset="0"/>
                <a:cs typeface="Times New Roman" panose="02020603050405020304" charset="0"/>
              </a:rPr>
              <a:t> :</a:t>
            </a:r>
          </a:p>
        </p:txBody>
      </p:sp>
      <p:sp>
        <p:nvSpPr>
          <p:cNvPr id="5" name="Rectangles 2">
            <a:extLst>
              <a:ext uri="{FF2B5EF4-FFF2-40B4-BE49-F238E27FC236}">
                <a16:creationId xmlns:a16="http://schemas.microsoft.com/office/drawing/2014/main" xmlns="" id="{1733E154-5DD4-4DE9-8B3E-3CB511575BAE}"/>
              </a:ext>
            </a:extLst>
          </p:cNvPr>
          <p:cNvSpPr/>
          <p:nvPr/>
        </p:nvSpPr>
        <p:spPr>
          <a:xfrm>
            <a:off x="1016000" y="3917726"/>
            <a:ext cx="4108449" cy="8685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30 + 15 + 10 =</a:t>
            </a:r>
          </a:p>
        </p:txBody>
      </p:sp>
      <p:sp>
        <p:nvSpPr>
          <p:cNvPr id="6" name="Rectangles 2">
            <a:extLst>
              <a:ext uri="{FF2B5EF4-FFF2-40B4-BE49-F238E27FC236}">
                <a16:creationId xmlns:a16="http://schemas.microsoft.com/office/drawing/2014/main" xmlns="" id="{761C6CB8-42AF-4AEE-8779-B4EB03F3845A}"/>
              </a:ext>
            </a:extLst>
          </p:cNvPr>
          <p:cNvSpPr/>
          <p:nvPr/>
        </p:nvSpPr>
        <p:spPr>
          <a:xfrm>
            <a:off x="7067550" y="3956363"/>
            <a:ext cx="4108449" cy="8685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25 + 20 + 10 =</a:t>
            </a:r>
          </a:p>
        </p:txBody>
      </p:sp>
      <p:sp>
        <p:nvSpPr>
          <p:cNvPr id="7" name="Rectangles 2">
            <a:extLst>
              <a:ext uri="{FF2B5EF4-FFF2-40B4-BE49-F238E27FC236}">
                <a16:creationId xmlns:a16="http://schemas.microsoft.com/office/drawing/2014/main" xmlns="" id="{ED62CBA1-0356-4496-BBD8-000BDB309F3B}"/>
              </a:ext>
            </a:extLst>
          </p:cNvPr>
          <p:cNvSpPr/>
          <p:nvPr/>
        </p:nvSpPr>
        <p:spPr>
          <a:xfrm>
            <a:off x="4445000" y="3917726"/>
            <a:ext cx="679450" cy="86852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55</a:t>
            </a:r>
          </a:p>
        </p:txBody>
      </p:sp>
      <p:sp>
        <p:nvSpPr>
          <p:cNvPr id="8" name="Rectangles 2">
            <a:extLst>
              <a:ext uri="{FF2B5EF4-FFF2-40B4-BE49-F238E27FC236}">
                <a16:creationId xmlns:a16="http://schemas.microsoft.com/office/drawing/2014/main" xmlns="" id="{60CEA31F-EBAD-4F05-8A07-D7FD5088C760}"/>
              </a:ext>
            </a:extLst>
          </p:cNvPr>
          <p:cNvSpPr/>
          <p:nvPr/>
        </p:nvSpPr>
        <p:spPr>
          <a:xfrm>
            <a:off x="10493374" y="3946033"/>
            <a:ext cx="679450" cy="86852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55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0C85321E-82E3-457B-B7A0-6EA828955DE7}"/>
              </a:ext>
            </a:extLst>
          </p:cNvPr>
          <p:cNvSpPr txBox="1">
            <a:spLocks/>
          </p:cNvSpPr>
          <p:nvPr/>
        </p:nvSpPr>
        <p:spPr>
          <a:xfrm>
            <a:off x="1286456" y="4996743"/>
            <a:ext cx="10137775" cy="872967"/>
          </a:xfrm>
          <a:prstGeom prst="rect">
            <a:avLst/>
          </a:prstGeom>
          <a:solidFill>
            <a:schemeClr val="bg2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</a:pPr>
            <a:r>
              <a:rPr lang="en-US" sz="3200" b="1" dirty="0" err="1" smtClean="0">
                <a:latin typeface="Times New Roman" panose="02020603050405020304" charset="0"/>
                <a:cs typeface="Times New Roman" panose="02020603050405020304" charset="0"/>
              </a:rPr>
              <a:t>Các</a:t>
            </a:r>
            <a:r>
              <a:rPr lang="en-US" sz="32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 smtClean="0">
                <a:latin typeface="Times New Roman" panose="02020603050405020304" charset="0"/>
                <a:cs typeface="Times New Roman" panose="02020603050405020304" charset="0"/>
              </a:rPr>
              <a:t>điểm</a:t>
            </a:r>
            <a:r>
              <a:rPr lang="en-US" sz="32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 smtClean="0">
                <a:latin typeface="Times New Roman" panose="02020603050405020304" charset="0"/>
                <a:cs typeface="Times New Roman" panose="02020603050405020304" charset="0"/>
              </a:rPr>
              <a:t>trong</a:t>
            </a:r>
            <a:r>
              <a:rPr lang="en-US" sz="32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 smtClean="0">
                <a:latin typeface="Times New Roman" panose="02020603050405020304" charset="0"/>
                <a:cs typeface="Times New Roman" panose="02020603050405020304" charset="0"/>
              </a:rPr>
              <a:t>mỗi</a:t>
            </a:r>
            <a:r>
              <a:rPr lang="en-US" sz="32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 smtClean="0">
                <a:latin typeface="Times New Roman" panose="02020603050405020304" charset="0"/>
                <a:cs typeface="Times New Roman" panose="02020603050405020304" charset="0"/>
              </a:rPr>
              <a:t>lần</a:t>
            </a:r>
            <a:r>
              <a:rPr lang="en-US" sz="32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 smtClean="0">
                <a:latin typeface="Times New Roman" panose="02020603050405020304" charset="0"/>
                <a:cs typeface="Times New Roman" panose="02020603050405020304" charset="0"/>
              </a:rPr>
              <a:t>ném</a:t>
            </a:r>
            <a:r>
              <a:rPr lang="en-US" sz="32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 smtClean="0">
                <a:latin typeface="Times New Roman" panose="02020603050405020304" charset="0"/>
                <a:cs typeface="Times New Roman" panose="02020603050405020304" charset="0"/>
              </a:rPr>
              <a:t>tiêu</a:t>
            </a:r>
            <a:r>
              <a:rPr lang="en-US" sz="32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 smtClean="0">
                <a:latin typeface="Times New Roman" panose="02020603050405020304" charset="0"/>
                <a:cs typeface="Times New Roman" panose="02020603050405020304" charset="0"/>
              </a:rPr>
              <a:t>có</a:t>
            </a:r>
            <a:r>
              <a:rPr lang="en-US" sz="32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 smtClean="0">
                <a:latin typeface="Times New Roman" panose="02020603050405020304" charset="0"/>
                <a:cs typeface="Times New Roman" panose="02020603050405020304" charset="0"/>
              </a:rPr>
              <a:t>thể</a:t>
            </a:r>
            <a:r>
              <a:rPr lang="en-US" sz="32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 smtClean="0">
                <a:latin typeface="Times New Roman" panose="02020603050405020304" charset="0"/>
                <a:cs typeface="Times New Roman" panose="02020603050405020304" charset="0"/>
              </a:rPr>
              <a:t>khác</a:t>
            </a:r>
            <a:r>
              <a:rPr lang="en-US" sz="32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 smtClean="0">
                <a:latin typeface="Times New Roman" panose="02020603050405020304" charset="0"/>
                <a:cs typeface="Times New Roman" panose="02020603050405020304" charset="0"/>
              </a:rPr>
              <a:t>nhau</a:t>
            </a:r>
            <a:r>
              <a:rPr lang="en-US" sz="32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 smtClean="0">
                <a:latin typeface="Times New Roman" panose="02020603050405020304" charset="0"/>
                <a:cs typeface="Times New Roman" panose="02020603050405020304" charset="0"/>
              </a:rPr>
              <a:t>nhưng</a:t>
            </a:r>
            <a:r>
              <a:rPr lang="en-US" sz="32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 smtClean="0">
                <a:latin typeface="Times New Roman" panose="02020603050405020304" charset="0"/>
                <a:cs typeface="Times New Roman" panose="02020603050405020304" charset="0"/>
              </a:rPr>
              <a:t>vẫn</a:t>
            </a:r>
            <a:r>
              <a:rPr lang="en-US" sz="32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 smtClean="0">
                <a:latin typeface="Times New Roman" panose="02020603050405020304" charset="0"/>
                <a:cs typeface="Times New Roman" panose="02020603050405020304" charset="0"/>
              </a:rPr>
              <a:t>cho</a:t>
            </a:r>
            <a:r>
              <a:rPr lang="en-US" sz="32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 smtClean="0">
                <a:latin typeface="Times New Roman" panose="02020603050405020304" charset="0"/>
                <a:cs typeface="Times New Roman" panose="02020603050405020304" charset="0"/>
              </a:rPr>
              <a:t>tổng</a:t>
            </a:r>
            <a:r>
              <a:rPr lang="en-US" sz="32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 smtClean="0">
                <a:latin typeface="Times New Roman" panose="02020603050405020304" charset="0"/>
                <a:cs typeface="Times New Roman" panose="02020603050405020304" charset="0"/>
              </a:rPr>
              <a:t>điểm</a:t>
            </a:r>
            <a:r>
              <a:rPr lang="en-US" sz="32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 smtClean="0">
                <a:latin typeface="Times New Roman" panose="02020603050405020304" charset="0"/>
                <a:cs typeface="Times New Roman" panose="02020603050405020304" charset="0"/>
              </a:rPr>
              <a:t>bằng</a:t>
            </a:r>
            <a:r>
              <a:rPr lang="en-US" sz="32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 smtClean="0">
                <a:latin typeface="Times New Roman" panose="02020603050405020304" charset="0"/>
                <a:cs typeface="Times New Roman" panose="02020603050405020304" charset="0"/>
              </a:rPr>
              <a:t>nhau</a:t>
            </a:r>
            <a:r>
              <a:rPr lang="en-US" sz="3200" b="1" dirty="0" smtClean="0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sz="32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360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338C5E8-12E5-4F85-991F-28787BEA30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24" y="1219065"/>
            <a:ext cx="11068050" cy="4438786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xmlns="" id="{506B61EF-E2BB-4B4C-BC4A-9093651CE212}"/>
              </a:ext>
            </a:extLst>
          </p:cNvPr>
          <p:cNvSpPr txBox="1">
            <a:spLocks/>
          </p:cNvSpPr>
          <p:nvPr/>
        </p:nvSpPr>
        <p:spPr>
          <a:xfrm>
            <a:off x="428624" y="331968"/>
            <a:ext cx="11068051" cy="1239657"/>
          </a:xfrm>
          <a:prstGeom prst="rect">
            <a:avLst/>
          </a:prstGeom>
          <a:solidFill>
            <a:schemeClr val="bg2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>
                <a:latin typeface="Times New Roman" panose="02020603050405020304" charset="0"/>
                <a:cs typeface="Times New Roman" panose="02020603050405020304" charset="0"/>
              </a:rPr>
              <a:t>Bài</a:t>
            </a:r>
            <a:r>
              <a:rPr lang="en-US" sz="3600" b="1" dirty="0">
                <a:latin typeface="Times New Roman" panose="02020603050405020304" charset="0"/>
                <a:cs typeface="Times New Roman" panose="02020603050405020304" charset="0"/>
              </a:rPr>
              <a:t> 4: </a:t>
            </a:r>
            <a:r>
              <a:rPr lang="en-US" sz="3600" b="1" dirty="0" err="1">
                <a:latin typeface="Times New Roman" panose="02020603050405020304" charset="0"/>
                <a:cs typeface="Times New Roman" panose="02020603050405020304" charset="0"/>
              </a:rPr>
              <a:t>Tiết</a:t>
            </a:r>
            <a:r>
              <a:rPr lang="en-US" sz="3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latin typeface="Times New Roman" panose="02020603050405020304" charset="0"/>
                <a:cs typeface="Times New Roman" panose="02020603050405020304" charset="0"/>
              </a:rPr>
              <a:t>mục</a:t>
            </a:r>
            <a:r>
              <a:rPr lang="en-US" sz="3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latin typeface="Times New Roman" panose="02020603050405020304" charset="0"/>
                <a:cs typeface="Times New Roman" panose="02020603050405020304" charset="0"/>
              </a:rPr>
              <a:t>văn</a:t>
            </a:r>
            <a:r>
              <a:rPr lang="en-US" sz="3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latin typeface="Times New Roman" panose="02020603050405020304" charset="0"/>
                <a:cs typeface="Times New Roman" panose="02020603050405020304" charset="0"/>
              </a:rPr>
              <a:t>nghệ</a:t>
            </a:r>
            <a:r>
              <a:rPr lang="en-US" sz="3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latin typeface="Times New Roman" panose="02020603050405020304" charset="0"/>
                <a:cs typeface="Times New Roman" panose="02020603050405020304" charset="0"/>
              </a:rPr>
              <a:t>có</a:t>
            </a:r>
            <a:r>
              <a:rPr lang="en-US" sz="3600" b="1" dirty="0">
                <a:latin typeface="Times New Roman" panose="02020603050405020304" charset="0"/>
                <a:cs typeface="Times New Roman" panose="02020603050405020304" charset="0"/>
              </a:rPr>
              <a:t> 31 </a:t>
            </a:r>
            <a:r>
              <a:rPr lang="en-US" sz="3600" b="1" dirty="0" err="1">
                <a:latin typeface="Times New Roman" panose="02020603050405020304" charset="0"/>
                <a:cs typeface="Times New Roman" panose="02020603050405020304" charset="0"/>
              </a:rPr>
              <a:t>bạn</a:t>
            </a:r>
            <a:r>
              <a:rPr lang="en-US" sz="3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latin typeface="Times New Roman" panose="02020603050405020304" charset="0"/>
                <a:cs typeface="Times New Roman" panose="02020603050405020304" charset="0"/>
              </a:rPr>
              <a:t>hát</a:t>
            </a:r>
            <a:r>
              <a:rPr lang="en-US" sz="3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latin typeface="Times New Roman" panose="02020603050405020304" charset="0"/>
                <a:cs typeface="Times New Roman" panose="02020603050405020304" charset="0"/>
              </a:rPr>
              <a:t>và</a:t>
            </a:r>
            <a:r>
              <a:rPr lang="en-US" sz="3600" b="1" dirty="0">
                <a:latin typeface="Times New Roman" panose="02020603050405020304" charset="0"/>
                <a:cs typeface="Times New Roman" panose="02020603050405020304" charset="0"/>
              </a:rPr>
              <a:t> 8 </a:t>
            </a:r>
            <a:r>
              <a:rPr lang="en-US" sz="3600" b="1" dirty="0" err="1">
                <a:latin typeface="Times New Roman" panose="02020603050405020304" charset="0"/>
                <a:cs typeface="Times New Roman" panose="02020603050405020304" charset="0"/>
              </a:rPr>
              <a:t>bạn</a:t>
            </a:r>
            <a:r>
              <a:rPr lang="en-US" sz="3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latin typeface="Times New Roman" panose="02020603050405020304" charset="0"/>
                <a:cs typeface="Times New Roman" panose="02020603050405020304" charset="0"/>
              </a:rPr>
              <a:t>múa</a:t>
            </a:r>
            <a:r>
              <a:rPr lang="en-US" sz="3600" b="1" dirty="0"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sz="3600" b="1" dirty="0" err="1">
                <a:latin typeface="Times New Roman" panose="02020603050405020304" charset="0"/>
                <a:cs typeface="Times New Roman" panose="02020603050405020304" charset="0"/>
              </a:rPr>
              <a:t>Hỏi</a:t>
            </a:r>
            <a:r>
              <a:rPr lang="en-US" sz="3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latin typeface="Times New Roman" panose="02020603050405020304" charset="0"/>
                <a:cs typeface="Times New Roman" panose="02020603050405020304" charset="0"/>
              </a:rPr>
              <a:t>tiết</a:t>
            </a:r>
            <a:r>
              <a:rPr lang="en-US" sz="3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latin typeface="Times New Roman" panose="02020603050405020304" charset="0"/>
                <a:cs typeface="Times New Roman" panose="02020603050405020304" charset="0"/>
              </a:rPr>
              <a:t>mục</a:t>
            </a:r>
            <a:r>
              <a:rPr lang="en-US" sz="3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latin typeface="Times New Roman" panose="02020603050405020304" charset="0"/>
                <a:cs typeface="Times New Roman" panose="02020603050405020304" charset="0"/>
              </a:rPr>
              <a:t>văn</a:t>
            </a:r>
            <a:r>
              <a:rPr lang="en-US" sz="3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latin typeface="Times New Roman" panose="02020603050405020304" charset="0"/>
                <a:cs typeface="Times New Roman" panose="02020603050405020304" charset="0"/>
              </a:rPr>
              <a:t>nghệ</a:t>
            </a:r>
            <a:r>
              <a:rPr lang="en-US" sz="3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latin typeface="Times New Roman" panose="02020603050405020304" charset="0"/>
                <a:cs typeface="Times New Roman" panose="02020603050405020304" charset="0"/>
              </a:rPr>
              <a:t>có</a:t>
            </a:r>
            <a:r>
              <a:rPr lang="en-US" sz="3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latin typeface="Times New Roman" panose="02020603050405020304" charset="0"/>
                <a:cs typeface="Times New Roman" panose="02020603050405020304" charset="0"/>
              </a:rPr>
              <a:t>tất</a:t>
            </a:r>
            <a:r>
              <a:rPr lang="en-US" sz="3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latin typeface="Times New Roman" panose="02020603050405020304" charset="0"/>
                <a:cs typeface="Times New Roman" panose="02020603050405020304" charset="0"/>
              </a:rPr>
              <a:t>cả</a:t>
            </a:r>
            <a:r>
              <a:rPr lang="en-US" sz="3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latin typeface="Times New Roman" panose="02020603050405020304" charset="0"/>
                <a:cs typeface="Times New Roman" panose="02020603050405020304" charset="0"/>
              </a:rPr>
              <a:t>bao</a:t>
            </a:r>
            <a:r>
              <a:rPr lang="en-US" sz="3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latin typeface="Times New Roman" panose="02020603050405020304" charset="0"/>
                <a:cs typeface="Times New Roman" panose="02020603050405020304" charset="0"/>
              </a:rPr>
              <a:t>nhiêu</a:t>
            </a:r>
            <a:r>
              <a:rPr lang="en-US" sz="3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latin typeface="Times New Roman" panose="02020603050405020304" charset="0"/>
                <a:cs typeface="Times New Roman" panose="02020603050405020304" charset="0"/>
              </a:rPr>
              <a:t>bạn</a:t>
            </a:r>
            <a:r>
              <a:rPr lang="en-US" sz="3600" b="1" dirty="0">
                <a:latin typeface="Times New Roman" panose="02020603050405020304" charset="0"/>
                <a:cs typeface="Times New Roman" panose="02020603050405020304" charset="0"/>
              </a:rPr>
              <a:t>?</a:t>
            </a:r>
            <a:endParaRPr lang="en-US" sz="36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Rectangles 2">
            <a:extLst>
              <a:ext uri="{FF2B5EF4-FFF2-40B4-BE49-F238E27FC236}">
                <a16:creationId xmlns:a16="http://schemas.microsoft.com/office/drawing/2014/main" xmlns="" id="{8A835D3C-C48B-45DA-ABC7-D8DEE83BB9D7}"/>
              </a:ext>
            </a:extLst>
          </p:cNvPr>
          <p:cNvSpPr/>
          <p:nvPr/>
        </p:nvSpPr>
        <p:spPr>
          <a:xfrm>
            <a:off x="428623" y="5478681"/>
            <a:ext cx="4029347" cy="7659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charset="0"/>
                <a:cs typeface="Times New Roman" panose="02020603050405020304" charset="0"/>
              </a:rPr>
              <a:t>31 + 8 = 39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C803C79C-D360-4DED-A42B-61C5EF4B2080}"/>
              </a:ext>
            </a:extLst>
          </p:cNvPr>
          <p:cNvSpPr txBox="1">
            <a:spLocks/>
          </p:cNvSpPr>
          <p:nvPr/>
        </p:nvSpPr>
        <p:spPr>
          <a:xfrm>
            <a:off x="4457970" y="5507255"/>
            <a:ext cx="7038704" cy="765946"/>
          </a:xfrm>
          <a:prstGeom prst="rect">
            <a:avLst/>
          </a:prstGeom>
          <a:solidFill>
            <a:schemeClr val="bg2"/>
          </a:solidFill>
        </p:spPr>
        <p:txBody>
          <a:bodyPr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>
                <a:latin typeface="Times New Roman" panose="02020603050405020304" charset="0"/>
                <a:cs typeface="Times New Roman" panose="02020603050405020304" charset="0"/>
              </a:rPr>
              <a:t>Tiết</a:t>
            </a:r>
            <a:r>
              <a:rPr lang="en-US" sz="3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latin typeface="Times New Roman" panose="02020603050405020304" charset="0"/>
                <a:cs typeface="Times New Roman" panose="02020603050405020304" charset="0"/>
              </a:rPr>
              <a:t>mục</a:t>
            </a:r>
            <a:r>
              <a:rPr lang="en-US" sz="3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latin typeface="Times New Roman" panose="02020603050405020304" charset="0"/>
                <a:cs typeface="Times New Roman" panose="02020603050405020304" charset="0"/>
              </a:rPr>
              <a:t>văn</a:t>
            </a:r>
            <a:r>
              <a:rPr lang="en-US" sz="3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latin typeface="Times New Roman" panose="02020603050405020304" charset="0"/>
                <a:cs typeface="Times New Roman" panose="02020603050405020304" charset="0"/>
              </a:rPr>
              <a:t>nghệ</a:t>
            </a:r>
            <a:r>
              <a:rPr lang="en-US" sz="3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latin typeface="Times New Roman" panose="02020603050405020304" charset="0"/>
                <a:cs typeface="Times New Roman" panose="02020603050405020304" charset="0"/>
              </a:rPr>
              <a:t>có</a:t>
            </a:r>
            <a:r>
              <a:rPr lang="en-US" sz="3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latin typeface="Times New Roman" panose="02020603050405020304" charset="0"/>
                <a:cs typeface="Times New Roman" panose="02020603050405020304" charset="0"/>
              </a:rPr>
              <a:t>tất</a:t>
            </a:r>
            <a:r>
              <a:rPr lang="en-US" sz="3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latin typeface="Times New Roman" panose="02020603050405020304" charset="0"/>
                <a:cs typeface="Times New Roman" panose="02020603050405020304" charset="0"/>
              </a:rPr>
              <a:t>cả</a:t>
            </a:r>
            <a:r>
              <a:rPr lang="en-US" sz="3600" b="1" dirty="0">
                <a:latin typeface="Times New Roman" panose="02020603050405020304" charset="0"/>
                <a:cs typeface="Times New Roman" panose="02020603050405020304" charset="0"/>
              </a:rPr>
              <a:t> 39 </a:t>
            </a:r>
            <a:r>
              <a:rPr lang="en-US" sz="3600" b="1" dirty="0" err="1">
                <a:latin typeface="Times New Roman" panose="02020603050405020304" charset="0"/>
                <a:cs typeface="Times New Roman" panose="02020603050405020304" charset="0"/>
              </a:rPr>
              <a:t>bạn</a:t>
            </a:r>
            <a:r>
              <a:rPr lang="en-US" sz="3600" b="1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9593F47F-EE23-4254-BA4D-7E2B8CB02B23}"/>
              </a:ext>
            </a:extLst>
          </p:cNvPr>
          <p:cNvCxnSpPr>
            <a:cxnSpLocks/>
          </p:cNvCxnSpPr>
          <p:nvPr/>
        </p:nvCxnSpPr>
        <p:spPr>
          <a:xfrm>
            <a:off x="5552609" y="828675"/>
            <a:ext cx="531541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CB32BC3A-0707-4843-8B4E-AA544D7A8E6B}"/>
              </a:ext>
            </a:extLst>
          </p:cNvPr>
          <p:cNvCxnSpPr>
            <a:cxnSpLocks/>
          </p:cNvCxnSpPr>
          <p:nvPr/>
        </p:nvCxnSpPr>
        <p:spPr>
          <a:xfrm>
            <a:off x="580559" y="1343025"/>
            <a:ext cx="8915866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506B61EF-E2BB-4B4C-BC4A-9093651CE212}"/>
              </a:ext>
            </a:extLst>
          </p:cNvPr>
          <p:cNvSpPr txBox="1">
            <a:spLocks/>
          </p:cNvSpPr>
          <p:nvPr/>
        </p:nvSpPr>
        <p:spPr>
          <a:xfrm>
            <a:off x="580559" y="331968"/>
            <a:ext cx="11068051" cy="1239657"/>
          </a:xfrm>
          <a:prstGeom prst="rect">
            <a:avLst/>
          </a:prstGeom>
          <a:solidFill>
            <a:schemeClr val="bg2"/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>
                <a:latin typeface="Times New Roman" panose="02020603050405020304" charset="0"/>
                <a:cs typeface="Times New Roman" panose="02020603050405020304" charset="0"/>
              </a:rPr>
              <a:t>Bài</a:t>
            </a:r>
            <a:r>
              <a:rPr lang="en-US" sz="3600" b="1" dirty="0">
                <a:latin typeface="Times New Roman" panose="02020603050405020304" charset="0"/>
                <a:cs typeface="Times New Roman" panose="02020603050405020304" charset="0"/>
              </a:rPr>
              <a:t> 4: </a:t>
            </a:r>
            <a:r>
              <a:rPr lang="en-US" sz="3600" b="1" dirty="0" err="1">
                <a:latin typeface="Times New Roman" panose="02020603050405020304" charset="0"/>
                <a:cs typeface="Times New Roman" panose="02020603050405020304" charset="0"/>
              </a:rPr>
              <a:t>Tiết</a:t>
            </a:r>
            <a:r>
              <a:rPr lang="en-US" sz="3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latin typeface="Times New Roman" panose="02020603050405020304" charset="0"/>
                <a:cs typeface="Times New Roman" panose="02020603050405020304" charset="0"/>
              </a:rPr>
              <a:t>mục</a:t>
            </a:r>
            <a:r>
              <a:rPr lang="en-US" sz="3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latin typeface="Times New Roman" panose="02020603050405020304" charset="0"/>
                <a:cs typeface="Times New Roman" panose="02020603050405020304" charset="0"/>
              </a:rPr>
              <a:t>văn</a:t>
            </a:r>
            <a:r>
              <a:rPr lang="en-US" sz="3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latin typeface="Times New Roman" panose="02020603050405020304" charset="0"/>
                <a:cs typeface="Times New Roman" panose="02020603050405020304" charset="0"/>
              </a:rPr>
              <a:t>nghệ</a:t>
            </a:r>
            <a:r>
              <a:rPr lang="en-US" sz="3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latin typeface="Times New Roman" panose="02020603050405020304" charset="0"/>
                <a:cs typeface="Times New Roman" panose="02020603050405020304" charset="0"/>
              </a:rPr>
              <a:t>có</a:t>
            </a:r>
            <a:r>
              <a:rPr lang="en-US" sz="3600" b="1" dirty="0">
                <a:latin typeface="Times New Roman" panose="02020603050405020304" charset="0"/>
                <a:cs typeface="Times New Roman" panose="02020603050405020304" charset="0"/>
              </a:rPr>
              <a:t> 31 </a:t>
            </a:r>
            <a:r>
              <a:rPr lang="en-US" sz="3600" b="1" dirty="0" err="1">
                <a:latin typeface="Times New Roman" panose="02020603050405020304" charset="0"/>
                <a:cs typeface="Times New Roman" panose="02020603050405020304" charset="0"/>
              </a:rPr>
              <a:t>bạn</a:t>
            </a:r>
            <a:r>
              <a:rPr lang="en-US" sz="3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latin typeface="Times New Roman" panose="02020603050405020304" charset="0"/>
                <a:cs typeface="Times New Roman" panose="02020603050405020304" charset="0"/>
              </a:rPr>
              <a:t>hát</a:t>
            </a:r>
            <a:r>
              <a:rPr lang="en-US" sz="3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latin typeface="Times New Roman" panose="02020603050405020304" charset="0"/>
                <a:cs typeface="Times New Roman" panose="02020603050405020304" charset="0"/>
              </a:rPr>
              <a:t>và</a:t>
            </a:r>
            <a:r>
              <a:rPr lang="en-US" sz="3600" b="1" dirty="0">
                <a:latin typeface="Times New Roman" panose="02020603050405020304" charset="0"/>
                <a:cs typeface="Times New Roman" panose="02020603050405020304" charset="0"/>
              </a:rPr>
              <a:t> 8 </a:t>
            </a:r>
            <a:r>
              <a:rPr lang="en-US" sz="3600" b="1" dirty="0" err="1">
                <a:latin typeface="Times New Roman" panose="02020603050405020304" charset="0"/>
                <a:cs typeface="Times New Roman" panose="02020603050405020304" charset="0"/>
              </a:rPr>
              <a:t>bạn</a:t>
            </a:r>
            <a:r>
              <a:rPr lang="en-US" sz="3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latin typeface="Times New Roman" panose="02020603050405020304" charset="0"/>
                <a:cs typeface="Times New Roman" panose="02020603050405020304" charset="0"/>
              </a:rPr>
              <a:t>múa</a:t>
            </a:r>
            <a:r>
              <a:rPr lang="en-US" sz="3600" b="1" dirty="0"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Hỏi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tiết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mục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văn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nghệ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tất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cả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bao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nhiêu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?</a:t>
            </a:r>
            <a:endParaRPr lang="en-US" sz="36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8133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VT-P\Desktop\NỀN PP\73082290_806002039856818_5426739531237818368_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891935" y="2362200"/>
            <a:ext cx="3943985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6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Dặn</a:t>
            </a:r>
            <a:r>
              <a:rPr lang="en-US" sz="96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dò</a:t>
            </a:r>
            <a:endParaRPr lang="en-US" sz="96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loud Callout 16"/>
          <p:cNvSpPr/>
          <p:nvPr/>
        </p:nvSpPr>
        <p:spPr>
          <a:xfrm>
            <a:off x="1524000" y="334297"/>
            <a:ext cx="4673600" cy="2525019"/>
          </a:xfrm>
          <a:prstGeom prst="cloudCallout">
            <a:avLst>
              <a:gd name="adj1" fmla="val 55270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Ngộ Không thật</a:t>
            </a:r>
          </a:p>
          <a:p>
            <a:r>
              <a:rPr lang="en-US" sz="3200" b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Ngộ Không giả</a:t>
            </a:r>
          </a:p>
        </p:txBody>
      </p:sp>
      <p:sp>
        <p:nvSpPr>
          <p:cNvPr id="6" name="Cloud Callout 5"/>
          <p:cNvSpPr/>
          <p:nvPr/>
        </p:nvSpPr>
        <p:spPr>
          <a:xfrm flipH="1">
            <a:off x="1954789" y="5091612"/>
            <a:ext cx="3630168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 sz="3600" b="1">
              <a:solidFill>
                <a:srgbClr val="7030A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11542" y="3337162"/>
            <a:ext cx="1780006" cy="22860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6596281" y="5110994"/>
            <a:ext cx="3625983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 sz="3600" b="1">
              <a:solidFill>
                <a:srgbClr val="7030A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124" y="3372238"/>
            <a:ext cx="1780008" cy="2286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3" name="Tay-Du-Ky-Main-Theme-Hoa-Tau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0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041462" y="159680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450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38176" y="908296"/>
            <a:ext cx="9144000" cy="513183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999114" y="3841390"/>
            <a:ext cx="6193790" cy="5219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CHỌN SAI RỒI BỌN TA ĐI ĐÁNH TIẾP ĐÂY</a:t>
            </a:r>
          </a:p>
        </p:txBody>
      </p:sp>
      <p:sp>
        <p:nvSpPr>
          <p:cNvPr id="6" name="Cloud Callout 5"/>
          <p:cNvSpPr/>
          <p:nvPr/>
        </p:nvSpPr>
        <p:spPr>
          <a:xfrm flipH="1">
            <a:off x="1954789" y="5091612"/>
            <a:ext cx="3630168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</a:rPr>
              <a:t>A. 5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11542" y="3337162"/>
            <a:ext cx="1780006" cy="22860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6596281" y="5110994"/>
            <a:ext cx="3625983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</a:rPr>
              <a:t>B. 6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994" y="3336678"/>
            <a:ext cx="1780008" cy="2286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006" y="638155"/>
            <a:ext cx="2274521" cy="2468880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1524002" y="334297"/>
            <a:ext cx="4451533" cy="2182087"/>
          </a:xfrm>
          <a:prstGeom prst="cloudCallout">
            <a:avLst>
              <a:gd name="adj1" fmla="val 59307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8 - 3 =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150"/>
                            </p:stCondLst>
                            <p:childTnLst>
                              <p:par>
                                <p:cTn id="18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150"/>
                            </p:stCondLst>
                            <p:childTnLst>
                              <p:par>
                                <p:cTn id="3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33333E-6 C -0.05104 -0.06064 0.21233 -0.15162 0.16215 -0.21111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3" y="-1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6" grpId="0" bldLvl="0" animBg="1"/>
      <p:bldP spid="7" grpId="0" bldLvl="0" animBg="1"/>
      <p:bldP spid="17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538176" y="908296"/>
            <a:ext cx="9144000" cy="513183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999114" y="3841390"/>
            <a:ext cx="6193790" cy="5219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CHỌN SAI RỒI BỌN TA ĐI ĐÁNH TIẾP ĐÂY</a:t>
            </a:r>
          </a:p>
        </p:txBody>
      </p:sp>
      <p:sp>
        <p:nvSpPr>
          <p:cNvPr id="6" name="Cloud Callout 5"/>
          <p:cNvSpPr/>
          <p:nvPr/>
        </p:nvSpPr>
        <p:spPr>
          <a:xfrm flipH="1">
            <a:off x="1954789" y="5091612"/>
            <a:ext cx="3630168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</a:rPr>
              <a:t>A. 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</a:rPr>
              <a:t>40</a:t>
            </a:r>
            <a:endParaRPr lang="en-US" sz="3600" b="1" dirty="0">
              <a:solidFill>
                <a:srgbClr val="7030A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2811542" y="3337162"/>
            <a:ext cx="1780006" cy="22860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6596281" y="5110994"/>
            <a:ext cx="3625983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</a:rPr>
              <a:t>B. 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</a:rPr>
              <a:t>4</a:t>
            </a:r>
            <a:endParaRPr lang="en-US" sz="3600" b="1" dirty="0">
              <a:solidFill>
                <a:srgbClr val="7030A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12994" y="3336678"/>
            <a:ext cx="1780008" cy="2286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006" y="638155"/>
            <a:ext cx="2274521" cy="2468880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1524002" y="334297"/>
            <a:ext cx="4451533" cy="2182087"/>
          </a:xfrm>
          <a:prstGeom prst="cloudCallout">
            <a:avLst>
              <a:gd name="adj1" fmla="val 59307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45 - 5 =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00"/>
                            </p:stCondLst>
                            <p:childTnLst>
                              <p:par>
                                <p:cTn id="18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200"/>
                            </p:stCondLst>
                            <p:childTnLst>
                              <p:par>
                                <p:cTn id="3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33333E-6 C -0.05104 -0.06064 0.21233 -0.15162 0.16215 -0.21111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3" y="-1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6" grpId="0" bldLvl="0" animBg="1"/>
      <p:bldP spid="7" grpId="0" bldLvl="0" animBg="1"/>
      <p:bldP spid="17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538176" y="908296"/>
            <a:ext cx="9144000" cy="513183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999114" y="3841390"/>
            <a:ext cx="6193790" cy="5219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CHỌN SAI RỒI BỌN TA ĐI ĐÁNH TIẾP ĐÂY</a:t>
            </a:r>
          </a:p>
        </p:txBody>
      </p:sp>
      <p:sp>
        <p:nvSpPr>
          <p:cNvPr id="6" name="Cloud Callout 5"/>
          <p:cNvSpPr/>
          <p:nvPr/>
        </p:nvSpPr>
        <p:spPr>
          <a:xfrm flipH="1">
            <a:off x="7076102" y="5171453"/>
            <a:ext cx="3630168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</a:rPr>
              <a:t>B. 14</a:t>
            </a:r>
            <a:endParaRPr lang="en-US" sz="3600" b="1" dirty="0">
              <a:solidFill>
                <a:srgbClr val="7030A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2811542" y="3337162"/>
            <a:ext cx="1780006" cy="22860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758143" y="4931977"/>
            <a:ext cx="3625983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</a:rPr>
              <a:t>A. 4</a:t>
            </a:r>
            <a:endParaRPr lang="en-US" sz="3600" b="1" dirty="0">
              <a:solidFill>
                <a:srgbClr val="7030A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12994" y="3336678"/>
            <a:ext cx="1780008" cy="2286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006" y="638155"/>
            <a:ext cx="2274521" cy="2468880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1524002" y="334297"/>
            <a:ext cx="4451533" cy="2182087"/>
          </a:xfrm>
          <a:prstGeom prst="cloudCallout">
            <a:avLst>
              <a:gd name="adj1" fmla="val 59307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19 - 5 =</a:t>
            </a:r>
          </a:p>
        </p:txBody>
      </p:sp>
    </p:spTree>
    <p:extLst>
      <p:ext uri="{BB962C8B-B14F-4D97-AF65-F5344CB8AC3E}">
        <p14:creationId xmlns:p14="http://schemas.microsoft.com/office/powerpoint/2010/main" val="91233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00"/>
                            </p:stCondLst>
                            <p:childTnLst>
                              <p:par>
                                <p:cTn id="18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200"/>
                            </p:stCondLst>
                            <p:childTnLst>
                              <p:par>
                                <p:cTn id="3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33333E-6 C -0.05104 -0.06064 0.21233 -0.15162 0.16215 -0.21111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3" y="-1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6" grpId="0" bldLvl="0" animBg="1"/>
      <p:bldP spid="7" grpId="0" bldLvl="0" animBg="1"/>
      <p:bldP spid="17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228600"/>
            <a:ext cx="12192000" cy="6400800"/>
            <a:chOff x="0" y="228600"/>
            <a:chExt cx="9144000" cy="6400800"/>
          </a:xfrm>
        </p:grpSpPr>
        <p:pic>
          <p:nvPicPr>
            <p:cNvPr id="2050" name="Picture 2" descr="Kết quả hình ảnh cho cute background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256"/>
            <a:stretch>
              <a:fillRect/>
            </a:stretch>
          </p:blipFill>
          <p:spPr bwMode="auto">
            <a:xfrm>
              <a:off x="0" y="228600"/>
              <a:ext cx="9144000" cy="6400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3193838" y="3219271"/>
              <a:ext cx="2656016" cy="16312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0" b="1" dirty="0" err="1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Luyện</a:t>
              </a:r>
              <a:r>
                <a:rPr lang="en-US" sz="6000" b="1" dirty="0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6000" b="1" dirty="0" err="1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tập</a:t>
              </a:r>
              <a:endParaRPr lang="en-US" sz="6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  <a:p>
              <a:pPr algn="ctr"/>
              <a:r>
                <a:rPr lang="en-US" sz="3600" b="1" i="1" dirty="0">
                  <a:latin typeface="Times New Roman" panose="02020603050405020304" charset="0"/>
                  <a:cs typeface="Times New Roman" panose="02020603050405020304" charset="0"/>
                </a:rPr>
                <a:t>(</a:t>
              </a:r>
              <a:r>
                <a:rPr lang="en-US" sz="3600" b="1" i="1" dirty="0" err="1">
                  <a:latin typeface="Times New Roman" panose="02020603050405020304" charset="0"/>
                  <a:cs typeface="Times New Roman" panose="02020603050405020304" charset="0"/>
                </a:rPr>
                <a:t>trang</a:t>
              </a:r>
              <a:r>
                <a:rPr lang="en-US" sz="3600" b="1" i="1" dirty="0">
                  <a:latin typeface="Times New Roman" panose="02020603050405020304" charset="0"/>
                  <a:cs typeface="Times New Roman" panose="02020603050405020304" charset="0"/>
                </a:rPr>
                <a:t> 138)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731993"/>
            <a:ext cx="11125200" cy="4238625"/>
          </a:xfrm>
          <a:prstGeom prst="rect">
            <a:avLst/>
          </a:prstGeom>
        </p:spPr>
      </p:pic>
      <p:sp>
        <p:nvSpPr>
          <p:cNvPr id="8" name="Rectangles 7"/>
          <p:cNvSpPr/>
          <p:nvPr/>
        </p:nvSpPr>
        <p:spPr>
          <a:xfrm>
            <a:off x="7401560" y="2945130"/>
            <a:ext cx="679450" cy="5581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5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50E58B19-4D77-43BE-873A-48E2F97A11C6}"/>
              </a:ext>
            </a:extLst>
          </p:cNvPr>
          <p:cNvSpPr txBox="1">
            <a:spLocks/>
          </p:cNvSpPr>
          <p:nvPr/>
        </p:nvSpPr>
        <p:spPr>
          <a:xfrm>
            <a:off x="1695449" y="962025"/>
            <a:ext cx="2552701" cy="872967"/>
          </a:xfrm>
          <a:prstGeom prst="rect">
            <a:avLst/>
          </a:prstGeom>
          <a:solidFill>
            <a:schemeClr val="bg2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>
                <a:latin typeface="Times New Roman" panose="02020603050405020304" charset="0"/>
                <a:cs typeface="Times New Roman" panose="02020603050405020304" charset="0"/>
              </a:rPr>
              <a:t>Bài</a:t>
            </a:r>
            <a:r>
              <a:rPr lang="en-US" sz="3600" b="1" dirty="0">
                <a:latin typeface="Times New Roman" panose="02020603050405020304" charset="0"/>
                <a:cs typeface="Times New Roman" panose="02020603050405020304" charset="0"/>
              </a:rPr>
              <a:t> 1: </a:t>
            </a:r>
            <a:r>
              <a:rPr lang="en-US" sz="3600" b="1" dirty="0" err="1">
                <a:latin typeface="Times New Roman" panose="02020603050405020304" charset="0"/>
                <a:cs typeface="Times New Roman" panose="02020603050405020304" charset="0"/>
              </a:rPr>
              <a:t>Tính</a:t>
            </a:r>
            <a:endParaRPr lang="en-US" sz="36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Rectangles 2">
            <a:extLst>
              <a:ext uri="{FF2B5EF4-FFF2-40B4-BE49-F238E27FC236}">
                <a16:creationId xmlns:a16="http://schemas.microsoft.com/office/drawing/2014/main" xmlns="" id="{429D9CFC-2A6F-4303-8B72-E00D64139A78}"/>
              </a:ext>
            </a:extLst>
          </p:cNvPr>
          <p:cNvSpPr/>
          <p:nvPr/>
        </p:nvSpPr>
        <p:spPr>
          <a:xfrm>
            <a:off x="838200" y="1834992"/>
            <a:ext cx="2819876" cy="8685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5 + 2 =</a:t>
            </a:r>
          </a:p>
        </p:txBody>
      </p:sp>
      <p:sp>
        <p:nvSpPr>
          <p:cNvPr id="11" name="Rectangles 2">
            <a:extLst>
              <a:ext uri="{FF2B5EF4-FFF2-40B4-BE49-F238E27FC236}">
                <a16:creationId xmlns:a16="http://schemas.microsoft.com/office/drawing/2014/main" xmlns="" id="{2D23F678-C72B-4CDA-9327-B55B21B5768A}"/>
              </a:ext>
            </a:extLst>
          </p:cNvPr>
          <p:cNvSpPr/>
          <p:nvPr/>
        </p:nvSpPr>
        <p:spPr>
          <a:xfrm>
            <a:off x="3640294" y="1834990"/>
            <a:ext cx="2491108" cy="8685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6 + 3 =</a:t>
            </a:r>
          </a:p>
        </p:txBody>
      </p:sp>
      <p:sp>
        <p:nvSpPr>
          <p:cNvPr id="12" name="Rectangles 2">
            <a:extLst>
              <a:ext uri="{FF2B5EF4-FFF2-40B4-BE49-F238E27FC236}">
                <a16:creationId xmlns:a16="http://schemas.microsoft.com/office/drawing/2014/main" xmlns="" id="{C36F625F-A5B6-4774-AEFD-F8F59E3D267D}"/>
              </a:ext>
            </a:extLst>
          </p:cNvPr>
          <p:cNvSpPr/>
          <p:nvPr/>
        </p:nvSpPr>
        <p:spPr>
          <a:xfrm>
            <a:off x="6131402" y="1834990"/>
            <a:ext cx="2455546" cy="8685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4 + 4 =</a:t>
            </a:r>
          </a:p>
        </p:txBody>
      </p:sp>
      <p:sp>
        <p:nvSpPr>
          <p:cNvPr id="13" name="Rectangles 2">
            <a:extLst>
              <a:ext uri="{FF2B5EF4-FFF2-40B4-BE49-F238E27FC236}">
                <a16:creationId xmlns:a16="http://schemas.microsoft.com/office/drawing/2014/main" xmlns="" id="{030D0687-531B-42F6-866B-9BCDD0D6AC7B}"/>
              </a:ext>
            </a:extLst>
          </p:cNvPr>
          <p:cNvSpPr/>
          <p:nvPr/>
        </p:nvSpPr>
        <p:spPr>
          <a:xfrm>
            <a:off x="838199" y="2703513"/>
            <a:ext cx="2819875" cy="9436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65 + 2 =</a:t>
            </a:r>
          </a:p>
        </p:txBody>
      </p:sp>
      <p:sp>
        <p:nvSpPr>
          <p:cNvPr id="14" name="Rectangles 2">
            <a:extLst>
              <a:ext uri="{FF2B5EF4-FFF2-40B4-BE49-F238E27FC236}">
                <a16:creationId xmlns:a16="http://schemas.microsoft.com/office/drawing/2014/main" xmlns="" id="{72225202-DCAA-4831-8699-8EA9C8BBF8F6}"/>
              </a:ext>
            </a:extLst>
          </p:cNvPr>
          <p:cNvSpPr/>
          <p:nvPr/>
        </p:nvSpPr>
        <p:spPr>
          <a:xfrm>
            <a:off x="3658074" y="2703512"/>
            <a:ext cx="2491108" cy="9436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96 + 3 =</a:t>
            </a:r>
          </a:p>
        </p:txBody>
      </p:sp>
      <p:sp>
        <p:nvSpPr>
          <p:cNvPr id="15" name="Rectangles 2">
            <a:extLst>
              <a:ext uri="{FF2B5EF4-FFF2-40B4-BE49-F238E27FC236}">
                <a16:creationId xmlns:a16="http://schemas.microsoft.com/office/drawing/2014/main" xmlns="" id="{1AE22ACA-D554-4AED-A51C-74AD52DB0569}"/>
              </a:ext>
            </a:extLst>
          </p:cNvPr>
          <p:cNvSpPr/>
          <p:nvPr/>
        </p:nvSpPr>
        <p:spPr>
          <a:xfrm>
            <a:off x="6140292" y="2703511"/>
            <a:ext cx="2455546" cy="9436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54 + 4 =</a:t>
            </a:r>
          </a:p>
        </p:txBody>
      </p:sp>
      <p:sp>
        <p:nvSpPr>
          <p:cNvPr id="16" name="Rectangles 2">
            <a:extLst>
              <a:ext uri="{FF2B5EF4-FFF2-40B4-BE49-F238E27FC236}">
                <a16:creationId xmlns:a16="http://schemas.microsoft.com/office/drawing/2014/main" xmlns="" id="{B74CDD6B-15B2-4184-9D02-CF22CEDFE6B1}"/>
              </a:ext>
            </a:extLst>
          </p:cNvPr>
          <p:cNvSpPr/>
          <p:nvPr/>
        </p:nvSpPr>
        <p:spPr>
          <a:xfrm>
            <a:off x="2911637" y="1957704"/>
            <a:ext cx="679450" cy="56673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7</a:t>
            </a:r>
          </a:p>
        </p:txBody>
      </p:sp>
      <p:sp>
        <p:nvSpPr>
          <p:cNvPr id="17" name="Rectangles 2">
            <a:extLst>
              <a:ext uri="{FF2B5EF4-FFF2-40B4-BE49-F238E27FC236}">
                <a16:creationId xmlns:a16="http://schemas.microsoft.com/office/drawing/2014/main" xmlns="" id="{206C12AD-6216-4D2B-9625-E05AC7C8D472}"/>
              </a:ext>
            </a:extLst>
          </p:cNvPr>
          <p:cNvSpPr/>
          <p:nvPr/>
        </p:nvSpPr>
        <p:spPr>
          <a:xfrm>
            <a:off x="5590298" y="1978023"/>
            <a:ext cx="679450" cy="56673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9</a:t>
            </a:r>
          </a:p>
        </p:txBody>
      </p:sp>
      <p:sp>
        <p:nvSpPr>
          <p:cNvPr id="18" name="Rectangles 2">
            <a:extLst>
              <a:ext uri="{FF2B5EF4-FFF2-40B4-BE49-F238E27FC236}">
                <a16:creationId xmlns:a16="http://schemas.microsoft.com/office/drawing/2014/main" xmlns="" id="{B8068312-56DB-4456-A7D7-0F4A71E7B78A}"/>
              </a:ext>
            </a:extLst>
          </p:cNvPr>
          <p:cNvSpPr/>
          <p:nvPr/>
        </p:nvSpPr>
        <p:spPr>
          <a:xfrm>
            <a:off x="8014654" y="1931668"/>
            <a:ext cx="679450" cy="56673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8</a:t>
            </a:r>
          </a:p>
        </p:txBody>
      </p:sp>
      <p:sp>
        <p:nvSpPr>
          <p:cNvPr id="19" name="Rectangles 2">
            <a:extLst>
              <a:ext uri="{FF2B5EF4-FFF2-40B4-BE49-F238E27FC236}">
                <a16:creationId xmlns:a16="http://schemas.microsoft.com/office/drawing/2014/main" xmlns="" id="{F12D384E-FF67-4DFD-B4E4-E51D86584106}"/>
              </a:ext>
            </a:extLst>
          </p:cNvPr>
          <p:cNvSpPr/>
          <p:nvPr/>
        </p:nvSpPr>
        <p:spPr>
          <a:xfrm>
            <a:off x="3063078" y="2872896"/>
            <a:ext cx="679450" cy="56673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67</a:t>
            </a:r>
          </a:p>
        </p:txBody>
      </p:sp>
      <p:sp>
        <p:nvSpPr>
          <p:cNvPr id="20" name="Rectangles 2">
            <a:extLst>
              <a:ext uri="{FF2B5EF4-FFF2-40B4-BE49-F238E27FC236}">
                <a16:creationId xmlns:a16="http://schemas.microsoft.com/office/drawing/2014/main" xmlns="" id="{E2C72D6D-3468-4AE1-9A46-D420F0D4A9B7}"/>
              </a:ext>
            </a:extLst>
          </p:cNvPr>
          <p:cNvSpPr/>
          <p:nvPr/>
        </p:nvSpPr>
        <p:spPr>
          <a:xfrm>
            <a:off x="5698571" y="2875516"/>
            <a:ext cx="679450" cy="56673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99</a:t>
            </a:r>
          </a:p>
        </p:txBody>
      </p:sp>
      <p:sp>
        <p:nvSpPr>
          <p:cNvPr id="21" name="Rectangles 2">
            <a:extLst>
              <a:ext uri="{FF2B5EF4-FFF2-40B4-BE49-F238E27FC236}">
                <a16:creationId xmlns:a16="http://schemas.microsoft.com/office/drawing/2014/main" xmlns="" id="{6B3779C7-2840-4A5E-878F-DC4E6BCDF545}"/>
              </a:ext>
            </a:extLst>
          </p:cNvPr>
          <p:cNvSpPr/>
          <p:nvPr/>
        </p:nvSpPr>
        <p:spPr>
          <a:xfrm>
            <a:off x="8291673" y="2862262"/>
            <a:ext cx="679450" cy="56673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58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E184D39-C369-4CFE-9E42-B6F92C59B60C}"/>
              </a:ext>
            </a:extLst>
          </p:cNvPr>
          <p:cNvSpPr txBox="1">
            <a:spLocks/>
          </p:cNvSpPr>
          <p:nvPr/>
        </p:nvSpPr>
        <p:spPr>
          <a:xfrm>
            <a:off x="1343025" y="163353"/>
            <a:ext cx="9058276" cy="872967"/>
          </a:xfrm>
          <a:prstGeom prst="rect">
            <a:avLst/>
          </a:prstGeom>
          <a:solidFill>
            <a:schemeClr val="bg2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>
                <a:latin typeface="Times New Roman" panose="02020603050405020304" charset="0"/>
                <a:cs typeface="Times New Roman" panose="02020603050405020304" charset="0"/>
              </a:rPr>
              <a:t>Bài</a:t>
            </a:r>
            <a:r>
              <a:rPr lang="en-US" sz="3600" b="1" dirty="0">
                <a:latin typeface="Times New Roman" panose="02020603050405020304" charset="0"/>
                <a:cs typeface="Times New Roman" panose="02020603050405020304" charset="0"/>
              </a:rPr>
              <a:t> 2: </a:t>
            </a:r>
            <a:r>
              <a:rPr lang="en-US" sz="3600" b="1" dirty="0" err="1">
                <a:latin typeface="Times New Roman" panose="02020603050405020304" charset="0"/>
                <a:cs typeface="Times New Roman" panose="02020603050405020304" charset="0"/>
              </a:rPr>
              <a:t>Chọn</a:t>
            </a:r>
            <a:r>
              <a:rPr lang="en-US" sz="3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latin typeface="Times New Roman" panose="02020603050405020304" charset="0"/>
                <a:cs typeface="Times New Roman" panose="02020603050405020304" charset="0"/>
              </a:rPr>
              <a:t>kết</a:t>
            </a:r>
            <a:r>
              <a:rPr lang="en-US" sz="3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latin typeface="Times New Roman" panose="02020603050405020304" charset="0"/>
                <a:cs typeface="Times New Roman" panose="02020603050405020304" charset="0"/>
              </a:rPr>
              <a:t>quả</a:t>
            </a:r>
            <a:r>
              <a:rPr lang="en-US" sz="3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latin typeface="Times New Roman" panose="02020603050405020304" charset="0"/>
                <a:cs typeface="Times New Roman" panose="02020603050405020304" charset="0"/>
              </a:rPr>
              <a:t>đúng</a:t>
            </a:r>
            <a:r>
              <a:rPr lang="en-US" sz="3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latin typeface="Times New Roman" panose="02020603050405020304" charset="0"/>
                <a:cs typeface="Times New Roman" panose="02020603050405020304" charset="0"/>
              </a:rPr>
              <a:t>với</a:t>
            </a:r>
            <a:r>
              <a:rPr lang="en-US" sz="3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latin typeface="Times New Roman" panose="02020603050405020304" charset="0"/>
                <a:cs typeface="Times New Roman" panose="02020603050405020304" charset="0"/>
              </a:rPr>
              <a:t>mỗi</a:t>
            </a:r>
            <a:r>
              <a:rPr lang="en-US" sz="3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latin typeface="Times New Roman" panose="02020603050405020304" charset="0"/>
                <a:cs typeface="Times New Roman" panose="02020603050405020304" charset="0"/>
              </a:rPr>
              <a:t>phép</a:t>
            </a:r>
            <a:r>
              <a:rPr lang="en-US" sz="3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latin typeface="Times New Roman" panose="02020603050405020304" charset="0"/>
                <a:cs typeface="Times New Roman" panose="02020603050405020304" charset="0"/>
              </a:rPr>
              <a:t>tính</a:t>
            </a:r>
            <a:r>
              <a:rPr lang="en-US" sz="3600" b="1" dirty="0">
                <a:latin typeface="Times New Roman" panose="02020603050405020304" charset="0"/>
                <a:cs typeface="Times New Roman" panose="02020603050405020304" charset="0"/>
              </a:rPr>
              <a:t>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A0157DF-3CEB-4EDA-9034-DEC537D777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3025" y="1036320"/>
            <a:ext cx="9058276" cy="5821680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xmlns="" id="{0038E733-50E8-4B7B-84CA-DF1BAB065C6A}"/>
              </a:ext>
            </a:extLst>
          </p:cNvPr>
          <p:cNvCxnSpPr>
            <a:cxnSpLocks/>
          </p:cNvCxnSpPr>
          <p:nvPr/>
        </p:nvCxnSpPr>
        <p:spPr>
          <a:xfrm flipV="1">
            <a:off x="6924675" y="4305301"/>
            <a:ext cx="1314450" cy="1364376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xmlns="" id="{7D638EEC-20CD-48B7-91F5-3E1065FB16C2}"/>
              </a:ext>
            </a:extLst>
          </p:cNvPr>
          <p:cNvCxnSpPr>
            <a:cxnSpLocks/>
          </p:cNvCxnSpPr>
          <p:nvPr/>
        </p:nvCxnSpPr>
        <p:spPr>
          <a:xfrm flipV="1">
            <a:off x="2724865" y="4305301"/>
            <a:ext cx="2818684" cy="1247776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xmlns="" id="{1B1B28BE-8C5D-46C1-8D9D-DFB343CC7C72}"/>
              </a:ext>
            </a:extLst>
          </p:cNvPr>
          <p:cNvCxnSpPr>
            <a:cxnSpLocks/>
          </p:cNvCxnSpPr>
          <p:nvPr/>
        </p:nvCxnSpPr>
        <p:spPr>
          <a:xfrm flipH="1" flipV="1">
            <a:off x="3390900" y="4305301"/>
            <a:ext cx="1600200" cy="1238249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xmlns="" id="{60F56386-BD58-4CD3-901E-7B0D3F1DD369}"/>
              </a:ext>
            </a:extLst>
          </p:cNvPr>
          <p:cNvCxnSpPr>
            <a:cxnSpLocks/>
          </p:cNvCxnSpPr>
          <p:nvPr/>
        </p:nvCxnSpPr>
        <p:spPr>
          <a:xfrm flipH="1" flipV="1">
            <a:off x="3837147" y="4314827"/>
            <a:ext cx="5240178" cy="1354850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1630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1E3C71-2B12-45EE-AF2D-C7CC1E096C64}"/>
              </a:ext>
            </a:extLst>
          </p:cNvPr>
          <p:cNvSpPr txBox="1">
            <a:spLocks/>
          </p:cNvSpPr>
          <p:nvPr/>
        </p:nvSpPr>
        <p:spPr>
          <a:xfrm>
            <a:off x="1038225" y="296703"/>
            <a:ext cx="9058276" cy="872967"/>
          </a:xfrm>
          <a:prstGeom prst="rect">
            <a:avLst/>
          </a:prstGeom>
          <a:solidFill>
            <a:schemeClr val="bg2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>
                <a:latin typeface="Times New Roman" panose="02020603050405020304" charset="0"/>
                <a:cs typeface="Times New Roman" panose="02020603050405020304" charset="0"/>
              </a:rPr>
              <a:t>Bài</a:t>
            </a:r>
            <a:r>
              <a:rPr lang="en-US" sz="3600" b="1" dirty="0">
                <a:latin typeface="Times New Roman" panose="02020603050405020304" charset="0"/>
                <a:cs typeface="Times New Roman" panose="02020603050405020304" charset="0"/>
              </a:rPr>
              <a:t> 3: a) </a:t>
            </a:r>
            <a:r>
              <a:rPr lang="en-US" sz="3600" b="1" dirty="0" err="1">
                <a:latin typeface="Times New Roman" panose="02020603050405020304" charset="0"/>
                <a:cs typeface="Times New Roman" panose="02020603050405020304" charset="0"/>
              </a:rPr>
              <a:t>Tính</a:t>
            </a:r>
            <a:r>
              <a:rPr lang="en-US" sz="3600" b="1" dirty="0">
                <a:latin typeface="Times New Roman" panose="02020603050405020304" charset="0"/>
                <a:cs typeface="Times New Roman" panose="02020603050405020304" charset="0"/>
              </a:rPr>
              <a:t>:</a:t>
            </a:r>
          </a:p>
        </p:txBody>
      </p:sp>
      <p:sp>
        <p:nvSpPr>
          <p:cNvPr id="3" name="Rectangles 2">
            <a:extLst>
              <a:ext uri="{FF2B5EF4-FFF2-40B4-BE49-F238E27FC236}">
                <a16:creationId xmlns:a16="http://schemas.microsoft.com/office/drawing/2014/main" xmlns="" id="{8EEAAA27-EBF0-4D8E-B416-58C7138369F6}"/>
              </a:ext>
            </a:extLst>
          </p:cNvPr>
          <p:cNvSpPr/>
          <p:nvPr/>
        </p:nvSpPr>
        <p:spPr>
          <a:xfrm>
            <a:off x="1056798" y="2994740"/>
            <a:ext cx="3362325" cy="8685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60 + 20 + 12 =</a:t>
            </a:r>
          </a:p>
        </p:txBody>
      </p:sp>
      <p:sp>
        <p:nvSpPr>
          <p:cNvPr id="4" name="Rectangles 2">
            <a:extLst>
              <a:ext uri="{FF2B5EF4-FFF2-40B4-BE49-F238E27FC236}">
                <a16:creationId xmlns:a16="http://schemas.microsoft.com/office/drawing/2014/main" xmlns="" id="{6795DF56-9C0C-41AF-924F-8E9AE85564C7}"/>
              </a:ext>
            </a:extLst>
          </p:cNvPr>
          <p:cNvSpPr/>
          <p:nvPr/>
        </p:nvSpPr>
        <p:spPr>
          <a:xfrm>
            <a:off x="1056798" y="1406367"/>
            <a:ext cx="3409950" cy="8685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30 + 40 + 10 =</a:t>
            </a:r>
          </a:p>
        </p:txBody>
      </p:sp>
      <p:sp>
        <p:nvSpPr>
          <p:cNvPr id="5" name="Rectangles 2">
            <a:extLst>
              <a:ext uri="{FF2B5EF4-FFF2-40B4-BE49-F238E27FC236}">
                <a16:creationId xmlns:a16="http://schemas.microsoft.com/office/drawing/2014/main" xmlns="" id="{CDA35E2A-2B48-4875-B67F-33E529579666}"/>
              </a:ext>
            </a:extLst>
          </p:cNvPr>
          <p:cNvSpPr/>
          <p:nvPr/>
        </p:nvSpPr>
        <p:spPr>
          <a:xfrm>
            <a:off x="7067550" y="1406367"/>
            <a:ext cx="2819876" cy="8685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50 + 10 + 3 =</a:t>
            </a:r>
          </a:p>
        </p:txBody>
      </p:sp>
      <p:sp>
        <p:nvSpPr>
          <p:cNvPr id="6" name="Rectangles 2">
            <a:extLst>
              <a:ext uri="{FF2B5EF4-FFF2-40B4-BE49-F238E27FC236}">
                <a16:creationId xmlns:a16="http://schemas.microsoft.com/office/drawing/2014/main" xmlns="" id="{EACC72E9-3B04-4802-8042-6F0714B8F83A}"/>
              </a:ext>
            </a:extLst>
          </p:cNvPr>
          <p:cNvSpPr/>
          <p:nvPr/>
        </p:nvSpPr>
        <p:spPr>
          <a:xfrm>
            <a:off x="7067550" y="2994740"/>
            <a:ext cx="2819876" cy="8685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70 + 8 + 1 =</a:t>
            </a:r>
          </a:p>
        </p:txBody>
      </p:sp>
      <p:sp>
        <p:nvSpPr>
          <p:cNvPr id="7" name="Rectangles 2">
            <a:extLst>
              <a:ext uri="{FF2B5EF4-FFF2-40B4-BE49-F238E27FC236}">
                <a16:creationId xmlns:a16="http://schemas.microsoft.com/office/drawing/2014/main" xmlns="" id="{6CD22A7C-D918-4C98-8092-FC503A1899E6}"/>
              </a:ext>
            </a:extLst>
          </p:cNvPr>
          <p:cNvSpPr/>
          <p:nvPr/>
        </p:nvSpPr>
        <p:spPr>
          <a:xfrm>
            <a:off x="4226087" y="1406366"/>
            <a:ext cx="679450" cy="86851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80</a:t>
            </a:r>
          </a:p>
        </p:txBody>
      </p:sp>
      <p:sp>
        <p:nvSpPr>
          <p:cNvPr id="8" name="Rectangles 2">
            <a:extLst>
              <a:ext uri="{FF2B5EF4-FFF2-40B4-BE49-F238E27FC236}">
                <a16:creationId xmlns:a16="http://schemas.microsoft.com/office/drawing/2014/main" xmlns="" id="{ACF98AE1-7843-46FB-8AE3-4219699C876A}"/>
              </a:ext>
            </a:extLst>
          </p:cNvPr>
          <p:cNvSpPr/>
          <p:nvPr/>
        </p:nvSpPr>
        <p:spPr>
          <a:xfrm>
            <a:off x="4226087" y="2994740"/>
            <a:ext cx="679450" cy="86852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92</a:t>
            </a:r>
          </a:p>
        </p:txBody>
      </p:sp>
      <p:sp>
        <p:nvSpPr>
          <p:cNvPr id="9" name="Rectangles 2">
            <a:extLst>
              <a:ext uri="{FF2B5EF4-FFF2-40B4-BE49-F238E27FC236}">
                <a16:creationId xmlns:a16="http://schemas.microsoft.com/office/drawing/2014/main" xmlns="" id="{D6175614-B3B5-4FE7-A288-74CD6374F2AB}"/>
              </a:ext>
            </a:extLst>
          </p:cNvPr>
          <p:cNvSpPr/>
          <p:nvPr/>
        </p:nvSpPr>
        <p:spPr>
          <a:xfrm>
            <a:off x="9756776" y="1406366"/>
            <a:ext cx="679450" cy="86851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63</a:t>
            </a:r>
          </a:p>
        </p:txBody>
      </p:sp>
      <p:sp>
        <p:nvSpPr>
          <p:cNvPr id="10" name="Rectangles 2">
            <a:extLst>
              <a:ext uri="{FF2B5EF4-FFF2-40B4-BE49-F238E27FC236}">
                <a16:creationId xmlns:a16="http://schemas.microsoft.com/office/drawing/2014/main" xmlns="" id="{EB9A9C6C-3F50-459F-A4BF-008C7F150FD4}"/>
              </a:ext>
            </a:extLst>
          </p:cNvPr>
          <p:cNvSpPr/>
          <p:nvPr/>
        </p:nvSpPr>
        <p:spPr>
          <a:xfrm>
            <a:off x="9645812" y="2994740"/>
            <a:ext cx="679450" cy="86852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79</a:t>
            </a:r>
          </a:p>
        </p:txBody>
      </p:sp>
    </p:spTree>
    <p:extLst>
      <p:ext uri="{BB962C8B-B14F-4D97-AF65-F5344CB8AC3E}">
        <p14:creationId xmlns:p14="http://schemas.microsoft.com/office/powerpoint/2010/main" val="479711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311</Words>
  <Application>Microsoft Office PowerPoint</Application>
  <PresentationFormat>Custom</PresentationFormat>
  <Paragraphs>57</Paragraphs>
  <Slides>13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1_Office Theme</vt:lpstr>
      <vt:lpstr>2_Office Theme</vt:lpstr>
      <vt:lpstr>3_Office Theme</vt:lpstr>
      <vt:lpstr>4_Office Theme</vt:lpstr>
      <vt:lpstr>CHÀO MỪNG CÁC CON ĐẾN VỚI TIẾT TOÁN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CON ĐẾN VỚI TIẾT TOÁN </dc:title>
  <dc:creator/>
  <cp:lastModifiedBy>Dang Le Phan Danh</cp:lastModifiedBy>
  <cp:revision>18</cp:revision>
  <dcterms:created xsi:type="dcterms:W3CDTF">2020-10-02T04:45:38Z</dcterms:created>
  <dcterms:modified xsi:type="dcterms:W3CDTF">2021-04-28T03:09:57Z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1033-11.2.0.9684</vt:lpwstr>
  </property>
</Properties>
</file>