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77" r:id="rId2"/>
    <p:sldId id="272" r:id="rId3"/>
    <p:sldId id="273" r:id="rId4"/>
    <p:sldId id="275" r:id="rId5"/>
    <p:sldId id="256" r:id="rId6"/>
    <p:sldId id="276" r:id="rId7"/>
    <p:sldId id="270" r:id="rId8"/>
    <p:sldId id="261" r:id="rId9"/>
    <p:sldId id="263" r:id="rId10"/>
    <p:sldId id="262" r:id="rId11"/>
    <p:sldId id="264" r:id="rId12"/>
    <p:sldId id="257" r:id="rId13"/>
    <p:sldId id="258" r:id="rId14"/>
    <p:sldId id="265" r:id="rId15"/>
    <p:sldId id="259" r:id="rId16"/>
    <p:sldId id="266" r:id="rId17"/>
    <p:sldId id="278" r:id="rId18"/>
    <p:sldId id="279" r:id="rId19"/>
    <p:sldId id="268" r:id="rId20"/>
    <p:sldId id="267" r:id="rId21"/>
    <p:sldId id="271" r:id="rId22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1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3" autoAdjust="0"/>
    <p:restoredTop sz="94660"/>
  </p:normalViewPr>
  <p:slideViewPr>
    <p:cSldViewPr>
      <p:cViewPr varScale="1">
        <p:scale>
          <a:sx n="81" d="100"/>
          <a:sy n="81" d="100"/>
        </p:scale>
        <p:origin x="1637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4E52B-60D3-44A4-AEC1-70E8B376C925}" type="datetimeFigureOut">
              <a:rPr lang="vi-VN" smtClean="0"/>
              <a:pPr/>
              <a:t>30/08/2021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6181C-9978-42F7-A73A-F196676BE51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47112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237AD9-1A13-4EDA-B934-5EF0374611BF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1133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12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1901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15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61463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16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8465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19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4918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20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251974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>
              <a:latin typeface="Arial" charset="0"/>
            </a:endParaRPr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71BE1C1-F4AC-440E-85F7-B84780D8B859}" type="datetime8">
              <a:rPr lang="fr-FR" altLang="en-US" b="0" smtClean="0"/>
              <a:pPr eaLnBrk="1" hangingPunct="1"/>
              <a:t>30/08/2021 15:08</a:t>
            </a:fld>
            <a:endParaRPr lang="fr-FR" altLang="en-US" b="0"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019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30/08/2021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30/08/2021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30/08/2021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30/08/2021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30/08/2021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30/08/2021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30/08/2021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30/08/2021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30/08/2021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30/08/2021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30/08/2021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03467-D46E-42E7-A409-D7C0DE56846A}" type="datetimeFigureOut">
              <a:rPr lang="vi-VN" smtClean="0"/>
              <a:pPr/>
              <a:t>30/08/2021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image" Target="../media/image1.gif"/><Relationship Id="rId7" Type="http://schemas.openxmlformats.org/officeDocument/2006/relationships/slide" Target="slide2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11" Type="http://schemas.openxmlformats.org/officeDocument/2006/relationships/image" Target="../media/image8.gif"/><Relationship Id="rId5" Type="http://schemas.openxmlformats.org/officeDocument/2006/relationships/image" Target="../media/image3.gif"/><Relationship Id="rId10" Type="http://schemas.openxmlformats.org/officeDocument/2006/relationships/image" Target="../media/image7.gif"/><Relationship Id="rId4" Type="http://schemas.openxmlformats.org/officeDocument/2006/relationships/image" Target="../media/image2.png"/><Relationship Id="rId9" Type="http://schemas.openxmlformats.org/officeDocument/2006/relationships/image" Target="../media/image6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B&#233;%20B&#224;o%20Ng&#432;%20&#8211;%20S&#7855;p%20&#272;&#7871;n%20T&#7871;t%20R&#7891;i%20.mp3" TargetMode="External"/><Relationship Id="rId6" Type="http://schemas.openxmlformats.org/officeDocument/2006/relationships/image" Target="../media/image37.png"/><Relationship Id="rId5" Type="http://schemas.openxmlformats.org/officeDocument/2006/relationships/image" Target="../media/image36.gif"/><Relationship Id="rId4" Type="http://schemas.openxmlformats.org/officeDocument/2006/relationships/image" Target="../media/image3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6125" y="2305050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483" name="Picture 3" descr="Avatar14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943600"/>
            <a:ext cx="9525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28600" y="1936750"/>
            <a:ext cx="8839200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>
                <a:solidFill>
                  <a:srgbClr val="0000CC"/>
                </a:solidFill>
                <a:latin typeface="Times New Roman" panose="02020603050405020304" pitchFamily="18" charset="0"/>
              </a:rPr>
              <a:t>Nhiệt liệt chào mừng các thầy cô giáo về dự hội giảng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>
                <a:solidFill>
                  <a:srgbClr val="0000CC"/>
                </a:solidFill>
                <a:latin typeface="Times New Roman" panose="02020603050405020304" pitchFamily="18" charset="0"/>
              </a:rPr>
              <a:t>môn Tin học lớp 3.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fishJunping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733800"/>
            <a:ext cx="1752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bunny_thumping_foot_md_clr"/>
          <p:cNvPicPr>
            <a:picLocks noChangeAspect="1" noChangeArrowheads="1" noCrop="1"/>
          </p:cNvPicPr>
          <p:nvPr/>
        </p:nvPicPr>
        <p:blipFill>
          <a:blip r:embed="rId6" cstate="print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4762500"/>
            <a:ext cx="1143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bunny_thumping_foot_md_clr"/>
          <p:cNvPicPr>
            <a:picLocks noChangeAspect="1" noChangeArrowheads="1" noCrop="1"/>
          </p:cNvPicPr>
          <p:nvPr/>
        </p:nvPicPr>
        <p:blipFill>
          <a:blip r:embed="rId6" cstate="print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499745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 descr="3DBUTT~1">
            <a:hlinkClick r:id="rId7" action="ppaction://hlinksldjump"/>
          </p:cNvPr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1" y="3970337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 descr="3DBUTT~1">
            <a:hlinkClick r:id="rId7" action="ppaction://hlinksldjump"/>
          </p:cNvPr>
          <p:cNvPicPr>
            <a:picLocks noChangeAspect="1" noChangeArrowheads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4114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2" descr="3DBIRD~1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33400"/>
            <a:ext cx="1458913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 descr="3DBIRD~1"/>
          <p:cNvPicPr>
            <a:picLocks noChangeAspect="1" noChangeArrowheads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28600"/>
            <a:ext cx="1458913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4" descr="fishJunping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352800"/>
            <a:ext cx="1752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5" descr="animatedFish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203575"/>
            <a:ext cx="21336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16" descr="fishJunping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746375"/>
            <a:ext cx="2895600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17" descr="animatedFish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57600"/>
            <a:ext cx="2414588" cy="123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18" descr="fishJunping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514600"/>
            <a:ext cx="3276600" cy="197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19" descr="animatedFish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581400"/>
            <a:ext cx="21336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20" descr="animatedFish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819400"/>
            <a:ext cx="21336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2" name="WordArt 22"/>
          <p:cNvSpPr>
            <a:spLocks noChangeArrowheads="1" noChangeShapeType="1" noTextEdit="1"/>
          </p:cNvSpPr>
          <p:nvPr/>
        </p:nvSpPr>
        <p:spPr bwMode="auto">
          <a:xfrm>
            <a:off x="2133600" y="1298575"/>
            <a:ext cx="52578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 panose="020B7200000000000000" pitchFamily="34" charset="0"/>
              </a:rPr>
              <a:t>Nhiệt</a:t>
            </a:r>
            <a:r>
              <a:rPr lang="en-US" sz="3600" kern="10" dirty="0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 panose="020B7200000000000000" pitchFamily="34" charset="0"/>
              </a:rPr>
              <a:t> </a:t>
            </a:r>
            <a:r>
              <a:rPr lang="en-US" sz="3600" kern="10" dirty="0" err="1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 panose="020B7200000000000000" pitchFamily="34" charset="0"/>
              </a:rPr>
              <a:t>liệt</a:t>
            </a:r>
            <a:r>
              <a:rPr lang="en-US" sz="3600" kern="10" dirty="0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 panose="020B7200000000000000" pitchFamily="34" charset="0"/>
              </a:rPr>
              <a:t> </a:t>
            </a:r>
            <a:r>
              <a:rPr lang="en-US" sz="3600" kern="10" dirty="0" err="1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 panose="020B7200000000000000" pitchFamily="34" charset="0"/>
              </a:rPr>
              <a:t>chào</a:t>
            </a:r>
            <a:r>
              <a:rPr lang="en-US" sz="3600" kern="10" dirty="0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 panose="020B7200000000000000" pitchFamily="34" charset="0"/>
              </a:rPr>
              <a:t> </a:t>
            </a:r>
            <a:r>
              <a:rPr lang="en-US" sz="3600" kern="10" dirty="0" err="1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Aristote" panose="020B7200000000000000" pitchFamily="34" charset="0"/>
              </a:rPr>
              <a:t>mừng</a:t>
            </a:r>
            <a:endParaRPr lang="en-US" sz="3600" kern="10" dirty="0">
              <a:ln w="12700">
                <a:solidFill>
                  <a:srgbClr val="EAEAEA"/>
                </a:solidFill>
                <a:miter lim="800000"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Aristote" panose="020B7200000000000000" pitchFamily="34" charset="0"/>
            </a:endParaRPr>
          </a:p>
        </p:txBody>
      </p:sp>
      <p:sp>
        <p:nvSpPr>
          <p:cNvPr id="8214" name="WordArt 23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391400" cy="609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 eaLnBrk="1" hangingPunct="1">
              <a:defRPr/>
            </a:pPr>
            <a:r>
              <a:rPr lang="en-US" sz="3600" kern="10" dirty="0"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TRƯỜNG TIỂU HỌC HỒNG VÂN</a:t>
            </a:r>
          </a:p>
        </p:txBody>
      </p:sp>
      <p:sp>
        <p:nvSpPr>
          <p:cNvPr id="3095" name="WordArt 24"/>
          <p:cNvSpPr>
            <a:spLocks noChangeArrowheads="1" noChangeShapeType="1" noTextEdit="1"/>
          </p:cNvSpPr>
          <p:nvPr/>
        </p:nvSpPr>
        <p:spPr bwMode="auto">
          <a:xfrm>
            <a:off x="1028700" y="3970337"/>
            <a:ext cx="731520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0"/>
                <a:gd name="adj2" fmla="val 0"/>
              </a:avLst>
            </a:prstTxWarp>
          </a:bodyPr>
          <a:lstStyle/>
          <a:p>
            <a:pPr algn="ctr"/>
            <a:r>
              <a:rPr lang="pt-BR" sz="3200" kern="10" dirty="0">
                <a:solidFill>
                  <a:schemeClr val="hlink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 </a:t>
            </a:r>
            <a:r>
              <a:rPr lang="pt-BR" sz="3200" kern="10" dirty="0" err="1">
                <a:solidFill>
                  <a:schemeClr val="hlink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Môn</a:t>
            </a:r>
            <a:r>
              <a:rPr lang="pt-BR" sz="3200" kern="10" dirty="0">
                <a:solidFill>
                  <a:schemeClr val="hlink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: Tin </a:t>
            </a:r>
            <a:r>
              <a:rPr lang="pt-BR" sz="3200" kern="10" dirty="0" err="1">
                <a:solidFill>
                  <a:schemeClr val="hlink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học</a:t>
            </a:r>
            <a:r>
              <a:rPr lang="pt-BR" sz="3200" kern="10" dirty="0">
                <a:solidFill>
                  <a:schemeClr val="hlink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 </a:t>
            </a:r>
            <a:r>
              <a:rPr lang="pt-BR" sz="3200" kern="10" dirty="0" err="1">
                <a:solidFill>
                  <a:schemeClr val="hlink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lớp</a:t>
            </a:r>
            <a:r>
              <a:rPr lang="pt-BR" sz="3200" kern="10" dirty="0">
                <a:solidFill>
                  <a:schemeClr val="hlink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HelvetInsH" panose="020B7200000000000000" pitchFamily="34" charset="0"/>
              </a:rPr>
              <a:t> 5</a:t>
            </a:r>
            <a:endParaRPr lang="en-US" sz="3200" kern="10" dirty="0">
              <a:solidFill>
                <a:schemeClr val="hlink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.VnHelvetInsH" panose="020B7200000000000000" pitchFamily="34" charset="0"/>
            </a:endParaRPr>
          </a:p>
        </p:txBody>
      </p:sp>
      <p:sp>
        <p:nvSpPr>
          <p:cNvPr id="3096" name="WordArt 25"/>
          <p:cNvSpPr>
            <a:spLocks noChangeArrowheads="1" noChangeShapeType="1" noTextEdit="1"/>
          </p:cNvSpPr>
          <p:nvPr/>
        </p:nvSpPr>
        <p:spPr bwMode="auto">
          <a:xfrm>
            <a:off x="1143000" y="2971800"/>
            <a:ext cx="7010400" cy="99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0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err="1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Các</a:t>
            </a:r>
            <a:r>
              <a:rPr lang="en-US" sz="3600" kern="10" dirty="0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 </a:t>
            </a:r>
            <a:r>
              <a:rPr lang="en-US" sz="3600" kern="10" dirty="0" err="1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em</a:t>
            </a:r>
            <a:r>
              <a:rPr lang="en-US" sz="3600" kern="10" dirty="0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 </a:t>
            </a:r>
            <a:r>
              <a:rPr lang="en-US" sz="3600" kern="10" dirty="0" err="1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học</a:t>
            </a:r>
            <a:r>
              <a:rPr lang="en-US" sz="3600" kern="10" dirty="0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 </a:t>
            </a:r>
            <a:r>
              <a:rPr lang="en-US" sz="3600" kern="10" dirty="0" err="1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sinh</a:t>
            </a:r>
            <a:r>
              <a:rPr lang="en-US" sz="3600" kern="10" dirty="0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 </a:t>
            </a:r>
            <a:r>
              <a:rPr lang="en-US" sz="3600" kern="10" dirty="0" err="1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đến</a:t>
            </a:r>
            <a:r>
              <a:rPr lang="en-US" sz="3600" kern="10" dirty="0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 </a:t>
            </a:r>
            <a:r>
              <a:rPr lang="en-US" sz="3600" kern="10" dirty="0" err="1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với</a:t>
            </a:r>
            <a:r>
              <a:rPr lang="en-US" sz="3600" kern="10" dirty="0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 </a:t>
            </a:r>
            <a:r>
              <a:rPr lang="en-US" sz="3600" kern="10" dirty="0" err="1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lớp</a:t>
            </a:r>
            <a:r>
              <a:rPr lang="en-US" sz="3600" kern="10" dirty="0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 </a:t>
            </a:r>
            <a:r>
              <a:rPr lang="en-US" sz="3600" kern="10" dirty="0" err="1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học</a:t>
            </a:r>
            <a:r>
              <a:rPr lang="en-US" sz="3600" kern="10" dirty="0">
                <a:solidFill>
                  <a:srgbClr val="008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Koala" panose="020B7200000000000000" pitchFamily="34" charset="0"/>
              </a:rPr>
              <a:t> Online</a:t>
            </a:r>
          </a:p>
        </p:txBody>
      </p:sp>
      <p:pic>
        <p:nvPicPr>
          <p:cNvPr id="3097" name="Picture 49" descr="computer"/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844675"/>
            <a:ext cx="1600200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WordArt 22"/>
          <p:cNvSpPr>
            <a:spLocks noChangeArrowheads="1" noChangeShapeType="1" noTextEdit="1"/>
          </p:cNvSpPr>
          <p:nvPr/>
        </p:nvSpPr>
        <p:spPr bwMode="auto">
          <a:xfrm>
            <a:off x="2019300" y="5722938"/>
            <a:ext cx="6134100" cy="781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HP001 4 hàng" panose="020B0603050302020204" pitchFamily="34" charset="0"/>
              </a:rPr>
              <a:t>GV: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HP001 4 hàng" panose="020B0603050302020204" pitchFamily="34" charset="0"/>
              </a:rPr>
              <a:t>Đăng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HP001 4 hàng" panose="020B0603050302020204" pitchFamily="34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miter lim="800000"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HP001 4 hàng" panose="020B0603050302020204" pitchFamily="34" charset="0"/>
              </a:rPr>
              <a:t>Ngọc</a:t>
            </a:r>
            <a:endParaRPr lang="en-US" sz="3600" b="1" kern="10" dirty="0">
              <a:ln w="12700">
                <a:solidFill>
                  <a:srgbClr val="EAEAEA"/>
                </a:solidFill>
                <a:miter lim="800000"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9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2" grpId="0" animBg="1"/>
      <p:bldP spid="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3124200"/>
          <a:ext cx="86868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>
                          <a:solidFill>
                            <a:schemeClr val="tx1"/>
                          </a:solidFill>
                        </a:rPr>
                        <a:t>Gõ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phím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>
                          <a:solidFill>
                            <a:schemeClr val="tx1"/>
                          </a:solidFill>
                        </a:rPr>
                        <a:t>Các dấu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SẮC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/>
                        <a:t>HUYỀN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/>
                        <a:t>HỎI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/>
                        <a:t>NGÃ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/>
                        <a:t>NẶNG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1905000"/>
            <a:ext cx="774122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/>
              <a:t>b</a:t>
            </a:r>
            <a:r>
              <a:rPr lang="en-US" sz="2800" b="1" dirty="0"/>
              <a:t>, Các dấu “sắc”, “huyền”, “hỏi”, “ngã”, “nặng” </a:t>
            </a:r>
          </a:p>
          <a:p>
            <a:r>
              <a:rPr lang="en-US" sz="2800" b="1" dirty="0"/>
              <a:t>-&gt; gõ kiểu Telex. </a:t>
            </a:r>
            <a:endParaRPr lang="vi-VN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219200"/>
            <a:ext cx="16818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/>
              <a:t>Bài tập 1</a:t>
            </a:r>
            <a:r>
              <a:rPr lang="en-US" sz="2800" b="1"/>
              <a:t>:</a:t>
            </a:r>
            <a:endParaRPr lang="vi-VN" sz="2800" b="1"/>
          </a:p>
        </p:txBody>
      </p:sp>
      <p:sp>
        <p:nvSpPr>
          <p:cNvPr id="9" name="Rectangle 8"/>
          <p:cNvSpPr/>
          <p:nvPr/>
        </p:nvSpPr>
        <p:spPr>
          <a:xfrm>
            <a:off x="2133600" y="36677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S</a:t>
            </a:r>
            <a:endParaRPr lang="vi-VN" sz="2800" b="1" dirty="0"/>
          </a:p>
        </p:txBody>
      </p:sp>
      <p:sp>
        <p:nvSpPr>
          <p:cNvPr id="10" name="Rectangle 9"/>
          <p:cNvSpPr/>
          <p:nvPr/>
        </p:nvSpPr>
        <p:spPr>
          <a:xfrm>
            <a:off x="2133600" y="41910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F</a:t>
            </a:r>
            <a:endParaRPr lang="vi-VN" sz="2800" b="1"/>
          </a:p>
        </p:txBody>
      </p:sp>
      <p:sp>
        <p:nvSpPr>
          <p:cNvPr id="11" name="Rectangle 10"/>
          <p:cNvSpPr/>
          <p:nvPr/>
        </p:nvSpPr>
        <p:spPr>
          <a:xfrm>
            <a:off x="2133600" y="46482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R</a:t>
            </a:r>
            <a:endParaRPr lang="vi-VN" sz="2800" b="1"/>
          </a:p>
        </p:txBody>
      </p:sp>
      <p:sp>
        <p:nvSpPr>
          <p:cNvPr id="12" name="Rectangle 11"/>
          <p:cNvSpPr/>
          <p:nvPr/>
        </p:nvSpPr>
        <p:spPr>
          <a:xfrm>
            <a:off x="2133600" y="51816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X</a:t>
            </a:r>
            <a:endParaRPr lang="vi-VN" sz="2800" b="1"/>
          </a:p>
        </p:txBody>
      </p:sp>
      <p:sp>
        <p:nvSpPr>
          <p:cNvPr id="13" name="Rectangle 12"/>
          <p:cNvSpPr/>
          <p:nvPr/>
        </p:nvSpPr>
        <p:spPr>
          <a:xfrm>
            <a:off x="2133600" y="57150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J</a:t>
            </a:r>
            <a:endParaRPr lang="vi-VN" sz="2800" b="1"/>
          </a:p>
        </p:txBody>
      </p:sp>
      <p:sp>
        <p:nvSpPr>
          <p:cNvPr id="14" name="TextBox 13"/>
          <p:cNvSpPr txBox="1"/>
          <p:nvPr/>
        </p:nvSpPr>
        <p:spPr>
          <a:xfrm>
            <a:off x="1986671" y="1229380"/>
            <a:ext cx="1662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Các dấu: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05200" y="1219200"/>
            <a:ext cx="4208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sắc, huyền, hỏi, ngã, nặng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3124200"/>
          <a:ext cx="86868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b="1">
                          <a:solidFill>
                            <a:schemeClr val="tx1"/>
                          </a:solidFill>
                        </a:rPr>
                        <a:t>Gõ </a:t>
                      </a:r>
                      <a:r>
                        <a:rPr lang="en-US" sz="2800" b="1">
                          <a:solidFill>
                            <a:schemeClr val="tx1"/>
                          </a:solidFill>
                        </a:rPr>
                        <a:t>phím</a:t>
                      </a:r>
                      <a:endParaRPr lang="vi-VN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>
                          <a:solidFill>
                            <a:schemeClr val="tx1"/>
                          </a:solidFill>
                        </a:rPr>
                        <a:t>Các dấu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SẮC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HUYỀN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HỎI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NGÃ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NẶNG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1905000"/>
            <a:ext cx="774122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/>
              <a:t>b</a:t>
            </a:r>
            <a:r>
              <a:rPr lang="en-US" sz="2800" b="1"/>
              <a:t>, Các dấu “sắc”, “huyền”, “hỏi”, “ngã”, “nặng” </a:t>
            </a:r>
          </a:p>
          <a:p>
            <a:r>
              <a:rPr lang="en-US" sz="2800" b="1"/>
              <a:t>-&gt; gõ kiểu </a:t>
            </a:r>
            <a:r>
              <a:rPr lang="en-US" sz="2800" b="1">
                <a:solidFill>
                  <a:schemeClr val="accent6"/>
                </a:solidFill>
              </a:rPr>
              <a:t>VNI</a:t>
            </a:r>
            <a:r>
              <a:rPr lang="en-US" sz="2800" b="1"/>
              <a:t>. </a:t>
            </a:r>
            <a:endParaRPr lang="vi-VN" sz="2800" b="1"/>
          </a:p>
        </p:txBody>
      </p:sp>
      <p:sp>
        <p:nvSpPr>
          <p:cNvPr id="7" name="TextBox 6"/>
          <p:cNvSpPr txBox="1"/>
          <p:nvPr/>
        </p:nvSpPr>
        <p:spPr>
          <a:xfrm>
            <a:off x="304800" y="1219200"/>
            <a:ext cx="16818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/>
              <a:t>Bài tập 1</a:t>
            </a:r>
            <a:r>
              <a:rPr lang="en-US" sz="2800" b="1"/>
              <a:t>:</a:t>
            </a:r>
            <a:endParaRPr lang="vi-VN" sz="2800" b="1"/>
          </a:p>
        </p:txBody>
      </p:sp>
      <p:sp>
        <p:nvSpPr>
          <p:cNvPr id="9" name="Rectangle 8"/>
          <p:cNvSpPr/>
          <p:nvPr/>
        </p:nvSpPr>
        <p:spPr>
          <a:xfrm>
            <a:off x="2133600" y="36677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1</a:t>
            </a:r>
            <a:endParaRPr lang="vi-VN" sz="2800" b="1" dirty="0"/>
          </a:p>
        </p:txBody>
      </p:sp>
      <p:sp>
        <p:nvSpPr>
          <p:cNvPr id="10" name="Rectangle 9"/>
          <p:cNvSpPr/>
          <p:nvPr/>
        </p:nvSpPr>
        <p:spPr>
          <a:xfrm>
            <a:off x="2133600" y="41910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2</a:t>
            </a:r>
            <a:endParaRPr lang="vi-VN" sz="2800" b="1"/>
          </a:p>
        </p:txBody>
      </p:sp>
      <p:sp>
        <p:nvSpPr>
          <p:cNvPr id="11" name="Rectangle 10"/>
          <p:cNvSpPr/>
          <p:nvPr/>
        </p:nvSpPr>
        <p:spPr>
          <a:xfrm>
            <a:off x="2133600" y="46482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3</a:t>
            </a:r>
            <a:endParaRPr lang="vi-VN" sz="2800" b="1"/>
          </a:p>
        </p:txBody>
      </p:sp>
      <p:sp>
        <p:nvSpPr>
          <p:cNvPr id="12" name="Rectangle 11"/>
          <p:cNvSpPr/>
          <p:nvPr/>
        </p:nvSpPr>
        <p:spPr>
          <a:xfrm>
            <a:off x="2133600" y="51816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4</a:t>
            </a:r>
            <a:endParaRPr lang="vi-VN" sz="2800" b="1"/>
          </a:p>
        </p:txBody>
      </p:sp>
      <p:sp>
        <p:nvSpPr>
          <p:cNvPr id="13" name="Rectangle 12"/>
          <p:cNvSpPr/>
          <p:nvPr/>
        </p:nvSpPr>
        <p:spPr>
          <a:xfrm>
            <a:off x="2133600" y="57150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5</a:t>
            </a:r>
            <a:endParaRPr lang="vi-VN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686800" cy="6400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b="1" u="sng" dirty="0"/>
              <a:t>Bài tập 2</a:t>
            </a:r>
            <a:r>
              <a:rPr lang="en-US" sz="2800" b="1" dirty="0"/>
              <a:t>:</a:t>
            </a:r>
          </a:p>
          <a:p>
            <a:pPr>
              <a:buNone/>
            </a:pPr>
            <a:r>
              <a:rPr lang="en-US" sz="2800" dirty="0"/>
              <a:t>Chọn các cụm từ thích hợp </a:t>
            </a:r>
            <a:r>
              <a:rPr lang="vi-VN" sz="2800" dirty="0"/>
              <a:t>để điền vào chỗ chấm (...) </a:t>
            </a:r>
          </a:p>
          <a:p>
            <a:pPr>
              <a:buNone/>
            </a:pPr>
            <a:endParaRPr lang="vi-VN" sz="2800" dirty="0"/>
          </a:p>
          <a:p>
            <a:pPr>
              <a:buNone/>
            </a:pPr>
            <a:endParaRPr lang="vi-VN" sz="2800" dirty="0"/>
          </a:p>
          <a:p>
            <a:pPr>
              <a:buNone/>
            </a:pPr>
            <a:r>
              <a:rPr lang="en-US" sz="2800" dirty="0"/>
              <a:t>a</a:t>
            </a:r>
            <a:r>
              <a:rPr lang="vi-VN" sz="2800" dirty="0"/>
              <a:t>. Để chèn.................................vào văn bản, trước tiên ta phải chọn thẻ </a:t>
            </a:r>
            <a:r>
              <a:rPr lang="vi-VN" sz="2800" b="1" dirty="0"/>
              <a:t>Insert</a:t>
            </a:r>
            <a:r>
              <a:rPr lang="vi-VN" sz="2800" dirty="0"/>
              <a:t>.</a:t>
            </a:r>
          </a:p>
          <a:p>
            <a:pPr>
              <a:buNone/>
            </a:pPr>
            <a:r>
              <a:rPr lang="en-US" sz="2800" dirty="0"/>
              <a:t>b</a:t>
            </a:r>
            <a:r>
              <a:rPr lang="vi-VN" sz="2800" dirty="0"/>
              <a:t>. Để chèn..............vào vào văn bản, ta chọn  </a:t>
            </a:r>
          </a:p>
          <a:p>
            <a:pPr>
              <a:buNone/>
            </a:pPr>
            <a:endParaRPr lang="vi-VN" sz="2800" dirty="0"/>
          </a:p>
          <a:p>
            <a:pPr>
              <a:buNone/>
            </a:pPr>
            <a:r>
              <a:rPr lang="en-US" sz="2800" dirty="0"/>
              <a:t>c</a:t>
            </a:r>
            <a:r>
              <a:rPr lang="vi-VN" sz="2800" dirty="0"/>
              <a:t>. Để chèn.......................vào văn bản, ta chọn  </a:t>
            </a:r>
          </a:p>
          <a:p>
            <a:pPr>
              <a:buNone/>
            </a:pPr>
            <a:endParaRPr lang="vi-VN" sz="2800" dirty="0"/>
          </a:p>
          <a:p>
            <a:pPr>
              <a:buNone/>
            </a:pPr>
            <a:r>
              <a:rPr lang="en-US" sz="2800" dirty="0"/>
              <a:t>d</a:t>
            </a:r>
            <a:r>
              <a:rPr lang="vi-VN" sz="2800" dirty="0"/>
              <a:t>. Để chèn.................vào văn bản, ta chọn  </a:t>
            </a:r>
          </a:p>
          <a:p>
            <a:pPr>
              <a:buNone/>
            </a:pPr>
            <a:endParaRPr lang="vi-VN" sz="2800" dirty="0"/>
          </a:p>
          <a:p>
            <a:pPr>
              <a:buNone/>
            </a:pPr>
            <a:r>
              <a:rPr lang="en-US" sz="2800" dirty="0"/>
              <a:t>e</a:t>
            </a:r>
            <a:r>
              <a:rPr lang="vi-VN" sz="2800" dirty="0"/>
              <a:t>. Để..............................đoạn văn bản ta chọn   </a:t>
            </a:r>
          </a:p>
          <a:p>
            <a:pPr>
              <a:buNone/>
            </a:pPr>
            <a:endParaRPr lang="vi-VN" sz="2800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2667000"/>
            <a:ext cx="990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3886200"/>
            <a:ext cx="9144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4724400"/>
            <a:ext cx="990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34200" y="5562600"/>
            <a:ext cx="1066800" cy="709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TextBox 22"/>
          <p:cNvSpPr txBox="1"/>
          <p:nvPr/>
        </p:nvSpPr>
        <p:spPr>
          <a:xfrm>
            <a:off x="609600" y="106680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</a:rPr>
              <a:t>“đối tượng nào đó”, </a:t>
            </a:r>
            <a:endParaRPr lang="vi-VN" sz="2800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990600" y="1524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>
                <a:solidFill>
                  <a:srgbClr val="FF0000"/>
                </a:solidFill>
              </a:rPr>
              <a:t>“bảng”, </a:t>
            </a:r>
            <a:endParaRPr lang="vi-VN" sz="2800" i="1"/>
          </a:p>
        </p:txBody>
      </p:sp>
      <p:sp>
        <p:nvSpPr>
          <p:cNvPr id="26" name="TextBox 25"/>
          <p:cNvSpPr txBox="1"/>
          <p:nvPr/>
        </p:nvSpPr>
        <p:spPr>
          <a:xfrm>
            <a:off x="3657600" y="10668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>
                <a:solidFill>
                  <a:srgbClr val="FF0000"/>
                </a:solidFill>
              </a:rPr>
              <a:t>“hình”, </a:t>
            </a:r>
            <a:endParaRPr lang="vi-VN" sz="2800" i="1"/>
          </a:p>
        </p:txBody>
      </p:sp>
      <p:sp>
        <p:nvSpPr>
          <p:cNvPr id="27" name="TextBox 26"/>
          <p:cNvSpPr txBox="1"/>
          <p:nvPr/>
        </p:nvSpPr>
        <p:spPr>
          <a:xfrm>
            <a:off x="2209800" y="15240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>
                <a:solidFill>
                  <a:srgbClr val="FF0000"/>
                </a:solidFill>
              </a:rPr>
              <a:t>“tranh/ảnh”, </a:t>
            </a:r>
            <a:endParaRPr lang="vi-VN" sz="2800" i="1"/>
          </a:p>
        </p:txBody>
      </p:sp>
      <p:sp>
        <p:nvSpPr>
          <p:cNvPr id="28" name="TextBox 27"/>
          <p:cNvSpPr txBox="1"/>
          <p:nvPr/>
        </p:nvSpPr>
        <p:spPr>
          <a:xfrm>
            <a:off x="4953000" y="609600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endParaRPr lang="vi-VN" sz="2800" i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vi-VN" sz="2800" i="1" dirty="0">
                <a:solidFill>
                  <a:srgbClr val="FF0000"/>
                </a:solidFill>
              </a:rPr>
              <a:t>“căn đều hai bên”, </a:t>
            </a:r>
            <a:endParaRPr lang="vi-VN" sz="2800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4419600" y="1520112"/>
            <a:ext cx="1936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>
                <a:solidFill>
                  <a:srgbClr val="FF0000"/>
                </a:solidFill>
              </a:rPr>
              <a:t>“căn giữa”.</a:t>
            </a:r>
            <a:endParaRPr lang="vi-VN" sz="28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98844E-6 L 0.2 0.13942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0" y="7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98844E-6 L -0.1125 0.2615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00" y="1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39306E-6 L 0.04583 0.33919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" y="16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39306E-6 L 0.175 0.47237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00" y="2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023 L -0.3375 0.675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75" y="3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3" grpId="0"/>
      <p:bldP spid="23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"/>
            <a:ext cx="8686800" cy="144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vi-VN" sz="2800" b="1" u="sng" dirty="0"/>
              <a:t>Bài tập 3</a:t>
            </a:r>
            <a:r>
              <a:rPr lang="vi-VN" sz="2800" b="1" dirty="0"/>
              <a:t>:</a:t>
            </a:r>
          </a:p>
          <a:p>
            <a:pPr marL="514350" indent="-514350">
              <a:buAutoNum type="arabicPeriod"/>
            </a:pPr>
            <a:r>
              <a:rPr lang="en-US" sz="2800" i="1" dirty="0">
                <a:solidFill>
                  <a:srgbClr val="7030A0"/>
                </a:solidFill>
              </a:rPr>
              <a:t>Sắp xếp các bước đúng để </a:t>
            </a:r>
            <a:r>
              <a:rPr lang="vi-VN" sz="2800" i="1" dirty="0">
                <a:solidFill>
                  <a:srgbClr val="7030A0"/>
                </a:solidFill>
              </a:rPr>
              <a:t>di chuyển một phần văn bản đến vị trí mới: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1752600"/>
            <a:ext cx="8686800" cy="457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Chọn phần văn bản cần di chuyển.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1295400"/>
            <a:ext cx="86868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Nháy chuột phải chọn </a:t>
            </a: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Cut</a:t>
            </a: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28600" y="2133600"/>
            <a:ext cx="86868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Nháy chuột phải chọn </a:t>
            </a: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Paste.</a:t>
            </a:r>
            <a:endParaRPr kumimoji="0" lang="vi-V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28600" y="2590800"/>
            <a:ext cx="8686800" cy="457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 chuyển con trỏ chuột đến vùng soạn thảo cần di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chuyển</a:t>
            </a:r>
            <a:r>
              <a:rPr kumimoji="0" lang="en-US" sz="2800" b="0" i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đến</a:t>
            </a:r>
            <a:endParaRPr kumimoji="0" lang="vi-V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0" y="3429000"/>
            <a:ext cx="914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 -1.64662E-6 L 0.03333 0.299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0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2.93247E-6 L 0.03333 0.4273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" y="21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 -8.0481E-7 L 0.03333 0.3108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00" y="1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3.77428E-6 L 0.03333 0.5050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00" y="25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686800" cy="60801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vi-VN" sz="2800" b="1" u="sng" dirty="0"/>
              <a:t>Bài tập 3</a:t>
            </a:r>
            <a:r>
              <a:rPr lang="vi-VN" sz="2800" b="1" dirty="0"/>
              <a:t>:</a:t>
            </a:r>
          </a:p>
          <a:p>
            <a:pPr>
              <a:buNone/>
            </a:pPr>
            <a:r>
              <a:rPr lang="en-US" sz="2800" i="1" dirty="0"/>
              <a:t>a</a:t>
            </a:r>
            <a:r>
              <a:rPr lang="vi-VN" sz="2800" i="1" dirty="0"/>
              <a:t>. Để di chuyển một phần văn bản đến vị trí mới:</a:t>
            </a:r>
          </a:p>
          <a:p>
            <a:r>
              <a:rPr lang="vi-VN" sz="2800" dirty="0"/>
              <a:t> Chọn phần văn bản cần di chuyển.</a:t>
            </a:r>
          </a:p>
          <a:p>
            <a:r>
              <a:rPr lang="vi-VN" sz="2800" dirty="0"/>
              <a:t> Nháy chuột phải chọn</a:t>
            </a:r>
            <a:r>
              <a:rPr lang="vi-VN" sz="2800" dirty="0">
                <a:solidFill>
                  <a:srgbClr val="FF0000"/>
                </a:solidFill>
              </a:rPr>
              <a:t> </a:t>
            </a:r>
            <a:r>
              <a:rPr lang="vi-VN" sz="2800" b="1" dirty="0">
                <a:solidFill>
                  <a:srgbClr val="FF0000"/>
                </a:solidFill>
              </a:rPr>
              <a:t>Cut</a:t>
            </a:r>
            <a:r>
              <a:rPr lang="vi-VN" sz="2800" dirty="0">
                <a:solidFill>
                  <a:srgbClr val="FF0000"/>
                </a:solidFill>
              </a:rPr>
              <a:t>.</a:t>
            </a:r>
          </a:p>
          <a:p>
            <a:endParaRPr lang="vi-VN" sz="2800" dirty="0">
              <a:solidFill>
                <a:srgbClr val="FF0000"/>
              </a:solidFill>
            </a:endParaRPr>
          </a:p>
          <a:p>
            <a:endParaRPr lang="vi-VN" sz="2800" dirty="0">
              <a:solidFill>
                <a:srgbClr val="FF0000"/>
              </a:solidFill>
            </a:endParaRPr>
          </a:p>
          <a:p>
            <a:endParaRPr lang="vi-VN" sz="2800" dirty="0">
              <a:solidFill>
                <a:srgbClr val="FF0000"/>
              </a:solidFill>
            </a:endParaRPr>
          </a:p>
          <a:p>
            <a:r>
              <a:rPr lang="vi-VN" sz="2800" dirty="0">
                <a:solidFill>
                  <a:schemeClr val="tx1"/>
                </a:solidFill>
              </a:rPr>
              <a:t>Di chuyển con trỏ chuột đến vùng soạn thảo cần di chuyển đến.</a:t>
            </a:r>
          </a:p>
          <a:p>
            <a:r>
              <a:rPr lang="vi-VN" sz="2800" dirty="0">
                <a:solidFill>
                  <a:schemeClr val="tx1"/>
                </a:solidFill>
              </a:rPr>
              <a:t> Nháy chuột phải chọn </a:t>
            </a:r>
            <a:r>
              <a:rPr lang="vi-VN" sz="2800" b="1" dirty="0">
                <a:solidFill>
                  <a:srgbClr val="FF0000"/>
                </a:solidFill>
              </a:rPr>
              <a:t>Paste.</a:t>
            </a:r>
          </a:p>
          <a:p>
            <a:pPr>
              <a:buNone/>
            </a:pPr>
            <a:endParaRPr lang="vi-VN" sz="2800" dirty="0">
              <a:solidFill>
                <a:srgbClr val="FF0000"/>
              </a:solidFill>
            </a:endParaRPr>
          </a:p>
          <a:p>
            <a:pPr>
              <a:buNone/>
            </a:pPr>
            <a:endParaRPr lang="vi-VN" sz="2800" dirty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38900" y="974103"/>
            <a:ext cx="27051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676400"/>
            <a:ext cx="3429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4419600"/>
            <a:ext cx="27051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b</a:t>
            </a:r>
            <a:r>
              <a:rPr lang="vi-VN" sz="2800" i="1" dirty="0"/>
              <a:t>. </a:t>
            </a:r>
            <a:r>
              <a:rPr lang="en-US" sz="2800" i="1" dirty="0" err="1">
                <a:solidFill>
                  <a:srgbClr val="7030A0"/>
                </a:solidFill>
              </a:rPr>
              <a:t>Sắp</a:t>
            </a:r>
            <a:r>
              <a:rPr lang="en-US" sz="2800" i="1" dirty="0">
                <a:solidFill>
                  <a:srgbClr val="7030A0"/>
                </a:solidFill>
              </a:rPr>
              <a:t> </a:t>
            </a:r>
            <a:r>
              <a:rPr lang="en-US" sz="2800" i="1" dirty="0" err="1">
                <a:solidFill>
                  <a:srgbClr val="7030A0"/>
                </a:solidFill>
              </a:rPr>
              <a:t>xếp</a:t>
            </a:r>
            <a:r>
              <a:rPr lang="en-US" sz="2800" i="1" dirty="0">
                <a:solidFill>
                  <a:srgbClr val="7030A0"/>
                </a:solidFill>
              </a:rPr>
              <a:t> </a:t>
            </a:r>
            <a:r>
              <a:rPr lang="en-US" sz="2800" i="1" dirty="0" err="1">
                <a:solidFill>
                  <a:srgbClr val="7030A0"/>
                </a:solidFill>
              </a:rPr>
              <a:t>các</a:t>
            </a:r>
            <a:r>
              <a:rPr lang="en-US" sz="2800" i="1" dirty="0">
                <a:solidFill>
                  <a:srgbClr val="7030A0"/>
                </a:solidFill>
              </a:rPr>
              <a:t> </a:t>
            </a:r>
            <a:r>
              <a:rPr lang="en-US" sz="2800" i="1" dirty="0" err="1">
                <a:solidFill>
                  <a:srgbClr val="7030A0"/>
                </a:solidFill>
              </a:rPr>
              <a:t>bước</a:t>
            </a:r>
            <a:r>
              <a:rPr lang="en-US" sz="2800" i="1" dirty="0">
                <a:solidFill>
                  <a:srgbClr val="7030A0"/>
                </a:solidFill>
              </a:rPr>
              <a:t> </a:t>
            </a:r>
            <a:r>
              <a:rPr lang="en-US" sz="2800" i="1" dirty="0" err="1">
                <a:solidFill>
                  <a:srgbClr val="7030A0"/>
                </a:solidFill>
              </a:rPr>
              <a:t>để</a:t>
            </a:r>
            <a:r>
              <a:rPr lang="en-US" sz="2800" i="1" dirty="0">
                <a:solidFill>
                  <a:srgbClr val="7030A0"/>
                </a:solidFill>
              </a:rPr>
              <a:t> </a:t>
            </a:r>
            <a:r>
              <a:rPr lang="en-US" sz="2800" i="1" dirty="0" err="1">
                <a:solidFill>
                  <a:srgbClr val="7030A0"/>
                </a:solidFill>
              </a:rPr>
              <a:t>sao</a:t>
            </a:r>
            <a:r>
              <a:rPr lang="en-US" sz="2800" i="1" dirty="0">
                <a:solidFill>
                  <a:srgbClr val="7030A0"/>
                </a:solidFill>
              </a:rPr>
              <a:t> </a:t>
            </a:r>
            <a:r>
              <a:rPr lang="en-US" sz="2800" i="1" dirty="0" err="1">
                <a:solidFill>
                  <a:srgbClr val="7030A0"/>
                </a:solidFill>
              </a:rPr>
              <a:t>chép</a:t>
            </a:r>
            <a:r>
              <a:rPr lang="en-US" sz="2800" i="1" dirty="0">
                <a:solidFill>
                  <a:srgbClr val="7030A0"/>
                </a:solidFill>
              </a:rPr>
              <a:t> </a:t>
            </a:r>
            <a:r>
              <a:rPr lang="en-US" sz="2800" i="1" dirty="0" err="1">
                <a:solidFill>
                  <a:srgbClr val="7030A0"/>
                </a:solidFill>
              </a:rPr>
              <a:t>một</a:t>
            </a:r>
            <a:r>
              <a:rPr lang="en-US" sz="2800" i="1" dirty="0">
                <a:solidFill>
                  <a:srgbClr val="7030A0"/>
                </a:solidFill>
              </a:rPr>
              <a:t> </a:t>
            </a:r>
            <a:r>
              <a:rPr lang="en-US" sz="2800" i="1" dirty="0" err="1">
                <a:solidFill>
                  <a:srgbClr val="7030A0"/>
                </a:solidFill>
              </a:rPr>
              <a:t>bức</a:t>
            </a:r>
            <a:r>
              <a:rPr lang="en-US" sz="2800" i="1" dirty="0">
                <a:solidFill>
                  <a:srgbClr val="7030A0"/>
                </a:solidFill>
              </a:rPr>
              <a:t> </a:t>
            </a:r>
            <a:r>
              <a:rPr lang="en-US" sz="2800" i="1" dirty="0" err="1">
                <a:solidFill>
                  <a:srgbClr val="7030A0"/>
                </a:solidFill>
              </a:rPr>
              <a:t>tranh</a:t>
            </a:r>
            <a:r>
              <a:rPr lang="en-US" sz="2800" i="1" dirty="0">
                <a:solidFill>
                  <a:srgbClr val="7030A0"/>
                </a:solidFill>
              </a:rPr>
              <a:t> </a:t>
            </a:r>
            <a:r>
              <a:rPr lang="vi-VN" sz="2800" i="1" dirty="0">
                <a:solidFill>
                  <a:srgbClr val="7030A0"/>
                </a:solidFill>
              </a:rPr>
              <a:t>bản đến vị trí </a:t>
            </a:r>
            <a:r>
              <a:rPr lang="en-US" sz="2800" i="1" dirty="0" err="1">
                <a:solidFill>
                  <a:srgbClr val="7030A0"/>
                </a:solidFill>
              </a:rPr>
              <a:t>khác</a:t>
            </a:r>
            <a:r>
              <a:rPr lang="en-US" sz="2800" i="1" dirty="0">
                <a:solidFill>
                  <a:srgbClr val="7030A0"/>
                </a:solidFill>
              </a:rPr>
              <a:t>:</a:t>
            </a:r>
            <a:r>
              <a:rPr lang="vi-VN" sz="2800" i="1" dirty="0"/>
              <a:t>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609600"/>
          </a:xfrm>
        </p:spPr>
        <p:txBody>
          <a:bodyPr>
            <a:normAutofit/>
          </a:bodyPr>
          <a:lstStyle/>
          <a:p>
            <a:r>
              <a:rPr lang="vi-VN" sz="2800">
                <a:solidFill>
                  <a:schemeClr val="tx1"/>
                </a:solidFill>
              </a:rPr>
              <a:t>Nháy chuột phải chọn </a:t>
            </a:r>
            <a:r>
              <a:rPr lang="vi-VN" sz="2800" b="1">
                <a:solidFill>
                  <a:srgbClr val="FF0000"/>
                </a:solidFill>
              </a:rPr>
              <a:t>Paste. </a:t>
            </a:r>
          </a:p>
        </p:txBody>
      </p:sp>
      <p:sp>
        <p:nvSpPr>
          <p:cNvPr id="7" name="Content Placeholder 8"/>
          <p:cNvSpPr txBox="1">
            <a:spLocks/>
          </p:cNvSpPr>
          <p:nvPr/>
        </p:nvSpPr>
        <p:spPr>
          <a:xfrm>
            <a:off x="262596" y="2286000"/>
            <a:ext cx="8686800" cy="9144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 chuyển con trỏ chuột đến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vùng soạn thảo cần dán bức tranh.</a:t>
            </a: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vi-V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8"/>
          <p:cNvSpPr txBox="1">
            <a:spLocks/>
          </p:cNvSpPr>
          <p:nvPr/>
        </p:nvSpPr>
        <p:spPr>
          <a:xfrm>
            <a:off x="304800" y="1447800"/>
            <a:ext cx="86868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Chọn 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tranh </a:t>
            </a: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cần sao chép.</a:t>
            </a:r>
          </a:p>
        </p:txBody>
      </p:sp>
      <p:sp>
        <p:nvSpPr>
          <p:cNvPr id="11" name="Content Placeholder 8"/>
          <p:cNvSpPr txBox="1">
            <a:spLocks/>
          </p:cNvSpPr>
          <p:nvPr/>
        </p:nvSpPr>
        <p:spPr>
          <a:xfrm>
            <a:off x="304800" y="1828800"/>
            <a:ext cx="86868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Nháy chuột phải chọn </a:t>
            </a: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0" y="3048000"/>
            <a:ext cx="914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2 -2.39593E-6 L 0.00382 0.284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" y="1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77 -2.89547E-6 L 0.00157 0.2941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1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99537E-6 L 0.00833 0.29973 " pathEditMode="relative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76688E-6 L 0.00417 0.5950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29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7" grpId="0"/>
      <p:bldP spid="10" grpId="0" build="allAtOnce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b</a:t>
            </a:r>
            <a:r>
              <a:rPr lang="vi-VN" sz="2800" i="1" dirty="0"/>
              <a:t>. Để sao chép 1 bức tranh rồi dán vào một vị trí khác của văn bản ta thực hiện như sau: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791200"/>
          </a:xfrm>
        </p:spPr>
        <p:txBody>
          <a:bodyPr>
            <a:normAutofit/>
          </a:bodyPr>
          <a:lstStyle/>
          <a:p>
            <a:r>
              <a:rPr lang="vi-VN" sz="2800"/>
              <a:t>Chọn hình cần sao chép.</a:t>
            </a:r>
          </a:p>
          <a:p>
            <a:r>
              <a:rPr lang="vi-VN" sz="2800"/>
              <a:t>Nháy chuột phải chọn </a:t>
            </a:r>
            <a:r>
              <a:rPr lang="vi-VN" sz="2800" b="1">
                <a:solidFill>
                  <a:srgbClr val="FF0000"/>
                </a:solidFill>
              </a:rPr>
              <a:t>Copy</a:t>
            </a:r>
          </a:p>
          <a:p>
            <a:endParaRPr lang="vi-VN" sz="2800" b="1">
              <a:solidFill>
                <a:srgbClr val="FF0000"/>
              </a:solidFill>
            </a:endParaRPr>
          </a:p>
          <a:p>
            <a:endParaRPr lang="vi-VN" sz="2800" b="1">
              <a:solidFill>
                <a:srgbClr val="FF0000"/>
              </a:solidFill>
            </a:endParaRPr>
          </a:p>
          <a:p>
            <a:r>
              <a:rPr lang="vi-VN" sz="2800">
                <a:solidFill>
                  <a:schemeClr val="tx1"/>
                </a:solidFill>
              </a:rPr>
              <a:t>Di chuyển con trỏ chuột đến</a:t>
            </a:r>
          </a:p>
          <a:p>
            <a:pPr>
              <a:buNone/>
            </a:pPr>
            <a:r>
              <a:rPr lang="vi-VN" sz="2800">
                <a:solidFill>
                  <a:schemeClr val="tx1"/>
                </a:solidFill>
              </a:rPr>
              <a:t>vùng soạn thảo cần dán bức tranh.</a:t>
            </a:r>
            <a:r>
              <a:rPr lang="vi-VN" sz="2800" b="1">
                <a:solidFill>
                  <a:srgbClr val="FF0000"/>
                </a:solidFill>
              </a:rPr>
              <a:t> </a:t>
            </a:r>
            <a:endParaRPr lang="vi-VN" sz="2800">
              <a:solidFill>
                <a:schemeClr val="tx1"/>
              </a:solidFill>
            </a:endParaRPr>
          </a:p>
          <a:p>
            <a:r>
              <a:rPr lang="vi-VN" sz="2800" b="1">
                <a:solidFill>
                  <a:schemeClr val="tx1"/>
                </a:solidFill>
              </a:rPr>
              <a:t> </a:t>
            </a:r>
            <a:r>
              <a:rPr lang="vi-VN" sz="2800">
                <a:solidFill>
                  <a:schemeClr val="tx1"/>
                </a:solidFill>
              </a:rPr>
              <a:t>Nháy chuột phải chọn </a:t>
            </a:r>
            <a:r>
              <a:rPr lang="vi-VN" sz="2800" b="1">
                <a:solidFill>
                  <a:srgbClr val="FF0000"/>
                </a:solidFill>
              </a:rPr>
              <a:t>Paste. </a:t>
            </a:r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1" y="838200"/>
            <a:ext cx="3886199" cy="2770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4343400"/>
            <a:ext cx="26860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34D23-BF18-4174-BF65-336C8DDAF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Lưu</a:t>
            </a:r>
            <a:r>
              <a:rPr lang="en-US" dirty="0"/>
              <a:t> ý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4F293-D5CC-4563-8854-4AE77E0F2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Dòng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bày</a:t>
            </a:r>
            <a:r>
              <a:rPr lang="en-US" dirty="0"/>
              <a:t> </a:t>
            </a:r>
            <a:r>
              <a:rPr lang="en-US" dirty="0" err="1"/>
              <a:t>lùi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.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,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đưa</a:t>
            </a:r>
            <a:r>
              <a:rPr lang="en-US" dirty="0"/>
              <a:t> con </a:t>
            </a:r>
            <a:r>
              <a:rPr lang="en-US" dirty="0" err="1"/>
              <a:t>trỏ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dòng</a:t>
            </a:r>
            <a:r>
              <a:rPr lang="en-US" dirty="0"/>
              <a:t> </a:t>
            </a:r>
            <a:r>
              <a:rPr lang="en-US" dirty="0" err="1"/>
              <a:t>rồi</a:t>
            </a:r>
            <a:r>
              <a:rPr lang="en-US" dirty="0"/>
              <a:t> </a:t>
            </a:r>
            <a:r>
              <a:rPr lang="en-US" dirty="0" err="1"/>
              <a:t>nhấn</a:t>
            </a:r>
            <a:r>
              <a:rPr lang="en-US" dirty="0"/>
              <a:t> </a:t>
            </a:r>
            <a:r>
              <a:rPr lang="en-US" dirty="0" err="1"/>
              <a:t>phím</a:t>
            </a:r>
            <a:r>
              <a:rPr lang="en-US" dirty="0"/>
              <a:t> </a:t>
            </a:r>
            <a:r>
              <a:rPr lang="en-US" b="1" dirty="0"/>
              <a:t>Tab</a:t>
            </a:r>
          </a:p>
        </p:txBody>
      </p:sp>
    </p:spTree>
    <p:extLst>
      <p:ext uri="{BB962C8B-B14F-4D97-AF65-F5344CB8AC3E}">
        <p14:creationId xmlns:p14="http://schemas.microsoft.com/office/powerpoint/2010/main" val="24401402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ACA76-87B2-48DC-BC19-BE87D8E33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phím</a:t>
            </a:r>
            <a:r>
              <a:rPr lang="en-US" dirty="0"/>
              <a:t> Tab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bàn</a:t>
            </a:r>
            <a:r>
              <a:rPr lang="en-US" dirty="0"/>
              <a:t> </a:t>
            </a:r>
            <a:r>
              <a:rPr lang="en-US" dirty="0" err="1"/>
              <a:t>phím</a:t>
            </a:r>
            <a:r>
              <a:rPr lang="en-US" dirty="0"/>
              <a:t>?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A0309C93-4511-40DF-AA90-7D92CD3DF9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39726"/>
            <a:ext cx="8229600" cy="364691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163C2C7-996C-42C1-8BF7-DC810BF33326}"/>
              </a:ext>
            </a:extLst>
          </p:cNvPr>
          <p:cNvSpPr/>
          <p:nvPr/>
        </p:nvSpPr>
        <p:spPr>
          <a:xfrm>
            <a:off x="609600" y="3634581"/>
            <a:ext cx="838200" cy="4572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02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14400" y="2286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>
                <a:solidFill>
                  <a:srgbClr val="FF0000"/>
                </a:solidFill>
              </a:rPr>
              <a:t>Củng</a:t>
            </a:r>
            <a:r>
              <a:rPr lang="en-US" sz="3600" u="sng" dirty="0">
                <a:solidFill>
                  <a:srgbClr val="FF0000"/>
                </a:solidFill>
              </a:rPr>
              <a:t> </a:t>
            </a:r>
            <a:r>
              <a:rPr lang="en-US" sz="3600" u="sng" dirty="0" err="1">
                <a:solidFill>
                  <a:srgbClr val="FF0000"/>
                </a:solidFill>
              </a:rPr>
              <a:t>cố</a:t>
            </a:r>
            <a:r>
              <a:rPr lang="en-US" sz="3600" u="sng" dirty="0">
                <a:solidFill>
                  <a:srgbClr val="FF0000"/>
                </a:solidFill>
              </a:rPr>
              <a:t>:</a:t>
            </a:r>
            <a:endParaRPr lang="vi-VN" sz="2800" i="1" dirty="0">
              <a:solidFill>
                <a:srgbClr val="FF0000"/>
              </a:solidFill>
            </a:endParaRPr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892579"/>
              </p:ext>
            </p:extLst>
          </p:nvPr>
        </p:nvGraphicFramePr>
        <p:xfrm>
          <a:off x="36394" y="1392573"/>
          <a:ext cx="3926006" cy="5125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260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Gõ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phím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>
                          <a:solidFill>
                            <a:schemeClr val="tx1"/>
                          </a:solidFill>
                        </a:rPr>
                        <a:t>Các kí tự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Telex     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Vni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Â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Ê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/>
                        <a:t>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/>
                        <a:t>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/>
                        <a:t>Ư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/>
                        <a:t>Ơ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7806" y="2448580"/>
            <a:ext cx="7040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2800" b="1" dirty="0">
                <a:solidFill>
                  <a:prstClr val="black"/>
                </a:solidFill>
              </a:rPr>
              <a:t>AA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806" y="3058180"/>
            <a:ext cx="7425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OO</a:t>
            </a:r>
          </a:p>
        </p:txBody>
      </p:sp>
      <p:sp>
        <p:nvSpPr>
          <p:cNvPr id="7" name="Rectangle 6"/>
          <p:cNvSpPr/>
          <p:nvPr/>
        </p:nvSpPr>
        <p:spPr>
          <a:xfrm>
            <a:off x="77806" y="4048780"/>
            <a:ext cx="7040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DD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" y="4582180"/>
            <a:ext cx="7636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AW</a:t>
            </a:r>
          </a:p>
        </p:txBody>
      </p:sp>
      <p:sp>
        <p:nvSpPr>
          <p:cNvPr id="9" name="Rectangle 8"/>
          <p:cNvSpPr/>
          <p:nvPr/>
        </p:nvSpPr>
        <p:spPr>
          <a:xfrm>
            <a:off x="77806" y="5115580"/>
            <a:ext cx="8034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UW</a:t>
            </a:r>
          </a:p>
        </p:txBody>
      </p:sp>
      <p:sp>
        <p:nvSpPr>
          <p:cNvPr id="10" name="Rectangle 9"/>
          <p:cNvSpPr/>
          <p:nvPr/>
        </p:nvSpPr>
        <p:spPr>
          <a:xfrm>
            <a:off x="93345" y="5648980"/>
            <a:ext cx="8226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OW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1244" y="3515380"/>
            <a:ext cx="6623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EE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398736" y="24485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vi-VN" sz="2800" b="1" dirty="0">
                <a:solidFill>
                  <a:prstClr val="black"/>
                </a:solidFill>
              </a:rPr>
              <a:t>A</a:t>
            </a:r>
            <a:r>
              <a:rPr lang="en-US" sz="2800" b="1" dirty="0">
                <a:solidFill>
                  <a:prstClr val="black"/>
                </a:solidFill>
              </a:rPr>
              <a:t>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98736" y="3058180"/>
            <a:ext cx="643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O6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8736" y="40487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D9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97130" y="45821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A8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398736" y="51155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U7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414275" y="5648980"/>
            <a:ext cx="643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O7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22174" y="3515380"/>
            <a:ext cx="603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E6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1219200" y="1915180"/>
            <a:ext cx="0" cy="4267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484438"/>
              </p:ext>
            </p:extLst>
          </p:nvPr>
        </p:nvGraphicFramePr>
        <p:xfrm>
          <a:off x="4191000" y="1554163"/>
          <a:ext cx="4800600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>
                          <a:solidFill>
                            <a:schemeClr val="tx1"/>
                          </a:solidFill>
                        </a:rPr>
                        <a:t>Gõ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phím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>
                          <a:solidFill>
                            <a:schemeClr val="tx1"/>
                          </a:solidFill>
                        </a:rPr>
                        <a:t>Các dấu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Telex     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Vni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SẮC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/>
                        <a:t>HUYỀN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/>
                        <a:t>HỎI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/>
                        <a:t>NGÃ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/>
                        <a:t>NẶNG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26" name="Straight Connector 25"/>
          <p:cNvCxnSpPr/>
          <p:nvPr/>
        </p:nvCxnSpPr>
        <p:spPr>
          <a:xfrm>
            <a:off x="5715000" y="2057400"/>
            <a:ext cx="0" cy="30581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6172200" y="253496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1</a:t>
            </a:r>
            <a:endParaRPr lang="vi-VN" sz="2800" b="1" dirty="0"/>
          </a:p>
        </p:txBody>
      </p:sp>
      <p:sp>
        <p:nvSpPr>
          <p:cNvPr id="29" name="Rectangle 28"/>
          <p:cNvSpPr/>
          <p:nvPr/>
        </p:nvSpPr>
        <p:spPr>
          <a:xfrm>
            <a:off x="6172200" y="30581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2</a:t>
            </a:r>
            <a:endParaRPr lang="vi-VN" sz="2800" b="1"/>
          </a:p>
        </p:txBody>
      </p:sp>
      <p:sp>
        <p:nvSpPr>
          <p:cNvPr id="30" name="Rectangle 29"/>
          <p:cNvSpPr/>
          <p:nvPr/>
        </p:nvSpPr>
        <p:spPr>
          <a:xfrm>
            <a:off x="6172200" y="35153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3</a:t>
            </a:r>
            <a:endParaRPr lang="vi-VN" sz="2800" b="1"/>
          </a:p>
        </p:txBody>
      </p:sp>
      <p:sp>
        <p:nvSpPr>
          <p:cNvPr id="31" name="Rectangle 30"/>
          <p:cNvSpPr/>
          <p:nvPr/>
        </p:nvSpPr>
        <p:spPr>
          <a:xfrm>
            <a:off x="6172200" y="40487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4</a:t>
            </a:r>
            <a:endParaRPr lang="vi-VN" sz="2800" b="1"/>
          </a:p>
        </p:txBody>
      </p:sp>
      <p:sp>
        <p:nvSpPr>
          <p:cNvPr id="32" name="Rectangle 31"/>
          <p:cNvSpPr/>
          <p:nvPr/>
        </p:nvSpPr>
        <p:spPr>
          <a:xfrm>
            <a:off x="6172200" y="45821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5</a:t>
            </a:r>
            <a:endParaRPr lang="vi-VN" sz="2800" b="1"/>
          </a:p>
        </p:txBody>
      </p:sp>
      <p:sp>
        <p:nvSpPr>
          <p:cNvPr id="33" name="Rectangle 32"/>
          <p:cNvSpPr/>
          <p:nvPr/>
        </p:nvSpPr>
        <p:spPr>
          <a:xfrm>
            <a:off x="4800600" y="25146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S</a:t>
            </a:r>
            <a:endParaRPr lang="vi-VN" sz="2800" b="1" dirty="0"/>
          </a:p>
        </p:txBody>
      </p:sp>
      <p:sp>
        <p:nvSpPr>
          <p:cNvPr id="34" name="Rectangle 33"/>
          <p:cNvSpPr/>
          <p:nvPr/>
        </p:nvSpPr>
        <p:spPr>
          <a:xfrm>
            <a:off x="4800600" y="30378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F</a:t>
            </a:r>
            <a:endParaRPr lang="vi-VN" sz="2800" b="1"/>
          </a:p>
        </p:txBody>
      </p:sp>
      <p:sp>
        <p:nvSpPr>
          <p:cNvPr id="35" name="Rectangle 34"/>
          <p:cNvSpPr/>
          <p:nvPr/>
        </p:nvSpPr>
        <p:spPr>
          <a:xfrm>
            <a:off x="4800600" y="34950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R</a:t>
            </a:r>
            <a:endParaRPr lang="vi-VN" sz="2800" b="1"/>
          </a:p>
        </p:txBody>
      </p:sp>
      <p:sp>
        <p:nvSpPr>
          <p:cNvPr id="36" name="Rectangle 35"/>
          <p:cNvSpPr/>
          <p:nvPr/>
        </p:nvSpPr>
        <p:spPr>
          <a:xfrm>
            <a:off x="4800600" y="40284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X</a:t>
            </a:r>
            <a:endParaRPr lang="vi-VN" sz="2800" b="1"/>
          </a:p>
        </p:txBody>
      </p:sp>
      <p:sp>
        <p:nvSpPr>
          <p:cNvPr id="37" name="Rectangle 36"/>
          <p:cNvSpPr/>
          <p:nvPr/>
        </p:nvSpPr>
        <p:spPr>
          <a:xfrm>
            <a:off x="4800600" y="45618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J</a:t>
            </a:r>
            <a:endParaRPr lang="vi-VN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3882" y="1066800"/>
            <a:ext cx="27603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KIỂM TRA BÀI CŨ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2133600"/>
            <a:ext cx="62188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</a:rPr>
              <a:t>Biểu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tượng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của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phần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mềm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Stellarium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là</a:t>
            </a:r>
            <a:r>
              <a:rPr lang="en-US" sz="2800" b="1" dirty="0">
                <a:solidFill>
                  <a:srgbClr val="7030A0"/>
                </a:solidFill>
              </a:rPr>
              <a:t>:</a:t>
            </a:r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760537" y="3206750"/>
            <a:ext cx="914400" cy="1474788"/>
            <a:chOff x="533400" y="4134029"/>
            <a:chExt cx="914400" cy="1474639"/>
          </a:xfrm>
        </p:grpSpPr>
        <p:pic>
          <p:nvPicPr>
            <p:cNvPr id="7" name="Picture 1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" y="4134029"/>
              <a:ext cx="914400" cy="88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Box 3"/>
            <p:cNvSpPr txBox="1">
              <a:spLocks noChangeArrowheads="1"/>
            </p:cNvSpPr>
            <p:nvPr/>
          </p:nvSpPr>
          <p:spPr bwMode="auto">
            <a:xfrm>
              <a:off x="768424" y="5085448"/>
              <a:ext cx="44435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2800">
                  <a:solidFill>
                    <a:srgbClr val="FF0000"/>
                  </a:solidFill>
                </a:rPr>
                <a:t>A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3505200" y="3200400"/>
            <a:ext cx="914400" cy="1419225"/>
            <a:chOff x="2506662" y="4127679"/>
            <a:chExt cx="914400" cy="1418570"/>
          </a:xfrm>
        </p:grpSpPr>
        <p:pic>
          <p:nvPicPr>
            <p:cNvPr id="10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6662" y="4127679"/>
              <a:ext cx="914400" cy="869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6"/>
            <p:cNvSpPr txBox="1">
              <a:spLocks noChangeArrowheads="1"/>
            </p:cNvSpPr>
            <p:nvPr/>
          </p:nvSpPr>
          <p:spPr bwMode="auto">
            <a:xfrm>
              <a:off x="2749624" y="5023029"/>
              <a:ext cx="44435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sz="2800" dirty="0">
                  <a:solidFill>
                    <a:srgbClr val="FF0000"/>
                  </a:solidFill>
                </a:rPr>
                <a:t>B</a:t>
              </a:r>
            </a:p>
          </p:txBody>
        </p:sp>
      </p:grpSp>
      <p:pic>
        <p:nvPicPr>
          <p:cNvPr id="12" name="Picture 25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28" t="1" r="14286" b="4191"/>
          <a:stretch/>
        </p:blipFill>
        <p:spPr bwMode="auto">
          <a:xfrm>
            <a:off x="5181600" y="3221704"/>
            <a:ext cx="802919" cy="892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5360884" y="4048538"/>
            <a:ext cx="444352" cy="52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5" name="TextBox 16"/>
          <p:cNvSpPr txBox="1">
            <a:spLocks noChangeArrowheads="1"/>
          </p:cNvSpPr>
          <p:nvPr/>
        </p:nvSpPr>
        <p:spPr bwMode="auto">
          <a:xfrm>
            <a:off x="6930713" y="4096163"/>
            <a:ext cx="444352" cy="52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6886189" y="4038600"/>
            <a:ext cx="533400" cy="533400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solidFill>
                <a:srgbClr val="00206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99844" y="3200400"/>
            <a:ext cx="781029" cy="781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07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5" grpId="0"/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00400" y="6858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>
                <a:solidFill>
                  <a:srgbClr val="FF0000"/>
                </a:solidFill>
              </a:rPr>
              <a:t>Thực hành</a:t>
            </a:r>
            <a:r>
              <a:rPr lang="en-US" sz="2800" i="1">
                <a:solidFill>
                  <a:srgbClr val="FF0000"/>
                </a:solidFill>
              </a:rPr>
              <a:t>:</a:t>
            </a:r>
            <a:endParaRPr lang="vi-VN" sz="2800" i="1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752600"/>
            <a:ext cx="8153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7030A0"/>
                </a:solidFill>
              </a:rPr>
              <a:t>Bài</a:t>
            </a:r>
            <a:r>
              <a:rPr lang="en-US" sz="2800" b="1" u="sng" dirty="0">
                <a:solidFill>
                  <a:srgbClr val="7030A0"/>
                </a:solidFill>
              </a:rPr>
              <a:t> </a:t>
            </a:r>
            <a:r>
              <a:rPr lang="en-US" sz="2800" b="1" u="sng" dirty="0" err="1">
                <a:solidFill>
                  <a:srgbClr val="7030A0"/>
                </a:solidFill>
              </a:rPr>
              <a:t>tập</a:t>
            </a:r>
            <a:r>
              <a:rPr lang="en-US" sz="2800" b="1" u="sng" dirty="0">
                <a:solidFill>
                  <a:srgbClr val="7030A0"/>
                </a:solidFill>
              </a:rPr>
              <a:t> 4</a:t>
            </a:r>
            <a:r>
              <a:rPr lang="en-US" sz="2800" i="1" dirty="0">
                <a:solidFill>
                  <a:srgbClr val="7030A0"/>
                </a:solidFill>
              </a:rPr>
              <a:t>: </a:t>
            </a: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soạn</a:t>
            </a:r>
            <a:r>
              <a:rPr lang="en-US" sz="2800" dirty="0"/>
              <a:t> </a:t>
            </a:r>
            <a:r>
              <a:rPr lang="en-US" sz="2800" dirty="0" err="1"/>
              <a:t>rồi</a:t>
            </a:r>
            <a:r>
              <a:rPr lang="en-US" sz="2800" dirty="0"/>
              <a:t> </a:t>
            </a:r>
            <a:r>
              <a:rPr lang="en-US" sz="2800" dirty="0" err="1"/>
              <a:t>trình</a:t>
            </a:r>
            <a:r>
              <a:rPr lang="en-US" sz="2800" dirty="0"/>
              <a:t> </a:t>
            </a:r>
            <a:r>
              <a:rPr lang="en-US" sz="2800" dirty="0" err="1"/>
              <a:t>bày</a:t>
            </a:r>
            <a:r>
              <a:rPr lang="en-US" sz="2800" dirty="0"/>
              <a:t> </a:t>
            </a:r>
            <a:r>
              <a:rPr lang="en-US" sz="2800" dirty="0" err="1"/>
              <a:t>đoạn</a:t>
            </a:r>
            <a:r>
              <a:rPr lang="en-US" sz="2800" dirty="0"/>
              <a:t> </a:t>
            </a:r>
            <a:r>
              <a:rPr lang="en-US" sz="2800" dirty="0" err="1"/>
              <a:t>văn</a:t>
            </a:r>
            <a:r>
              <a:rPr lang="en-US" sz="2800" dirty="0"/>
              <a:t> </a:t>
            </a:r>
            <a:r>
              <a:rPr lang="en-US" sz="2800" dirty="0" err="1"/>
              <a:t>bản</a:t>
            </a:r>
            <a:r>
              <a:rPr lang="en-US" sz="2800" dirty="0"/>
              <a:t> </a:t>
            </a:r>
            <a:r>
              <a:rPr lang="en-US" sz="2800" b="1" dirty="0" err="1"/>
              <a:t>Thiên</a:t>
            </a:r>
            <a:r>
              <a:rPr lang="en-US" sz="2800" b="1" dirty="0"/>
              <a:t> </a:t>
            </a:r>
            <a:r>
              <a:rPr lang="en-US" sz="2800" b="1" dirty="0" err="1"/>
              <a:t>nhiên</a:t>
            </a:r>
            <a:r>
              <a:rPr lang="en-US" sz="2800" b="1" dirty="0"/>
              <a:t> </a:t>
            </a:r>
            <a:r>
              <a:rPr lang="en-US" sz="2800" b="1" dirty="0" err="1"/>
              <a:t>kì</a:t>
            </a:r>
            <a:r>
              <a:rPr lang="en-US" sz="2800" b="1" dirty="0"/>
              <a:t> </a:t>
            </a:r>
            <a:r>
              <a:rPr lang="en-US" sz="2800" b="1" dirty="0" err="1"/>
              <a:t>thú</a:t>
            </a:r>
            <a:r>
              <a:rPr lang="en-US" sz="2800" b="1" dirty="0"/>
              <a:t> – Hang </a:t>
            </a:r>
            <a:r>
              <a:rPr lang="en-US" sz="2800" b="1" dirty="0" err="1"/>
              <a:t>Sơn</a:t>
            </a:r>
            <a:r>
              <a:rPr lang="en-US" sz="2800" b="1" dirty="0"/>
              <a:t> </a:t>
            </a:r>
            <a:r>
              <a:rPr lang="en-US" sz="2800" b="1" dirty="0" err="1"/>
              <a:t>Đoòng</a:t>
            </a:r>
            <a:r>
              <a:rPr lang="en-US" sz="2800" b="1" dirty="0"/>
              <a:t> SGK </a:t>
            </a:r>
            <a:r>
              <a:rPr lang="en-US" sz="2800" b="1" dirty="0" err="1"/>
              <a:t>trang</a:t>
            </a:r>
            <a:r>
              <a:rPr lang="en-US" sz="2800" b="1" dirty="0"/>
              <a:t> 38. </a:t>
            </a:r>
            <a:r>
              <a:rPr lang="en-US" sz="2800" dirty="0"/>
              <a:t>Sau </a:t>
            </a:r>
            <a:r>
              <a:rPr lang="en-US" sz="2800" dirty="0" err="1"/>
              <a:t>đó</a:t>
            </a:r>
            <a:r>
              <a:rPr lang="en-US" sz="2800" dirty="0"/>
              <a:t> </a:t>
            </a:r>
            <a:r>
              <a:rPr lang="en-US" sz="2800" dirty="0" err="1"/>
              <a:t>gửi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cô</a:t>
            </a:r>
            <a:r>
              <a:rPr lang="en-US" sz="2800" dirty="0"/>
              <a:t> qua </a:t>
            </a:r>
            <a:r>
              <a:rPr lang="en-US" sz="2800" dirty="0" err="1"/>
              <a:t>zalo</a:t>
            </a:r>
            <a:r>
              <a:rPr lang="en-US" sz="2800" dirty="0"/>
              <a:t> </a:t>
            </a:r>
            <a:r>
              <a:rPr lang="en-US" sz="2800" dirty="0" err="1"/>
              <a:t>hoặc</a:t>
            </a:r>
            <a:r>
              <a:rPr lang="en-US" sz="2800" dirty="0"/>
              <a:t> </a:t>
            </a:r>
            <a:r>
              <a:rPr lang="en-US" sz="2800" dirty="0" err="1"/>
              <a:t>gmail</a:t>
            </a:r>
            <a:endParaRPr lang="en-US" sz="2800" dirty="0"/>
          </a:p>
          <a:p>
            <a:pPr algn="ctr"/>
            <a:r>
              <a:rPr lang="en-US" sz="2800" b="1" dirty="0"/>
              <a:t>bichhangtt@gmail.com</a:t>
            </a:r>
            <a:endParaRPr lang="vi-VN" sz="2800" b="1" dirty="0"/>
          </a:p>
          <a:p>
            <a:endParaRPr lang="vi-VN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8" descr="flower[1][1][1][1]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3028950" y="3257550"/>
            <a:ext cx="6629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8" descr="flower[1][1][1][1]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543550" y="3257550"/>
            <a:ext cx="6629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8" descr="flower[1][1][1][1]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" y="0"/>
            <a:ext cx="838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8" descr="flower[1][1][1][1]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096000"/>
            <a:ext cx="838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WordArt 12"/>
          <p:cNvSpPr>
            <a:spLocks noChangeArrowheads="1" noChangeShapeType="1" noTextEdit="1"/>
          </p:cNvSpPr>
          <p:nvPr/>
        </p:nvSpPr>
        <p:spPr bwMode="auto">
          <a:xfrm>
            <a:off x="2061206" y="2392333"/>
            <a:ext cx="5314950" cy="15240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CHÚC CÁC EM CHĂM NGOAN HỌC </a:t>
            </a:r>
            <a:r>
              <a:rPr lang="en-US" sz="3600" kern="10" dirty="0" err="1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GiỎI</a:t>
            </a:r>
            <a:r>
              <a:rPr lang="en-US" sz="3600" kern="10" dirty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 </a:t>
            </a:r>
          </a:p>
        </p:txBody>
      </p:sp>
      <p:pic>
        <p:nvPicPr>
          <p:cNvPr id="25607" name="Picture 148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390650" y="-2476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149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17057">
            <a:off x="4876800" y="41719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150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731978">
            <a:off x="3505200" y="46291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0" name="Picture 151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886450" y="3752850"/>
            <a:ext cx="2057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1" name="Picture 152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983422">
            <a:off x="1562100" y="43243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2" name="Picture 153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766835">
            <a:off x="5791200" y="-990600"/>
            <a:ext cx="1676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4" name="Picture 155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419850" y="10477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5" name="Picture 156" descr="phao hoa 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50003">
            <a:off x="3562350" y="571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Bé Bào Ngư – Sắp Đến Tết Rồi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00800"/>
            <a:ext cx="3238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178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22222E-6 -3.7037E-6 L -2.22222E-6 -0.07222 " pathEditMode="relative" rAng="0" ptsTypes="AA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02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4343" grpId="0" animBg="1"/>
      <p:bldP spid="1434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2133600"/>
            <a:ext cx="72827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</a:rPr>
              <a:t>Để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chọn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địa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điểm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quan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sát</a:t>
            </a:r>
            <a:r>
              <a:rPr lang="en-US" sz="2800" b="1" dirty="0">
                <a:solidFill>
                  <a:srgbClr val="7030A0"/>
                </a:solidFill>
              </a:rPr>
              <a:t>, </a:t>
            </a:r>
            <a:r>
              <a:rPr lang="en-US" sz="2800" b="1" dirty="0" err="1">
                <a:solidFill>
                  <a:srgbClr val="7030A0"/>
                </a:solidFill>
              </a:rPr>
              <a:t>em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nháy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chọn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vào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</a:p>
          <a:p>
            <a:r>
              <a:rPr lang="en-US" sz="2800" b="1" dirty="0" err="1">
                <a:solidFill>
                  <a:srgbClr val="7030A0"/>
                </a:solidFill>
              </a:rPr>
              <a:t>nút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lệnh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nào</a:t>
            </a:r>
            <a:r>
              <a:rPr lang="en-US" sz="2800" b="1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2059645" y="4267200"/>
            <a:ext cx="4235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5" name="TextBox 16"/>
          <p:cNvSpPr txBox="1">
            <a:spLocks noChangeArrowheads="1"/>
          </p:cNvSpPr>
          <p:nvPr/>
        </p:nvSpPr>
        <p:spPr bwMode="auto">
          <a:xfrm>
            <a:off x="6930713" y="4267200"/>
            <a:ext cx="444352" cy="52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1964802" y="4226216"/>
            <a:ext cx="533400" cy="574384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solidFill>
                <a:srgbClr val="00206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69746" y="3285543"/>
            <a:ext cx="873454" cy="95007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69946" y="3285542"/>
            <a:ext cx="873454" cy="95007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5063" y="3285542"/>
            <a:ext cx="874737" cy="95007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15990" y="3285541"/>
            <a:ext cx="873798" cy="950074"/>
          </a:xfrm>
          <a:prstGeom prst="rect">
            <a:avLst/>
          </a:prstGeom>
        </p:spPr>
      </p:pic>
      <p:sp>
        <p:nvSpPr>
          <p:cNvPr id="22" name="TextBox 16"/>
          <p:cNvSpPr txBox="1">
            <a:spLocks noChangeArrowheads="1"/>
          </p:cNvSpPr>
          <p:nvPr/>
        </p:nvSpPr>
        <p:spPr bwMode="auto">
          <a:xfrm>
            <a:off x="3684497" y="4267200"/>
            <a:ext cx="4235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5360255" y="4300230"/>
            <a:ext cx="444352" cy="52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2000" y="2159000"/>
            <a:ext cx="716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</a:rPr>
              <a:t>Để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tìm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kiếm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hành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tinh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hoặc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ngôi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sao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nào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đó</a:t>
            </a:r>
            <a:r>
              <a:rPr lang="en-US" sz="2800" b="1" dirty="0">
                <a:solidFill>
                  <a:srgbClr val="7030A0"/>
                </a:solidFill>
              </a:rPr>
              <a:t>, </a:t>
            </a:r>
            <a:r>
              <a:rPr lang="en-US" sz="2800" b="1" dirty="0" err="1">
                <a:solidFill>
                  <a:srgbClr val="7030A0"/>
                </a:solidFill>
              </a:rPr>
              <a:t>em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nháy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chọn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vào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nút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lệnh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nào</a:t>
            </a:r>
            <a:r>
              <a:rPr lang="en-US" sz="2800" b="1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24" name="Oval 12"/>
          <p:cNvSpPr>
            <a:spLocks noChangeArrowheads="1"/>
          </p:cNvSpPr>
          <p:nvPr/>
        </p:nvSpPr>
        <p:spPr bwMode="auto">
          <a:xfrm>
            <a:off x="3609265" y="4249308"/>
            <a:ext cx="533400" cy="574384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008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13" grpId="0"/>
      <p:bldP spid="15" grpId="0"/>
      <p:bldP spid="16" grpId="0" animBg="1"/>
      <p:bldP spid="16" grpId="1" animBg="1"/>
      <p:bldP spid="22" grpId="0"/>
      <p:bldP spid="23" grpId="0"/>
      <p:bldP spid="17" grpId="0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2133600"/>
            <a:ext cx="76001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</a:rPr>
              <a:t>Để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hiện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tên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các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chòn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sao</a:t>
            </a:r>
            <a:r>
              <a:rPr lang="en-US" sz="2800" b="1" dirty="0">
                <a:solidFill>
                  <a:srgbClr val="7030A0"/>
                </a:solidFill>
              </a:rPr>
              <a:t>, </a:t>
            </a:r>
            <a:r>
              <a:rPr lang="en-US" sz="2800" b="1" dirty="0" err="1">
                <a:solidFill>
                  <a:srgbClr val="7030A0"/>
                </a:solidFill>
              </a:rPr>
              <a:t>em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nháy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nút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lệnh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nào</a:t>
            </a:r>
            <a:r>
              <a:rPr lang="en-US" sz="2800" b="1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2059645" y="4267200"/>
            <a:ext cx="4235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5" name="TextBox 16"/>
          <p:cNvSpPr txBox="1">
            <a:spLocks noChangeArrowheads="1"/>
          </p:cNvSpPr>
          <p:nvPr/>
        </p:nvSpPr>
        <p:spPr bwMode="auto">
          <a:xfrm>
            <a:off x="6781800" y="4267200"/>
            <a:ext cx="444352" cy="52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6718407" y="4343400"/>
            <a:ext cx="533400" cy="533400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solidFill>
                <a:srgbClr val="002060"/>
              </a:solidFill>
            </a:endParaRPr>
          </a:p>
        </p:txBody>
      </p:sp>
      <p:sp>
        <p:nvSpPr>
          <p:cNvPr id="22" name="TextBox 16"/>
          <p:cNvSpPr txBox="1">
            <a:spLocks noChangeArrowheads="1"/>
          </p:cNvSpPr>
          <p:nvPr/>
        </p:nvSpPr>
        <p:spPr bwMode="auto">
          <a:xfrm>
            <a:off x="3684497" y="4267200"/>
            <a:ext cx="4235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5360255" y="4300230"/>
            <a:ext cx="444352" cy="52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FF0000"/>
                </a:solidFill>
              </a:rPr>
              <a:t>C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40597" y="3467475"/>
            <a:ext cx="542562" cy="7378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43257" y="3429000"/>
            <a:ext cx="583036" cy="7929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95839" y="3429000"/>
            <a:ext cx="571561" cy="7773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94156" y="3429943"/>
            <a:ext cx="680909" cy="775417"/>
          </a:xfrm>
          <a:prstGeom prst="rect">
            <a:avLst/>
          </a:prstGeom>
        </p:spPr>
      </p:pic>
      <p:sp>
        <p:nvSpPr>
          <p:cNvPr id="17" name="Oval 12"/>
          <p:cNvSpPr>
            <a:spLocks noChangeArrowheads="1"/>
          </p:cNvSpPr>
          <p:nvPr/>
        </p:nvSpPr>
        <p:spPr bwMode="auto">
          <a:xfrm>
            <a:off x="1976870" y="4267200"/>
            <a:ext cx="533400" cy="533400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2540" y="2164520"/>
            <a:ext cx="8348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</a:rPr>
              <a:t>Để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hiện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hình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vẽ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các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chòm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sao</a:t>
            </a:r>
            <a:r>
              <a:rPr lang="en-US" sz="2800" b="1" dirty="0">
                <a:solidFill>
                  <a:srgbClr val="7030A0"/>
                </a:solidFill>
              </a:rPr>
              <a:t>, </a:t>
            </a:r>
            <a:r>
              <a:rPr lang="en-US" sz="2800" b="1" dirty="0" err="1">
                <a:solidFill>
                  <a:srgbClr val="7030A0"/>
                </a:solidFill>
              </a:rPr>
              <a:t>em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nháy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nút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lệnh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nào</a:t>
            </a:r>
            <a:r>
              <a:rPr lang="en-US" sz="2800" b="1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19" name="Oval 12"/>
          <p:cNvSpPr>
            <a:spLocks noChangeArrowheads="1"/>
          </p:cNvSpPr>
          <p:nvPr/>
        </p:nvSpPr>
        <p:spPr bwMode="auto">
          <a:xfrm>
            <a:off x="5334000" y="4315692"/>
            <a:ext cx="533400" cy="533400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2540" y="2183275"/>
            <a:ext cx="68996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</a:rPr>
              <a:t>Để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tắt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chương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trình</a:t>
            </a:r>
            <a:r>
              <a:rPr lang="en-US" sz="2800" b="1" dirty="0">
                <a:solidFill>
                  <a:srgbClr val="7030A0"/>
                </a:solidFill>
              </a:rPr>
              <a:t>, </a:t>
            </a:r>
            <a:r>
              <a:rPr lang="en-US" sz="2800" b="1" dirty="0" err="1">
                <a:solidFill>
                  <a:srgbClr val="7030A0"/>
                </a:solidFill>
              </a:rPr>
              <a:t>em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nháy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nút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lệnh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nào</a:t>
            </a:r>
            <a:r>
              <a:rPr lang="en-US" sz="2800" b="1" dirty="0">
                <a:solidFill>
                  <a:srgbClr val="7030A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49948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16" grpId="0" animBg="1"/>
      <p:bldP spid="16" grpId="1" animBg="1"/>
      <p:bldP spid="17" grpId="0" animBg="1"/>
      <p:bldP spid="18" grpId="0"/>
      <p:bldP spid="18" grpId="1"/>
      <p:bldP spid="19" grpId="0" animBg="1"/>
      <p:bldP spid="19" grpId="1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57200" y="1000780"/>
            <a:ext cx="8458200" cy="9144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2800" b="1" dirty="0">
                <a:solidFill>
                  <a:srgbClr val="9318A8"/>
                </a:solidFill>
              </a:rPr>
              <a:t>CHỦ ĐỀ 2: SOẠN THẢO VĂN BẢN </a:t>
            </a:r>
          </a:p>
          <a:p>
            <a:pPr algn="ctr"/>
            <a:r>
              <a:rPr lang="en-US" sz="2800" b="1" dirty="0">
                <a:solidFill>
                  <a:srgbClr val="9318A8"/>
                </a:solidFill>
              </a:rPr>
              <a:t>BÀI 1: NHỮNG GÌ EM ĐÃ BIẾT (TIẾT 1)</a:t>
            </a:r>
            <a:endParaRPr lang="vi-VN" sz="2800" b="1" dirty="0">
              <a:solidFill>
                <a:srgbClr val="9318A8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3400" y="221998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/>
              <a:t>Mục tiêu</a:t>
            </a:r>
            <a:r>
              <a:rPr lang="en-US" sz="2800" b="1" cap="none" dirty="0"/>
              <a:t>:</a:t>
            </a:r>
            <a:endParaRPr lang="vi-VN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558800" y="2895600"/>
            <a:ext cx="858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/>
              <a:t>- Củng cố các thao tác về gõ văn bản tiếng Việt, chọn phông chữ, cỡ chữ, kiểu chữ, chèn tranh, ảnh vào văn bản.</a:t>
            </a:r>
            <a:endParaRPr lang="vi-VN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533400" y="4177605"/>
            <a:ext cx="858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/>
              <a:t>- Luyện tập các thao tác sao chép, cắt dán, di chuyển một đoạn văn bản hoặc hình\tranh ảnh tới vị trí khác của văn bản.</a:t>
            </a:r>
            <a:endParaRPr lang="vi-VN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35" grpId="0"/>
      <p:bldP spid="13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37304" y="2098475"/>
            <a:ext cx="51934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</a:rPr>
              <a:t>Biểu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tượng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của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phần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mềm</a:t>
            </a:r>
            <a:r>
              <a:rPr lang="en-US" sz="2800" b="1" dirty="0">
                <a:solidFill>
                  <a:srgbClr val="002060"/>
                </a:solidFill>
              </a:rPr>
              <a:t> Word</a:t>
            </a: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5360884" y="4048538"/>
            <a:ext cx="444352" cy="52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5" name="TextBox 16"/>
          <p:cNvSpPr txBox="1">
            <a:spLocks noChangeArrowheads="1"/>
          </p:cNvSpPr>
          <p:nvPr/>
        </p:nvSpPr>
        <p:spPr bwMode="auto">
          <a:xfrm>
            <a:off x="6930713" y="4096163"/>
            <a:ext cx="444352" cy="52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5339239" y="4065896"/>
            <a:ext cx="533400" cy="533400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solidFill>
                <a:srgbClr val="00206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99844" y="3200400"/>
            <a:ext cx="781029" cy="78102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696975" y="2070706"/>
            <a:ext cx="54200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</a:rPr>
              <a:t>Biểu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tượng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của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phần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mềm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Unikey</a:t>
            </a:r>
            <a:endParaRPr lang="en-US" sz="2800" b="1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10068" y="3249292"/>
            <a:ext cx="979698" cy="83181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79691" y="3249292"/>
            <a:ext cx="905648" cy="77147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97553" y="3249292"/>
            <a:ext cx="760456" cy="846871"/>
          </a:xfrm>
          <a:prstGeom prst="rect">
            <a:avLst/>
          </a:prstGeom>
        </p:spPr>
      </p:pic>
      <p:sp>
        <p:nvSpPr>
          <p:cNvPr id="20" name="Oval 12"/>
          <p:cNvSpPr>
            <a:spLocks noChangeArrowheads="1"/>
          </p:cNvSpPr>
          <p:nvPr/>
        </p:nvSpPr>
        <p:spPr bwMode="auto">
          <a:xfrm>
            <a:off x="2286000" y="4091194"/>
            <a:ext cx="533400" cy="533400"/>
          </a:xfrm>
          <a:prstGeom prst="ellips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1800">
              <a:solidFill>
                <a:srgbClr val="002060"/>
              </a:solidFill>
            </a:endParaRPr>
          </a:p>
        </p:txBody>
      </p:sp>
      <p:sp>
        <p:nvSpPr>
          <p:cNvPr id="21" name="TextBox 16"/>
          <p:cNvSpPr txBox="1">
            <a:spLocks noChangeArrowheads="1"/>
          </p:cNvSpPr>
          <p:nvPr/>
        </p:nvSpPr>
        <p:spPr bwMode="auto">
          <a:xfrm>
            <a:off x="2341964" y="4096405"/>
            <a:ext cx="4235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2" name="TextBox 16"/>
          <p:cNvSpPr txBox="1">
            <a:spLocks noChangeArrowheads="1"/>
          </p:cNvSpPr>
          <p:nvPr/>
        </p:nvSpPr>
        <p:spPr bwMode="auto">
          <a:xfrm>
            <a:off x="3768621" y="4096405"/>
            <a:ext cx="4235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FF0000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527826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16" grpId="0" animBg="1"/>
      <p:bldP spid="16" grpId="1" animBg="1"/>
      <p:bldP spid="19" grpId="0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276600"/>
            <a:ext cx="662299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4" name="Straight Arrow Connector 23"/>
          <p:cNvCxnSpPr/>
          <p:nvPr/>
        </p:nvCxnSpPr>
        <p:spPr>
          <a:xfrm rot="10800000" flipV="1">
            <a:off x="2743202" y="2667000"/>
            <a:ext cx="3581398" cy="2514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 flipV="1">
            <a:off x="2743200" y="2667000"/>
            <a:ext cx="5257800" cy="2743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4" name="Right Arrow 33"/>
          <p:cNvSpPr/>
          <p:nvPr/>
        </p:nvSpPr>
        <p:spPr>
          <a:xfrm>
            <a:off x="457200" y="4648200"/>
            <a:ext cx="533400" cy="3810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200" y="1815405"/>
            <a:ext cx="8458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cap="none" dirty="0"/>
              <a:t>Bài tập 1</a:t>
            </a:r>
            <a:r>
              <a:rPr lang="en-US" sz="2800" b="1" cap="none" dirty="0"/>
              <a:t>:</a:t>
            </a:r>
            <a:br>
              <a:rPr lang="en-US" sz="2800" cap="none" dirty="0"/>
            </a:br>
            <a:r>
              <a:rPr lang="en-US" sz="2800" cap="none" dirty="0"/>
              <a:t>Có 2 kiểu gõ Tiếng Việt hay dùng là:</a:t>
            </a:r>
            <a:r>
              <a:rPr lang="en-US" sz="2800" b="1" cap="none" dirty="0">
                <a:solidFill>
                  <a:srgbClr val="FF0000"/>
                </a:solidFill>
              </a:rPr>
              <a:t>                 </a:t>
            </a:r>
            <a:r>
              <a:rPr lang="en-US" sz="2800" cap="none" dirty="0"/>
              <a:t>và </a:t>
            </a:r>
            <a:r>
              <a:rPr lang="en-US" sz="2800" b="1" cap="none" dirty="0">
                <a:solidFill>
                  <a:schemeClr val="accent2"/>
                </a:solidFill>
              </a:rPr>
              <a:t>  </a:t>
            </a:r>
          </a:p>
          <a:p>
            <a:endParaRPr lang="vi-VN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1371601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A. HOẠT ĐỘNG THỰC HÀNH</a:t>
            </a:r>
            <a:endParaRPr lang="vi-VN" sz="28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91200" y="2237936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cap="none" dirty="0">
                <a:solidFill>
                  <a:schemeClr val="tx1"/>
                </a:solidFill>
              </a:rPr>
              <a:t>TELEX</a:t>
            </a:r>
            <a:r>
              <a:rPr lang="en-US" sz="2800" b="1" cap="none" dirty="0">
                <a:solidFill>
                  <a:srgbClr val="FF0000"/>
                </a:solidFill>
              </a:rPr>
              <a:t> </a:t>
            </a:r>
            <a:endParaRPr lang="vi-VN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7696200" y="2223868"/>
            <a:ext cx="1028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cap="none">
                <a:solidFill>
                  <a:schemeClr val="accent2"/>
                </a:solidFill>
              </a:rPr>
              <a:t>VNI</a:t>
            </a:r>
            <a:endParaRPr lang="vi-VN" sz="2800"/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2294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73633"/>
              </p:ext>
            </p:extLst>
          </p:nvPr>
        </p:nvGraphicFramePr>
        <p:xfrm>
          <a:off x="533400" y="2580620"/>
          <a:ext cx="86868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Gõ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phím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>
                          <a:solidFill>
                            <a:schemeClr val="tx1"/>
                          </a:solidFill>
                        </a:rPr>
                        <a:t>Các kí tự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Â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Ê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/>
                        <a:t>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/>
                        <a:t>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/>
                        <a:t>Ư</a:t>
                      </a:r>
                      <a:endParaRPr lang="en-US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/>
                        <a:t>Ơ</a:t>
                      </a:r>
                      <a:endParaRPr lang="en-US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1905000"/>
            <a:ext cx="7773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2800" b="1" dirty="0"/>
              <a:t>a</a:t>
            </a:r>
            <a:r>
              <a:rPr lang="en-US" sz="2800" b="1" dirty="0"/>
              <a:t>) Các kí tự â ; ô ; ê ; đ ; ă ; ư ; ơ -&gt; gõ kiểu Telex.</a:t>
            </a:r>
            <a:endParaRPr lang="vi-VN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371600"/>
            <a:ext cx="16818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/>
              <a:t>Bài tập 1</a:t>
            </a:r>
            <a:r>
              <a:rPr lang="en-US" sz="2800" b="1" dirty="0"/>
              <a:t>:</a:t>
            </a:r>
            <a:endParaRPr lang="vi-VN" sz="2800" b="1" dirty="0"/>
          </a:p>
        </p:txBody>
      </p:sp>
      <p:sp>
        <p:nvSpPr>
          <p:cNvPr id="9" name="Rectangle 8"/>
          <p:cNvSpPr/>
          <p:nvPr/>
        </p:nvSpPr>
        <p:spPr>
          <a:xfrm>
            <a:off x="2438400" y="3037820"/>
            <a:ext cx="704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vi-VN" sz="2800" b="1">
                <a:solidFill>
                  <a:prstClr val="black"/>
                </a:solidFill>
              </a:rPr>
              <a:t>AA</a:t>
            </a:r>
            <a:endParaRPr lang="en-US" sz="2800" b="1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38400" y="3647420"/>
            <a:ext cx="7425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OO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38400" y="4638020"/>
            <a:ext cx="704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DD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36794" y="5171420"/>
            <a:ext cx="7636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AW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438400" y="5704820"/>
            <a:ext cx="8034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UW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453939" y="6238220"/>
            <a:ext cx="8226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OW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461838" y="4104620"/>
            <a:ext cx="6623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EE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86000" y="1381780"/>
            <a:ext cx="17171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Các kí tự:</a:t>
            </a:r>
            <a:endParaRPr lang="vi-VN" sz="28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003137" y="1384300"/>
            <a:ext cx="3294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â ; ô ; ê ; đ ; ă ; ư ; ơ</a:t>
            </a:r>
            <a:endParaRPr lang="vi-VN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2438400"/>
          <a:ext cx="86868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chemeClr val="tx1"/>
                          </a:solidFill>
                        </a:rPr>
                        <a:t>Gõ phím </a:t>
                      </a:r>
                      <a:endParaRPr lang="vi-VN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>
                          <a:solidFill>
                            <a:schemeClr val="tx1"/>
                          </a:solidFill>
                        </a:rPr>
                        <a:t>Các kí tự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Â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Ê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/>
                        <a:t>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/>
                        <a:t>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/>
                        <a:t>Ư</a:t>
                      </a:r>
                      <a:endParaRPr lang="en-US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/>
                        <a:t>Ơ</a:t>
                      </a:r>
                      <a:endParaRPr lang="en-US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1762780"/>
            <a:ext cx="76305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2800" b="1"/>
              <a:t>a</a:t>
            </a:r>
            <a:r>
              <a:rPr lang="en-US" sz="2800" b="1"/>
              <a:t>) Các kí tự â ; ô ; ê ; đ ; ă ; ư ; ơ -&gt; gõ kiểu </a:t>
            </a:r>
            <a:r>
              <a:rPr lang="en-US" sz="2800" b="1">
                <a:solidFill>
                  <a:schemeClr val="accent6"/>
                </a:solidFill>
              </a:rPr>
              <a:t>VNI</a:t>
            </a:r>
            <a:r>
              <a:rPr lang="en-US" sz="2800" b="1"/>
              <a:t>.</a:t>
            </a:r>
            <a:endParaRPr lang="vi-VN" sz="2800" b="1"/>
          </a:p>
        </p:txBody>
      </p:sp>
      <p:sp>
        <p:nvSpPr>
          <p:cNvPr id="7" name="TextBox 6"/>
          <p:cNvSpPr txBox="1"/>
          <p:nvPr/>
        </p:nvSpPr>
        <p:spPr>
          <a:xfrm>
            <a:off x="304800" y="1229380"/>
            <a:ext cx="16818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/>
              <a:t>Bài tập 1</a:t>
            </a:r>
            <a:r>
              <a:rPr lang="en-US" sz="2800" b="1"/>
              <a:t>:</a:t>
            </a:r>
            <a:endParaRPr lang="vi-VN" sz="2800" b="1"/>
          </a:p>
        </p:txBody>
      </p:sp>
      <p:sp>
        <p:nvSpPr>
          <p:cNvPr id="9" name="Rectangle 8"/>
          <p:cNvSpPr/>
          <p:nvPr/>
        </p:nvSpPr>
        <p:spPr>
          <a:xfrm>
            <a:off x="2209800" y="289560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vi-VN" sz="2800" b="1" dirty="0">
                <a:solidFill>
                  <a:prstClr val="black"/>
                </a:solidFill>
              </a:rPr>
              <a:t>A</a:t>
            </a:r>
            <a:r>
              <a:rPr lang="en-US" sz="2800" b="1" dirty="0">
                <a:solidFill>
                  <a:prstClr val="black"/>
                </a:solidFill>
              </a:rPr>
              <a:t>6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09800" y="3505200"/>
            <a:ext cx="643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O6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09800" y="449580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D9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08194" y="502920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A8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09800" y="556260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U7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25339" y="6096000"/>
            <a:ext cx="643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O7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233238" y="3962400"/>
            <a:ext cx="603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E6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</TotalTime>
  <Words>940</Words>
  <Application>Microsoft Office PowerPoint</Application>
  <PresentationFormat>On-screen Show (4:3)</PresentationFormat>
  <Paragraphs>216</Paragraphs>
  <Slides>21</Slides>
  <Notes>7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.VnAristote</vt:lpstr>
      <vt:lpstr>.VnHelvetInsH</vt:lpstr>
      <vt:lpstr>.VnKoala</vt:lpstr>
      <vt:lpstr>Arial</vt:lpstr>
      <vt:lpstr>Calibri</vt:lpstr>
      <vt:lpstr>HP001 4 hàng</vt:lpstr>
      <vt:lpstr>Times New Roman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Lưu ý</vt:lpstr>
      <vt:lpstr>Tìm phím Tab trên bàn phím?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THEU TRAN</dc:creator>
  <cp:lastModifiedBy>VOSTRO</cp:lastModifiedBy>
  <cp:revision>199</cp:revision>
  <dcterms:created xsi:type="dcterms:W3CDTF">2018-10-07T07:59:18Z</dcterms:created>
  <dcterms:modified xsi:type="dcterms:W3CDTF">2021-08-30T08:54:28Z</dcterms:modified>
</cp:coreProperties>
</file>