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300" r:id="rId2"/>
    <p:sldId id="304" r:id="rId3"/>
    <p:sldId id="302" r:id="rId4"/>
    <p:sldId id="292" r:id="rId5"/>
    <p:sldId id="360" r:id="rId6"/>
    <p:sldId id="334" r:id="rId7"/>
    <p:sldId id="306" r:id="rId8"/>
    <p:sldId id="368" r:id="rId9"/>
    <p:sldId id="355" r:id="rId10"/>
    <p:sldId id="369" r:id="rId11"/>
    <p:sldId id="356" r:id="rId12"/>
    <p:sldId id="357" r:id="rId13"/>
    <p:sldId id="370" r:id="rId14"/>
    <p:sldId id="371" r:id="rId15"/>
    <p:sldId id="337" r:id="rId16"/>
    <p:sldId id="405" r:id="rId17"/>
    <p:sldId id="372" r:id="rId18"/>
    <p:sldId id="358" r:id="rId19"/>
    <p:sldId id="373" r:id="rId20"/>
    <p:sldId id="374" r:id="rId21"/>
    <p:sldId id="378" r:id="rId22"/>
    <p:sldId id="375" r:id="rId23"/>
    <p:sldId id="376" r:id="rId24"/>
    <p:sldId id="381" r:id="rId25"/>
    <p:sldId id="315" r:id="rId26"/>
    <p:sldId id="379" r:id="rId27"/>
    <p:sldId id="380" r:id="rId28"/>
    <p:sldId id="331" r:id="rId29"/>
    <p:sldId id="295" r:id="rId30"/>
    <p:sldId id="329" r:id="rId31"/>
    <p:sldId id="342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  <p:cmAuthor id="2" name="DN202102_TH Đinh Thị Thu Hoài" initials="DĐTTH" lastIdx="1" clrIdx="1">
    <p:extLst>
      <p:ext uri="{19B8F6BF-5375-455C-9EA6-DF929625EA0E}">
        <p15:presenceInfo xmlns:p15="http://schemas.microsoft.com/office/powerpoint/2012/main" userId="S::0986096310@sv.ufl.udn.vn::42102f57-c086-417c-afbc-fc1804ce885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1313"/>
    <a:srgbClr val="DD35D1"/>
    <a:srgbClr val="FAF51D"/>
    <a:srgbClr val="82EB03"/>
    <a:srgbClr val="F36D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997" autoAdjust="0"/>
    <p:restoredTop sz="81446" autoAdjust="0"/>
  </p:normalViewPr>
  <p:slideViewPr>
    <p:cSldViewPr snapToGrid="0">
      <p:cViewPr varScale="1">
        <p:scale>
          <a:sx n="93" d="100"/>
          <a:sy n="93" d="100"/>
        </p:scale>
        <p:origin x="1472" y="2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9/12/22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4943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vi-VN" dirty="0"/>
              <a:t>Teacher spell a student’s name in the class =&gt; students have to guess who is that</a:t>
            </a:r>
            <a:r>
              <a:rPr lang="vi-VN" baseline="0" dirty="0"/>
              <a:t> and get point if having the right answer.</a:t>
            </a:r>
          </a:p>
          <a:p>
            <a:pPr marL="171450" indent="-171450">
              <a:buFontTx/>
              <a:buChar char="-"/>
            </a:pPr>
            <a:r>
              <a:rPr lang="vi-VN" baseline="0" dirty="0"/>
              <a:t>Invite student to SPELL NAME.</a:t>
            </a:r>
          </a:p>
          <a:p>
            <a:pPr marL="171450" indent="-171450">
              <a:buFontTx/>
              <a:buChar char="-"/>
            </a:pPr>
            <a:r>
              <a:rPr lang="vi-VN" baseline="0" dirty="0"/>
              <a:t>Up the level by spelling with faster speed.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2447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- Click on the picture to hear the sound.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9430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6936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9246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vi-VN" dirty="0"/>
              <a:t>Divide students into 2-3 teams. Make lines.</a:t>
            </a:r>
          </a:p>
          <a:p>
            <a:pPr marL="171450" indent="-171450">
              <a:buFontTx/>
              <a:buChar char="-"/>
            </a:pPr>
            <a:r>
              <a:rPr lang="vi-VN" dirty="0"/>
              <a:t>Give the first the students the MESSAGE (Lucy, white, stand up, sit down, hands up, open your book, What’s your name?, What colour is it?, I’m ten (10) years old.)</a:t>
            </a:r>
          </a:p>
          <a:p>
            <a:pPr marL="171450" indent="-171450">
              <a:buFontTx/>
              <a:buChar char="-"/>
            </a:pPr>
            <a:r>
              <a:rPr lang="vi-VN" dirty="0"/>
              <a:t>Students whisper the MESSAGE to the next friend. The last students have to run quickly and write the MESSAGE CORRECTLY on the board.</a:t>
            </a:r>
          </a:p>
          <a:p>
            <a:pPr marL="171450" indent="-171450">
              <a:buFontTx/>
              <a:buChar char="-"/>
            </a:pPr>
            <a:r>
              <a:rPr lang="vi-VN" dirty="0"/>
              <a:t>The fastest and most correctly is the winner.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6303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vi-VN" dirty="0"/>
              <a:t>Click on the picture to listen to the Alphabet song.</a:t>
            </a:r>
          </a:p>
          <a:p>
            <a:pPr marL="171450" indent="-171450">
              <a:buFontTx/>
              <a:buChar char="-"/>
            </a:pPr>
            <a:r>
              <a:rPr lang="vi-VN" dirty="0"/>
              <a:t>For the first time, the arrow icon automatically appears in group of two-three letters along with the music.</a:t>
            </a:r>
          </a:p>
          <a:p>
            <a:pPr marL="171450" indent="-171450">
              <a:buFontTx/>
              <a:buChar char="-"/>
            </a:pPr>
            <a:r>
              <a:rPr lang="vi-VN" dirty="0"/>
              <a:t>For the second time, guider has to point every single letter for students.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5900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vi-VN" dirty="0"/>
              <a:t>Review</a:t>
            </a:r>
          </a:p>
          <a:p>
            <a:pPr marL="171450" indent="-171450">
              <a:buFontTx/>
              <a:buChar char="-"/>
            </a:pPr>
            <a:r>
              <a:rPr lang="vi-VN" dirty="0"/>
              <a:t>Heads down on the table. When hearing</a:t>
            </a:r>
            <a:r>
              <a:rPr lang="vi-VN" baseline="0" dirty="0"/>
              <a:t> guider’s command, heads up guess the missing letter (letters)</a:t>
            </a:r>
          </a:p>
          <a:p>
            <a:pPr marL="171450" indent="-171450">
              <a:buFontTx/>
              <a:buChar char="-"/>
            </a:pPr>
            <a:r>
              <a:rPr lang="vi-VN" baseline="0" dirty="0"/>
              <a:t>10 turns (1 missing letter -&gt; 2 missing letters -&gt; 3 missing letters)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1846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vi-VN" dirty="0"/>
              <a:t>apple: 692424901</a:t>
            </a:r>
          </a:p>
          <a:p>
            <a:pPr marL="171450" indent="-171450">
              <a:buFontTx/>
              <a:buChar char="-"/>
            </a:pPr>
            <a:r>
              <a:rPr lang="vi-VN" dirty="0"/>
              <a:t>Ball: 535561051</a:t>
            </a:r>
          </a:p>
          <a:p>
            <a:pPr marL="171450" indent="-171450">
              <a:buFontTx/>
              <a:buChar char="-"/>
            </a:pPr>
            <a:r>
              <a:rPr lang="vi-VN" dirty="0"/>
              <a:t>Cat: 457791871</a:t>
            </a:r>
          </a:p>
          <a:p>
            <a:pPr marL="171450" indent="-171450">
              <a:buFontTx/>
              <a:buChar char="-"/>
            </a:pPr>
            <a:r>
              <a:rPr lang="vi-VN" dirty="0"/>
              <a:t>Dog: 399897679</a:t>
            </a:r>
          </a:p>
          <a:p>
            <a:pPr marL="171450" indent="-171450">
              <a:buFontTx/>
              <a:buChar char="-"/>
            </a:pPr>
            <a:r>
              <a:rPr lang="vi-VN" dirty="0"/>
              <a:t>Elephant: 1929090011</a:t>
            </a:r>
          </a:p>
          <a:p>
            <a:pPr marL="171450" indent="-171450">
              <a:buFontTx/>
              <a:buChar char="-"/>
            </a:pPr>
            <a:r>
              <a:rPr lang="vi-VN" dirty="0"/>
              <a:t>Fish: 643769101</a:t>
            </a:r>
          </a:p>
          <a:p>
            <a:pPr marL="171450" indent="-171450">
              <a:buFontTx/>
              <a:buChar char="-"/>
            </a:pPr>
            <a:r>
              <a:rPr lang="vi-VN" dirty="0"/>
              <a:t>Goat: 2008803551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4246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7412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Click</a:t>
            </a:r>
            <a:r>
              <a:rPr lang="en-US" baseline="0" dirty="0"/>
              <a:t> on the WORDS to hear the SOUND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7818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6144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BC562-5C3C-4420-8CF7-56CFD398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7D9DA0-6352-4D9E-9471-4BBA749DFD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D62A43-D776-4C13-9167-C66E53856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E4976-A5D3-429B-BC32-0203243805C8}" type="datetimeFigureOut">
              <a:rPr lang="en-US" smtClean="0"/>
              <a:t>9/12/22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8F300C-179B-40F9-9F41-5158AFCDA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817D95-B9AA-4136-B0B8-B433DC1A6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6E883-6B26-409C-89CA-3A5DF2526C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8503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8"/>
            <a:ext cx="2336537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</a:t>
            </a:r>
            <a:r>
              <a:rPr lang="vi-VN" sz="1800" b="1" dirty="0">
                <a:solidFill>
                  <a:schemeClr val="bg1"/>
                </a:solidFill>
              </a:rPr>
              <a:t>1: MY FRIENDS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3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</a:rPr>
              <a:t> 1.1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wmf"/><Relationship Id="rId3" Type="http://schemas.openxmlformats.org/officeDocument/2006/relationships/image" Target="../media/image16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wmf"/><Relationship Id="rId10" Type="http://schemas.openxmlformats.org/officeDocument/2006/relationships/image" Target="../media/image22.wmf"/><Relationship Id="rId4" Type="http://schemas.microsoft.com/office/2007/relationships/hdphoto" Target="../media/hdphoto1.wdp"/><Relationship Id="rId9" Type="http://schemas.openxmlformats.org/officeDocument/2006/relationships/image" Target="../media/image21.w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eduhome.com.vn/DHALesson?idGrade=3&amp;idSubject=1&amp;idSeries=119&amp;idTheme=1068&amp;IdLevel=2&amp;idThemeServer=69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media" Target="../media/media3.mp3"/><Relationship Id="rId7" Type="http://schemas.openxmlformats.org/officeDocument/2006/relationships/image" Target="../media/image2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4.png"/><Relationship Id="rId4" Type="http://schemas.openxmlformats.org/officeDocument/2006/relationships/audio" Target="../media/media3.mp3"/><Relationship Id="rId9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slide" Target="slide4.xml"/><Relationship Id="rId7" Type="http://schemas.openxmlformats.org/officeDocument/2006/relationships/slide" Target="slide15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8.xml"/><Relationship Id="rId5" Type="http://schemas.openxmlformats.org/officeDocument/2006/relationships/slide" Target="slide25.xml"/><Relationship Id="rId4" Type="http://schemas.openxmlformats.org/officeDocument/2006/relationships/slide" Target="slide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eduhome.com.vn/DHALesson?idGrade=3&amp;idSubject=1&amp;idSeries=119&amp;idTheme=1068&amp;IdLevel=2&amp;idThemeServer=69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1.xml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12" Type="http://schemas.microsoft.com/office/2007/relationships/hdphoto" Target="../media/hdphoto8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11" Type="http://schemas.openxmlformats.org/officeDocument/2006/relationships/image" Target="../media/image40.png"/><Relationship Id="rId5" Type="http://schemas.openxmlformats.org/officeDocument/2006/relationships/image" Target="../media/image37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7324" y="-75306"/>
            <a:ext cx="12229324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62918" y="2323650"/>
            <a:ext cx="519594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Unit </a:t>
            </a:r>
            <a:r>
              <a:rPr lang="vi-VN" sz="4800" b="1" dirty="0">
                <a:solidFill>
                  <a:srgbClr val="FF0000"/>
                </a:solidFill>
              </a:rPr>
              <a:t>1</a:t>
            </a:r>
            <a:r>
              <a:rPr lang="en-US" sz="4800" b="1" dirty="0">
                <a:solidFill>
                  <a:srgbClr val="FF0000"/>
                </a:solidFill>
              </a:rPr>
              <a:t>: </a:t>
            </a:r>
            <a:r>
              <a:rPr lang="vi-VN" sz="4800" b="1" dirty="0">
                <a:solidFill>
                  <a:srgbClr val="FF0000"/>
                </a:solidFill>
              </a:rPr>
              <a:t>My friends</a:t>
            </a:r>
          </a:p>
          <a:p>
            <a:pPr algn="ctr"/>
            <a:r>
              <a:rPr lang="en-US" sz="4500" b="1" dirty="0">
                <a:solidFill>
                  <a:srgbClr val="00B050"/>
                </a:solidFill>
              </a:rPr>
              <a:t>Lesson 1.1</a:t>
            </a:r>
          </a:p>
          <a:p>
            <a:pPr algn="ctr"/>
            <a:r>
              <a:rPr lang="en-US" sz="4500" b="1" dirty="0">
                <a:solidFill>
                  <a:srgbClr val="0070C0"/>
                </a:solidFill>
              </a:rPr>
              <a:t>Page </a:t>
            </a:r>
            <a:r>
              <a:rPr lang="vi-VN" sz="4500" b="1" dirty="0">
                <a:solidFill>
                  <a:srgbClr val="0070C0"/>
                </a:solidFill>
              </a:rPr>
              <a:t>10</a:t>
            </a:r>
            <a:endParaRPr lang="en-US" sz="45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0481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42090" y="869326"/>
            <a:ext cx="5539851" cy="553998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vi-VN" sz="3000" b="1" dirty="0">
                <a:latin typeface="Calibri" panose="020F0502020204030204" pitchFamily="34" charset="0"/>
                <a:cs typeface="Calibri" panose="020F0502020204030204" pitchFamily="34" charset="0"/>
              </a:rPr>
              <a:t>Act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vi-VN" sz="3000" b="1" dirty="0">
                <a:latin typeface="Calibri" panose="020F0502020204030204" pitchFamily="34" charset="0"/>
                <a:cs typeface="Calibri" panose="020F0502020204030204" pitchFamily="34" charset="0"/>
              </a:rPr>
              <a:t>. Heads up. What’s missing?</a:t>
            </a:r>
            <a:endParaRPr lang="en-US" sz="3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22854" y="1884989"/>
            <a:ext cx="1069524" cy="92333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Aa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75694" y="1884989"/>
            <a:ext cx="1107996" cy="92333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Bb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57675" y="1884989"/>
            <a:ext cx="1069524" cy="92333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Cc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38508" y="1884989"/>
            <a:ext cx="1107996" cy="92333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Dd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3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641844" y="1884989"/>
            <a:ext cx="1031051" cy="92333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Ee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028762" y="1884989"/>
            <a:ext cx="838691" cy="92333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Ff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174943" y="1884989"/>
            <a:ext cx="1146468" cy="92333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DD35D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Gg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DD35D1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522241" y="1884989"/>
            <a:ext cx="1107996" cy="92333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AF51D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Hh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AF51D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062474" y="1884989"/>
            <a:ext cx="646331" cy="92333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131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j-lt"/>
              </a:rPr>
              <a:t>I</a:t>
            </a:r>
            <a:r>
              <a:rPr lang="vi-VN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131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i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1313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76742" y="2808319"/>
            <a:ext cx="761747" cy="92333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36DE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Jj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36DE9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694930" y="2808319"/>
            <a:ext cx="1069524" cy="92333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82EB0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Kk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82EB03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092327" y="2808319"/>
            <a:ext cx="800219" cy="92333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Ll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103856" y="2808319"/>
            <a:ext cx="1377300" cy="92333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</a:t>
            </a:r>
            <a:r>
              <a:rPr lang="vi-VN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603372" y="2808319"/>
            <a:ext cx="1107996" cy="92333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Nn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874874" y="2808319"/>
            <a:ext cx="1146468" cy="92333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Oo</a:t>
            </a:r>
            <a:endParaRPr lang="en-US" sz="54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213415" y="2808319"/>
            <a:ext cx="1069524" cy="92333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Pp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503005" y="2808319"/>
            <a:ext cx="1146468" cy="92333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Qq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0889350" y="2808319"/>
            <a:ext cx="992579" cy="92333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+mj-lt"/>
              </a:rPr>
              <a:t>Rr</a:t>
            </a:r>
            <a:endParaRPr lang="en-US" sz="5400" b="1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42090" y="3731649"/>
            <a:ext cx="1031051" cy="92333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Ss</a:t>
            </a:r>
            <a:endParaRPr lang="en-US" sz="5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810346" y="3731649"/>
            <a:ext cx="838691" cy="92333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Tt</a:t>
            </a:r>
            <a:endParaRPr lang="en-US" sz="54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938439" y="3731649"/>
            <a:ext cx="1107996" cy="92333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AF51D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Uu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AF51D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276980" y="3731649"/>
            <a:ext cx="1031051" cy="92333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DD35D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Vv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DD35D1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468720" y="3731649"/>
            <a:ext cx="1377301" cy="92333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Ww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2">
                  <a:lumMod val="40000"/>
                  <a:lumOff val="6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932582" y="3731649"/>
            <a:ext cx="1031051" cy="92333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Xx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232651" y="3731649"/>
            <a:ext cx="1031051" cy="92333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Yy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9599185" y="3731649"/>
            <a:ext cx="954107" cy="92333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vi-VN" sz="5400" b="1" dirty="0">
                <a:ln/>
                <a:solidFill>
                  <a:schemeClr val="accent3"/>
                </a:solidFill>
              </a:rPr>
              <a:t>Zz</a:t>
            </a:r>
            <a:endParaRPr lang="en-US" sz="5400" b="1" dirty="0">
              <a:ln/>
              <a:solidFill>
                <a:schemeClr val="accent3"/>
              </a:solidFill>
            </a:endParaRPr>
          </a:p>
        </p:txBody>
      </p:sp>
      <p:sp>
        <p:nvSpPr>
          <p:cNvPr id="39" name="Smiley Face 38"/>
          <p:cNvSpPr/>
          <p:nvPr/>
        </p:nvSpPr>
        <p:spPr>
          <a:xfrm>
            <a:off x="428687" y="1882557"/>
            <a:ext cx="1035698" cy="891479"/>
          </a:xfrm>
          <a:prstGeom prst="smileyFac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Smiley Face 39"/>
          <p:cNvSpPr/>
          <p:nvPr/>
        </p:nvSpPr>
        <p:spPr>
          <a:xfrm>
            <a:off x="4247265" y="2808319"/>
            <a:ext cx="1035698" cy="891479"/>
          </a:xfrm>
          <a:prstGeom prst="smileyFac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Smiley Face 40"/>
          <p:cNvSpPr/>
          <p:nvPr/>
        </p:nvSpPr>
        <p:spPr>
          <a:xfrm>
            <a:off x="6966407" y="3676450"/>
            <a:ext cx="1035698" cy="891479"/>
          </a:xfrm>
          <a:prstGeom prst="smileyFac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Smiley Face 41"/>
          <p:cNvSpPr/>
          <p:nvPr/>
        </p:nvSpPr>
        <p:spPr>
          <a:xfrm>
            <a:off x="8270425" y="1882556"/>
            <a:ext cx="1035698" cy="891479"/>
          </a:xfrm>
          <a:prstGeom prst="smileyFac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Smiley Face 42"/>
          <p:cNvSpPr/>
          <p:nvPr/>
        </p:nvSpPr>
        <p:spPr>
          <a:xfrm>
            <a:off x="3020428" y="1825371"/>
            <a:ext cx="1035698" cy="891479"/>
          </a:xfrm>
          <a:prstGeom prst="smileyFac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Smiley Face 43"/>
          <p:cNvSpPr/>
          <p:nvPr/>
        </p:nvSpPr>
        <p:spPr>
          <a:xfrm>
            <a:off x="4292864" y="1825370"/>
            <a:ext cx="1035698" cy="891479"/>
          </a:xfrm>
          <a:prstGeom prst="smileyFac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Smiley Face 44"/>
          <p:cNvSpPr/>
          <p:nvPr/>
        </p:nvSpPr>
        <p:spPr>
          <a:xfrm>
            <a:off x="413237" y="2874453"/>
            <a:ext cx="1035698" cy="891479"/>
          </a:xfrm>
          <a:prstGeom prst="smileyFac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Smiley Face 45"/>
          <p:cNvSpPr/>
          <p:nvPr/>
        </p:nvSpPr>
        <p:spPr>
          <a:xfrm>
            <a:off x="1684450" y="2874453"/>
            <a:ext cx="1035698" cy="891479"/>
          </a:xfrm>
          <a:prstGeom prst="smileyFac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Smiley Face 48"/>
          <p:cNvSpPr/>
          <p:nvPr/>
        </p:nvSpPr>
        <p:spPr>
          <a:xfrm>
            <a:off x="2954088" y="3731648"/>
            <a:ext cx="1035698" cy="891479"/>
          </a:xfrm>
          <a:prstGeom prst="smileyFac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Smiley Face 49"/>
          <p:cNvSpPr/>
          <p:nvPr/>
        </p:nvSpPr>
        <p:spPr>
          <a:xfrm>
            <a:off x="4225301" y="3731648"/>
            <a:ext cx="1035698" cy="891479"/>
          </a:xfrm>
          <a:prstGeom prst="smileyFac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Smiley Face 50"/>
          <p:cNvSpPr/>
          <p:nvPr/>
        </p:nvSpPr>
        <p:spPr>
          <a:xfrm>
            <a:off x="9614797" y="3638394"/>
            <a:ext cx="1035698" cy="891479"/>
          </a:xfrm>
          <a:prstGeom prst="smileyFac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Smiley Face 51"/>
          <p:cNvSpPr/>
          <p:nvPr/>
        </p:nvSpPr>
        <p:spPr>
          <a:xfrm>
            <a:off x="10918815" y="1844500"/>
            <a:ext cx="1035698" cy="891479"/>
          </a:xfrm>
          <a:prstGeom prst="smileyFac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Smiley Face 52"/>
          <p:cNvSpPr/>
          <p:nvPr/>
        </p:nvSpPr>
        <p:spPr>
          <a:xfrm>
            <a:off x="5602478" y="3693592"/>
            <a:ext cx="1035698" cy="891479"/>
          </a:xfrm>
          <a:prstGeom prst="smileyFac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Smiley Face 53"/>
          <p:cNvSpPr/>
          <p:nvPr/>
        </p:nvSpPr>
        <p:spPr>
          <a:xfrm>
            <a:off x="4246923" y="2808319"/>
            <a:ext cx="1035698" cy="891479"/>
          </a:xfrm>
          <a:prstGeom prst="smileyFac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Smiley Face 54"/>
          <p:cNvSpPr/>
          <p:nvPr/>
        </p:nvSpPr>
        <p:spPr>
          <a:xfrm>
            <a:off x="3020086" y="1825371"/>
            <a:ext cx="1035698" cy="891479"/>
          </a:xfrm>
          <a:prstGeom prst="smileyFac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Smiley Face 55"/>
          <p:cNvSpPr/>
          <p:nvPr/>
        </p:nvSpPr>
        <p:spPr>
          <a:xfrm>
            <a:off x="5602136" y="3693592"/>
            <a:ext cx="1035698" cy="891479"/>
          </a:xfrm>
          <a:prstGeom prst="smileyFac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Smiley Face 56"/>
          <p:cNvSpPr/>
          <p:nvPr/>
        </p:nvSpPr>
        <p:spPr>
          <a:xfrm>
            <a:off x="6919447" y="2808318"/>
            <a:ext cx="1035698" cy="891479"/>
          </a:xfrm>
          <a:prstGeom prst="smileyFac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Smiley Face 57"/>
          <p:cNvSpPr/>
          <p:nvPr/>
        </p:nvSpPr>
        <p:spPr>
          <a:xfrm>
            <a:off x="5692610" y="1825370"/>
            <a:ext cx="1035698" cy="891479"/>
          </a:xfrm>
          <a:prstGeom prst="smileyFac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Smiley Face 58"/>
          <p:cNvSpPr/>
          <p:nvPr/>
        </p:nvSpPr>
        <p:spPr>
          <a:xfrm>
            <a:off x="8274660" y="3693591"/>
            <a:ext cx="1035698" cy="891479"/>
          </a:xfrm>
          <a:prstGeom prst="smileyFac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398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build="p"/>
      <p:bldP spid="5" grpId="0" build="p"/>
      <p:bldP spid="6" grpId="0" build="p"/>
      <p:bldP spid="7" grpId="0" build="p"/>
      <p:bldP spid="8" grpId="0" build="p"/>
      <p:bldP spid="9" grpId="0" build="p"/>
      <p:bldP spid="10" grpId="0" build="p"/>
      <p:bldP spid="11" grpId="0" build="p"/>
      <p:bldP spid="12" grpId="0" build="p"/>
      <p:bldP spid="13" grpId="0" build="p"/>
      <p:bldP spid="14" grpId="0" build="p"/>
      <p:bldP spid="15" grpId="0" build="p"/>
      <p:bldP spid="16" grpId="0" build="p"/>
      <p:bldP spid="17" grpId="0" build="p"/>
      <p:bldP spid="18" grpId="0" build="p"/>
      <p:bldP spid="19" grpId="0" build="p"/>
      <p:bldP spid="20" grpId="0" build="p"/>
      <p:bldP spid="21" grpId="0" build="p"/>
      <p:bldP spid="22" grpId="0" build="p"/>
      <p:bldP spid="23" grpId="0" build="p"/>
      <p:bldP spid="24" grpId="0" build="p"/>
      <p:bldP spid="25" grpId="0" build="p"/>
      <p:bldP spid="26" grpId="0" build="p"/>
      <p:bldP spid="27" grpId="0" build="p"/>
      <p:bldP spid="28" grpId="0" build="p"/>
      <p:bldP spid="29" grpId="0" build="p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/>
          <p:cNvSpPr/>
          <p:nvPr/>
        </p:nvSpPr>
        <p:spPr>
          <a:xfrm>
            <a:off x="1381964" y="692037"/>
            <a:ext cx="3660106" cy="553998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vi-VN" sz="3000" b="1" dirty="0">
                <a:latin typeface="Calibri" panose="020F0502020204030204" pitchFamily="34" charset="0"/>
                <a:cs typeface="Calibri" panose="020F0502020204030204" pitchFamily="34" charset="0"/>
              </a:rPr>
              <a:t>Act2. Look and write. </a:t>
            </a:r>
            <a:endParaRPr lang="en-US" sz="3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6534404" y="665914"/>
            <a:ext cx="1069524" cy="92333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Aa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7787244" y="665914"/>
            <a:ext cx="1107996" cy="92333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Bb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9069225" y="665914"/>
            <a:ext cx="1069524" cy="92333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Cc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10350058" y="665914"/>
            <a:ext cx="1107996" cy="92333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Dd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3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7312022" y="1983068"/>
            <a:ext cx="1031051" cy="92333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Ee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8698940" y="1983068"/>
            <a:ext cx="838691" cy="92333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Ff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9845121" y="1983068"/>
            <a:ext cx="1146468" cy="92333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DD35D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Gg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DD35D1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1038" name="Picture 14" descr="Cute baby goat cartoon runni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39849" y="3408773"/>
            <a:ext cx="2329865" cy="2407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TextBox 106"/>
          <p:cNvSpPr txBox="1"/>
          <p:nvPr/>
        </p:nvSpPr>
        <p:spPr>
          <a:xfrm>
            <a:off x="1607344" y="2855820"/>
            <a:ext cx="1474221" cy="64633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3600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</a:t>
            </a:r>
            <a:r>
              <a:rPr lang="vi-VN" sz="3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</a:t>
            </a:r>
            <a:endParaRPr lang="en-US" sz="36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4223596" y="2855819"/>
            <a:ext cx="1474221" cy="64633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3600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</a:t>
            </a:r>
            <a:r>
              <a:rPr lang="vi-VN" sz="3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</a:t>
            </a:r>
            <a:endParaRPr lang="en-US" sz="36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202640" y="5692271"/>
            <a:ext cx="1474221" cy="64633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3600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</a:t>
            </a:r>
            <a:r>
              <a:rPr lang="vi-VN" sz="3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pple</a:t>
            </a:r>
            <a:endParaRPr lang="en-US" sz="36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2255262" y="5692270"/>
            <a:ext cx="1474221" cy="64633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3600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</a:t>
            </a:r>
            <a:r>
              <a:rPr lang="vi-VN" sz="3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og</a:t>
            </a:r>
            <a:endParaRPr lang="en-US" sz="36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4479394" y="5692269"/>
            <a:ext cx="2285303" cy="64633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3600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</a:t>
            </a:r>
            <a:r>
              <a:rPr lang="vi-VN" sz="3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lephant</a:t>
            </a:r>
            <a:endParaRPr lang="en-US" sz="36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7681388" y="5692269"/>
            <a:ext cx="1474221" cy="64633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36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</a:t>
            </a:r>
            <a:r>
              <a:rPr lang="vi-VN" sz="3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ish</a:t>
            </a:r>
            <a:endParaRPr lang="en-US" sz="36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9983833" y="5692268"/>
            <a:ext cx="1474221" cy="64633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3600" u="sng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</a:t>
            </a:r>
            <a:r>
              <a:rPr lang="vi-VN" sz="36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oat</a:t>
            </a:r>
            <a:endParaRPr lang="en-US" sz="36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1591869" y="2855819"/>
            <a:ext cx="1474221" cy="64633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3600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vi-VN" sz="3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</a:t>
            </a:r>
            <a:endParaRPr lang="en-US" sz="36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4223596" y="2855819"/>
            <a:ext cx="1474221" cy="64633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3600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vi-VN" sz="3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</a:t>
            </a:r>
            <a:endParaRPr lang="en-US" sz="36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206278" y="5692268"/>
            <a:ext cx="1474221" cy="64633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3600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vi-VN" sz="3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pple</a:t>
            </a:r>
            <a:endParaRPr lang="en-US" sz="36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2238998" y="5692268"/>
            <a:ext cx="1474221" cy="64633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3600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vi-VN" sz="3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og</a:t>
            </a:r>
            <a:endParaRPr lang="en-US" sz="36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4470063" y="5701598"/>
            <a:ext cx="2285303" cy="64633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3600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vi-VN" sz="3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lephant</a:t>
            </a:r>
            <a:endParaRPr lang="en-US" sz="36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7671515" y="5672345"/>
            <a:ext cx="1474221" cy="64633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3600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vi-VN" sz="3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ish</a:t>
            </a:r>
            <a:endParaRPr lang="en-US" sz="36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9973960" y="5701598"/>
            <a:ext cx="1474221" cy="64633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3600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vi-VN" sz="3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oat</a:t>
            </a:r>
            <a:endParaRPr lang="en-US" sz="36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787" y="1440329"/>
            <a:ext cx="2883601" cy="12560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5704" y="1488454"/>
            <a:ext cx="2010610" cy="13421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67" y="3707518"/>
            <a:ext cx="1812765" cy="18127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1400" y="3677484"/>
            <a:ext cx="1842799" cy="18427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7711" y="3799931"/>
            <a:ext cx="1790005" cy="17203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8255" y="3408773"/>
            <a:ext cx="2445974" cy="2037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574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build="p"/>
      <p:bldP spid="52" grpId="0" build="p"/>
      <p:bldP spid="53" grpId="0" build="p"/>
      <p:bldP spid="54" grpId="0" build="p"/>
      <p:bldP spid="55" grpId="0" build="p"/>
      <p:bldP spid="56" grpId="0" build="p"/>
      <p:bldP spid="57" grpId="0" build="p"/>
      <p:bldP spid="107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479084" y="745949"/>
            <a:ext cx="6673558" cy="553998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vi-VN" sz="3000" b="1" dirty="0">
                <a:latin typeface="Calibri" panose="020F0502020204030204" pitchFamily="34" charset="0"/>
                <a:cs typeface="Calibri" panose="020F0502020204030204" pitchFamily="34" charset="0"/>
              </a:rPr>
              <a:t>Extra-Act1 - WBp8. Write missing letters.</a:t>
            </a:r>
            <a:endParaRPr lang="en-US" sz="3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5487" y="1821486"/>
            <a:ext cx="7773074" cy="37188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621902" y="2603240"/>
            <a:ext cx="5318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134948" y="2603240"/>
            <a:ext cx="53184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800" b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endParaRPr lang="en-US" sz="3800" b="1" dirty="0">
              <a:solidFill>
                <a:srgbClr val="FF0000"/>
              </a:solidFill>
              <a:latin typeface="Comic Sans MS" panose="030F0702030302020204" pitchFamily="66" charset="0"/>
              <a:cs typeface="Courier New" panose="02070309020205020404" pitchFamily="49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719526" y="2603239"/>
            <a:ext cx="5318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621901" y="3357761"/>
            <a:ext cx="5318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815863" y="3357761"/>
            <a:ext cx="5318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690325" y="4109005"/>
            <a:ext cx="5318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815863" y="4109004"/>
            <a:ext cx="5318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413240" y="4041416"/>
            <a:ext cx="5318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614545" y="4041416"/>
            <a:ext cx="5318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621900" y="4800229"/>
            <a:ext cx="5318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0936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6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10698" y="573971"/>
            <a:ext cx="3621056" cy="553998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vi-VN" sz="3000" b="1" dirty="0">
                <a:latin typeface="Calibri" panose="020F0502020204030204" pitchFamily="34" charset="0"/>
                <a:cs typeface="Calibri" panose="020F0502020204030204" pitchFamily="34" charset="0"/>
              </a:rPr>
              <a:t>Extra-Act2. DHA app. </a:t>
            </a:r>
            <a:endParaRPr lang="en-US" sz="3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7921" y="1589314"/>
            <a:ext cx="9724733" cy="4302289"/>
          </a:xfrm>
          <a:prstGeom prst="rect">
            <a:avLst/>
          </a:prstGeom>
        </p:spPr>
      </p:pic>
      <p:sp>
        <p:nvSpPr>
          <p:cNvPr id="5" name="Rectangle 4">
            <a:hlinkClick r:id="rId3"/>
          </p:cNvPr>
          <p:cNvSpPr/>
          <p:nvPr/>
        </p:nvSpPr>
        <p:spPr>
          <a:xfrm>
            <a:off x="5337608" y="639283"/>
            <a:ext cx="4750724" cy="553998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en-US" sz="3000" b="1" i="1" dirty="0">
                <a:latin typeface="Calibri" panose="020F0502020204030204" pitchFamily="34" charset="0"/>
                <a:cs typeface="Calibri" panose="020F0502020204030204" pitchFamily="34" charset="0"/>
              </a:rPr>
              <a:t>Click here to play the games</a:t>
            </a:r>
            <a:r>
              <a:rPr lang="vi-VN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3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360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994" y="0"/>
            <a:ext cx="10506272" cy="686798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183361" y="646504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Structures</a:t>
            </a:r>
            <a:endParaRPr lang="en-US" sz="3600" i="1" dirty="0"/>
          </a:p>
          <a:p>
            <a:pPr algn="ctr"/>
            <a:endParaRPr lang="vi-VN" i="1" dirty="0"/>
          </a:p>
          <a:p>
            <a:pPr algn="ctr"/>
            <a:endParaRPr lang="vi-VN" i="1" dirty="0"/>
          </a:p>
          <a:p>
            <a:pPr algn="ctr"/>
            <a:endParaRPr lang="vi-VN" i="1" dirty="0"/>
          </a:p>
          <a:p>
            <a:pPr algn="ctr"/>
            <a:endParaRPr lang="vi-VN" i="1" dirty="0"/>
          </a:p>
          <a:p>
            <a:pPr algn="ctr"/>
            <a:endParaRPr lang="vi-VN" i="1" dirty="0"/>
          </a:p>
          <a:p>
            <a:pPr algn="ctr"/>
            <a:endParaRPr lang="vi-VN" i="1" dirty="0"/>
          </a:p>
          <a:p>
            <a:pPr algn="ctr"/>
            <a:endParaRPr lang="en-US" i="1" dirty="0"/>
          </a:p>
        </p:txBody>
      </p:sp>
      <p:sp>
        <p:nvSpPr>
          <p:cNvPr id="2" name="Oval Callout 1"/>
          <p:cNvSpPr/>
          <p:nvPr/>
        </p:nvSpPr>
        <p:spPr>
          <a:xfrm>
            <a:off x="2276669" y="3191071"/>
            <a:ext cx="3788228" cy="1196989"/>
          </a:xfrm>
          <a:prstGeom prst="wedgeEllipseCallout">
            <a:avLst>
              <a:gd name="adj1" fmla="val -25513"/>
              <a:gd name="adj2" fmla="val 62500"/>
            </a:avLst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How do you spell “</a:t>
            </a:r>
            <a:r>
              <a:rPr lang="vi-VN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Alfie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”?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val Callout 4"/>
          <p:cNvSpPr/>
          <p:nvPr/>
        </p:nvSpPr>
        <p:spPr>
          <a:xfrm>
            <a:off x="4870578" y="4496803"/>
            <a:ext cx="2164705" cy="756885"/>
          </a:xfrm>
          <a:prstGeom prst="wedgeEllipseCallout">
            <a:avLst>
              <a:gd name="adj1" fmla="val 19253"/>
              <a:gd name="adj2" fmla="val 72362"/>
            </a:avLst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A-L-F-I-E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4815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5">
            <a:extLst>
              <a:ext uri="{FF2B5EF4-FFF2-40B4-BE49-F238E27FC236}">
                <a16:creationId xmlns:a16="http://schemas.microsoft.com/office/drawing/2014/main" id="{F0CEDB1E-52D5-9D4D-BEF0-CFF06A6A6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680" y="-106680"/>
            <a:ext cx="12405360" cy="7207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D8EEBFCC-01AB-8EEB-E5F7-4D0FE546C37C}"/>
              </a:ext>
            </a:extLst>
          </p:cNvPr>
          <p:cNvSpPr txBox="1">
            <a:spLocks/>
          </p:cNvSpPr>
          <p:nvPr/>
        </p:nvSpPr>
        <p:spPr>
          <a:xfrm>
            <a:off x="243840" y="310216"/>
            <a:ext cx="11689080" cy="679015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dirty="0"/>
              <a:t>                       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Thursday      September       15</a:t>
            </a:r>
            <a:r>
              <a:rPr lang="en-US" sz="3600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2022</a:t>
            </a:r>
          </a:p>
          <a:p>
            <a:pPr marL="0" indent="0">
              <a:buNone/>
            </a:pPr>
            <a:r>
              <a:rPr lang="en-US" sz="3600" b="1" dirty="0">
                <a:solidFill>
                  <a:schemeClr val="bg1"/>
                </a:solidFill>
              </a:rPr>
              <a:t>                                </a:t>
            </a:r>
            <a:r>
              <a:rPr lang="en-US" sz="3600" b="1" dirty="0">
                <a:solidFill>
                  <a:srgbClr val="FFFF00"/>
                </a:solidFill>
              </a:rPr>
              <a:t>Unit 1. My friends – Lesson 1.1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US" sz="3600" b="1" dirty="0">
                <a:solidFill>
                  <a:schemeClr val="bg1"/>
                </a:solidFill>
              </a:rPr>
              <a:t>New words. </a:t>
            </a:r>
          </a:p>
          <a:p>
            <a:pPr marL="0" indent="0">
              <a:buNone/>
            </a:pPr>
            <a:r>
              <a:rPr lang="en-US" sz="3600" dirty="0">
                <a:solidFill>
                  <a:schemeClr val="bg1"/>
                </a:solidFill>
              </a:rPr>
              <a:t>   - The Alphabet             </a:t>
            </a:r>
          </a:p>
          <a:p>
            <a:pPr marL="0" indent="0">
              <a:buNone/>
            </a:pPr>
            <a:r>
              <a:rPr lang="en-US" sz="3600" dirty="0">
                <a:solidFill>
                  <a:schemeClr val="bg1"/>
                </a:solidFill>
              </a:rPr>
              <a:t>     A      B     C     D     E      F      G</a:t>
            </a:r>
          </a:p>
          <a:p>
            <a:pPr marL="0" indent="0">
              <a:buNone/>
            </a:pPr>
            <a:r>
              <a:rPr lang="en-US" sz="3600" dirty="0">
                <a:solidFill>
                  <a:schemeClr val="bg1"/>
                </a:solidFill>
              </a:rPr>
              <a:t>     H      I      J      K      L      M     N      O       P</a:t>
            </a:r>
          </a:p>
          <a:p>
            <a:pPr marL="0" indent="0">
              <a:buNone/>
            </a:pPr>
            <a:r>
              <a:rPr lang="en-US" sz="3600" dirty="0">
                <a:solidFill>
                  <a:schemeClr val="bg1"/>
                </a:solidFill>
              </a:rPr>
              <a:t>     Q      R     S     T      U     V      </a:t>
            </a:r>
          </a:p>
          <a:p>
            <a:pPr marL="0" indent="0">
              <a:buNone/>
            </a:pPr>
            <a:r>
              <a:rPr lang="en-US" sz="3600" dirty="0">
                <a:solidFill>
                  <a:schemeClr val="bg1"/>
                </a:solidFill>
              </a:rPr>
              <a:t>     W     X        Y       Z</a:t>
            </a:r>
          </a:p>
          <a:p>
            <a:pPr marL="0" indent="0">
              <a:buNone/>
            </a:pPr>
            <a:r>
              <a:rPr lang="en-US" sz="3600" dirty="0">
                <a:solidFill>
                  <a:schemeClr val="bg1"/>
                </a:solidFill>
              </a:rPr>
              <a:t>2. </a:t>
            </a:r>
            <a:r>
              <a:rPr lang="en-US" sz="3600" b="1" dirty="0">
                <a:solidFill>
                  <a:schemeClr val="bg1"/>
                </a:solidFill>
              </a:rPr>
              <a:t>Model sentences.</a:t>
            </a:r>
          </a:p>
          <a:p>
            <a:pPr marL="0" indent="0">
              <a:buNone/>
            </a:pPr>
            <a:r>
              <a:rPr lang="en-US" sz="3600" dirty="0">
                <a:solidFill>
                  <a:schemeClr val="bg1"/>
                </a:solidFill>
              </a:rPr>
              <a:t>              A: How do you spell “Mai”?</a:t>
            </a:r>
          </a:p>
          <a:p>
            <a:pPr marL="0" indent="0">
              <a:buNone/>
            </a:pPr>
            <a:r>
              <a:rPr lang="en-US" sz="3600" dirty="0">
                <a:solidFill>
                  <a:schemeClr val="bg1"/>
                </a:solidFill>
              </a:rPr>
              <a:t>              B: It’s  </a:t>
            </a:r>
            <a:r>
              <a:rPr lang="en-US" sz="3600" u="sng" dirty="0">
                <a:solidFill>
                  <a:schemeClr val="bg1"/>
                </a:solidFill>
              </a:rPr>
              <a:t>M – A - I.</a:t>
            </a:r>
          </a:p>
          <a:p>
            <a:pPr marL="0" indent="0">
              <a:buNone/>
            </a:pPr>
            <a:r>
              <a:rPr lang="en-US" sz="3600" dirty="0"/>
              <a:t>      </a:t>
            </a:r>
            <a:endParaRPr lang="en-US" sz="3600" u="sng" dirty="0"/>
          </a:p>
        </p:txBody>
      </p:sp>
    </p:spTree>
    <p:extLst>
      <p:ext uri="{BB962C8B-B14F-4D97-AF65-F5344CB8AC3E}">
        <p14:creationId xmlns:p14="http://schemas.microsoft.com/office/powerpoint/2010/main" val="10771113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3198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50906" y="411480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Presentation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2144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400" y="679977"/>
            <a:ext cx="5856441" cy="6806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608" y="2303967"/>
            <a:ext cx="2199388" cy="197572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9169" y="2303967"/>
            <a:ext cx="2078235" cy="197572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Rounded Rectangular Callout 1"/>
          <p:cNvSpPr/>
          <p:nvPr/>
        </p:nvSpPr>
        <p:spPr>
          <a:xfrm>
            <a:off x="3116425" y="2126685"/>
            <a:ext cx="4963886" cy="840449"/>
          </a:xfrm>
          <a:prstGeom prst="wedgeRoundRectCallout">
            <a:avLst>
              <a:gd name="adj1" fmla="val -54668"/>
              <a:gd name="adj2" fmla="val 43322"/>
              <a:gd name="adj3" fmla="val 16667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400" dirty="0">
                <a:latin typeface="Calibri" panose="020F0502020204030204" pitchFamily="34" charset="0"/>
                <a:cs typeface="Calibri" panose="020F0502020204030204" pitchFamily="34" charset="0"/>
              </a:rPr>
              <a:t>How do you spell “</a:t>
            </a:r>
            <a:r>
              <a:rPr lang="vi-VN" sz="3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Alfie</a:t>
            </a:r>
            <a:r>
              <a:rPr lang="vi-VN" sz="3400" dirty="0">
                <a:latin typeface="Calibri" panose="020F0502020204030204" pitchFamily="34" charset="0"/>
                <a:cs typeface="Calibri" panose="020F0502020204030204" pitchFamily="34" charset="0"/>
              </a:rPr>
              <a:t>”?</a:t>
            </a:r>
            <a:endParaRPr lang="en-US" sz="3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67543" y="4357396"/>
            <a:ext cx="858416" cy="52322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Mai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673980" y="4357396"/>
            <a:ext cx="948612" cy="52322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800" b="1">
                <a:latin typeface="Calibri" panose="020F0502020204030204" pitchFamily="34" charset="0"/>
                <a:cs typeface="Calibri" panose="020F0502020204030204" pitchFamily="34" charset="0"/>
              </a:rPr>
              <a:t>Alfie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6671387" y="3312921"/>
            <a:ext cx="2289111" cy="840449"/>
          </a:xfrm>
          <a:prstGeom prst="wedgeRoundRectCallout">
            <a:avLst>
              <a:gd name="adj1" fmla="val 61030"/>
              <a:gd name="adj2" fmla="val 11127"/>
              <a:gd name="adj3" fmla="val 16667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A-L-F-I-E</a:t>
            </a:r>
            <a:r>
              <a:rPr lang="vi-VN" sz="3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CD1-TRACK 13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083827" y="436295"/>
            <a:ext cx="487363" cy="487363"/>
          </a:xfrm>
          <a:prstGeom prst="rect">
            <a:avLst/>
          </a:prstGeom>
        </p:spPr>
      </p:pic>
      <p:pic>
        <p:nvPicPr>
          <p:cNvPr id="10" name="CD1-TRACK 13 (mp3cut.net) (1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71190" y="436295"/>
            <a:ext cx="487363" cy="48736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0543592" y="363894"/>
            <a:ext cx="1648408" cy="5597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35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454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8861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hlinkClick r:id="rId3" action="ppaction://hlinksldjump"/>
          </p:cNvPr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>
            <a:hlinkClick r:id="rId4" action="ppaction://hlinksldjump"/>
          </p:cNvPr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/>
              <a:t>Vocabulary</a:t>
            </a:r>
            <a:endParaRPr lang="en-US" b="1" dirty="0"/>
          </a:p>
        </p:txBody>
      </p:sp>
      <p:sp>
        <p:nvSpPr>
          <p:cNvPr id="9" name="Rounded Rectangle 8">
            <a:hlinkClick r:id="rId5" action="ppaction://hlinksldjump"/>
          </p:cNvPr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>
            <a:hlinkClick r:id="rId6" action="ppaction://hlinksldjump"/>
          </p:cNvPr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>
            <a:hlinkClick r:id="rId7" action="ppaction://hlinksldjump"/>
          </p:cNvPr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Structure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2635" y="392844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2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  <p:bldP spid="10" grpId="0" animBg="1"/>
      <p:bldP spid="12" grpId="0" animBg="1"/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621955" y="869326"/>
            <a:ext cx="5180136" cy="553998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vi-VN" sz="3000" b="1" dirty="0">
                <a:latin typeface="Calibri" panose="020F0502020204030204" pitchFamily="34" charset="0"/>
                <a:cs typeface="Calibri" panose="020F0502020204030204" pitchFamily="34" charset="0"/>
              </a:rPr>
              <a:t>Act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vi-VN" sz="3000" b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Look and match. Practice.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0489" y="1758811"/>
            <a:ext cx="9827248" cy="41008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4" name="Straight Connector 3"/>
          <p:cNvCxnSpPr/>
          <p:nvPr/>
        </p:nvCxnSpPr>
        <p:spPr>
          <a:xfrm>
            <a:off x="6890657" y="3396343"/>
            <a:ext cx="1632857" cy="180702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6890657" y="2438400"/>
            <a:ext cx="1632857" cy="18614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6890656" y="3341914"/>
            <a:ext cx="1632857" cy="18614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6107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507253" y="869326"/>
            <a:ext cx="5409559" cy="553998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vi-VN" sz="3000" b="1" dirty="0">
                <a:latin typeface="Calibri" panose="020F0502020204030204" pitchFamily="34" charset="0"/>
                <a:cs typeface="Calibri" panose="020F0502020204030204" pitchFamily="34" charset="0"/>
              </a:rPr>
              <a:t>Act2. Guess your friends’ names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91" b="100000" l="10000" r="100000">
                        <a14:backgroundMark x1="58347" y1="59814" x2="58347" y2="59814"/>
                        <a14:backgroundMark x1="58347" y1="59814" x2="58347" y2="598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221958" y="2528596"/>
            <a:ext cx="5680654" cy="3876187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6176865" y="1735493"/>
            <a:ext cx="3209730" cy="1586203"/>
          </a:xfrm>
          <a:prstGeom prst="cloudCallout">
            <a:avLst>
              <a:gd name="adj1" fmla="val 52002"/>
              <a:gd name="adj2" fmla="val 58509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latin typeface="Calibri" panose="020F0502020204030204" pitchFamily="34" charset="0"/>
                <a:cs typeface="Calibri" panose="020F0502020204030204" pitchFamily="34" charset="0"/>
              </a:rPr>
              <a:t>NICK?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Wave 4"/>
          <p:cNvSpPr/>
          <p:nvPr/>
        </p:nvSpPr>
        <p:spPr>
          <a:xfrm>
            <a:off x="839754" y="1735493"/>
            <a:ext cx="3679661" cy="1586203"/>
          </a:xfrm>
          <a:prstGeom prst="wav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latin typeface="Calibri" panose="020F0502020204030204" pitchFamily="34" charset="0"/>
                <a:cs typeface="Calibri" panose="020F0502020204030204" pitchFamily="34" charset="0"/>
              </a:rPr>
              <a:t>N-I-C-K.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801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92073" y1="25547" x2="92073" y2="25547"/>
                        <a14:foregroundMark x1="92073" y1="25547" x2="92073" y2="25547"/>
                        <a14:foregroundMark x1="72015" y1="21898" x2="72015" y2="21898"/>
                        <a14:foregroundMark x1="72015" y1="21898" x2="72015" y2="21898"/>
                        <a14:foregroundMark x1="94365" y1="11436" x2="94365" y2="11436"/>
                        <a14:foregroundMark x1="94365" y1="11436" x2="94365" y2="11436"/>
                        <a14:foregroundMark x1="94365" y1="11436" x2="72397" y2="14599"/>
                        <a14:foregroundMark x1="72015" y1="33090" x2="72015" y2="33090"/>
                        <a14:foregroundMark x1="72015" y1="33090" x2="72015" y2="33090"/>
                        <a14:foregroundMark x1="71920" y1="14599" x2="71347" y2="31387"/>
                        <a14:foregroundMark x1="94269" y1="12409" x2="94460" y2="36010"/>
                        <a14:foregroundMark x1="71060" y1="71533" x2="71060" y2="71533"/>
                        <a14:foregroundMark x1="71060" y1="71533" x2="71060" y2="71533"/>
                        <a14:foregroundMark x1="61700" y1="90511" x2="61700" y2="90511"/>
                        <a14:foregroundMark x1="61700" y1="90511" x2="61700" y2="90511"/>
                        <a14:foregroundMark x1="1337" y1="59124" x2="27125" y2="69586"/>
                        <a14:foregroundMark x1="27125" y1="69586" x2="34384" y2="81995"/>
                        <a14:foregroundMark x1="34384" y1="81995" x2="28940" y2="93187"/>
                        <a14:foregroundMark x1="28940" y1="93187" x2="2674" y2="96594"/>
                        <a14:foregroundMark x1="2674" y1="96594" x2="1910" y2="58394"/>
                        <a14:foregroundMark x1="6017" y1="66910" x2="27985" y2="71046"/>
                        <a14:foregroundMark x1="27985" y1="71046" x2="32187" y2="85645"/>
                        <a14:foregroundMark x1="32187" y1="85645" x2="16237" y2="93431"/>
                        <a14:foregroundMark x1="16237" y1="93431" x2="4967" y2="88808"/>
                        <a14:foregroundMark x1="4967" y1="88808" x2="4967" y2="72993"/>
                        <a14:foregroundMark x1="4967" y1="72993" x2="20344" y2="79319"/>
                        <a14:foregroundMark x1="21872" y1="75426" x2="29131" y2="77616"/>
                        <a14:foregroundMark x1="10984" y1="81265" x2="17001" y2="81265"/>
                        <a14:foregroundMark x1="69150" y1="74209" x2="74594" y2="71046"/>
                        <a14:foregroundMark x1="70392" y1="81995" x2="75167" y2="81509"/>
                        <a14:foregroundMark x1="75549" y1="58151" x2="82330" y2="52311"/>
                        <a14:foregroundMark x1="86724" y1="62044" x2="99045" y2="55474"/>
                        <a14:foregroundMark x1="87966" y1="67397" x2="99331" y2="61557"/>
                        <a14:foregroundMark x1="88061" y1="77616" x2="99140" y2="73236"/>
                        <a14:foregroundMark x1="88348" y1="85888" x2="99236" y2="83212"/>
                        <a14:foregroundMark x1="73161" y1="33090" x2="91882" y2="25061"/>
                        <a14:foregroundMark x1="79752" y1="34793" x2="90926" y2="3260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4824" y="1302026"/>
            <a:ext cx="10968464" cy="4305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Cloud 4"/>
          <p:cNvSpPr/>
          <p:nvPr/>
        </p:nvSpPr>
        <p:spPr>
          <a:xfrm>
            <a:off x="1782147" y="2696546"/>
            <a:ext cx="737119" cy="410548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loud 6"/>
          <p:cNvSpPr/>
          <p:nvPr/>
        </p:nvSpPr>
        <p:spPr>
          <a:xfrm>
            <a:off x="3632718" y="2696546"/>
            <a:ext cx="737119" cy="410547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loud 7"/>
          <p:cNvSpPr/>
          <p:nvPr/>
        </p:nvSpPr>
        <p:spPr>
          <a:xfrm>
            <a:off x="4369837" y="2696545"/>
            <a:ext cx="1113451" cy="410547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loud 8"/>
          <p:cNvSpPr/>
          <p:nvPr/>
        </p:nvSpPr>
        <p:spPr>
          <a:xfrm>
            <a:off x="2519266" y="2696544"/>
            <a:ext cx="556726" cy="410547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loud 9"/>
          <p:cNvSpPr/>
          <p:nvPr/>
        </p:nvSpPr>
        <p:spPr>
          <a:xfrm>
            <a:off x="3075992" y="2696543"/>
            <a:ext cx="556725" cy="410547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2351313" y="2509937"/>
            <a:ext cx="696686" cy="3732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4021494" y="2509937"/>
            <a:ext cx="961053" cy="3732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5200260" y="2491276"/>
            <a:ext cx="696686" cy="3732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3284374" y="2528598"/>
            <a:ext cx="438540" cy="932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1833463" y="2533260"/>
            <a:ext cx="438540" cy="932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570902" y="748028"/>
            <a:ext cx="6900480" cy="553998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vi-VN" sz="3000" b="1" dirty="0">
                <a:latin typeface="Calibri" panose="020F0502020204030204" pitchFamily="34" charset="0"/>
                <a:cs typeface="Calibri" panose="020F0502020204030204" pitchFamily="34" charset="0"/>
              </a:rPr>
              <a:t>Extra-Act1 - WBp8. 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Unscramble and write</a:t>
            </a:r>
            <a:r>
              <a:rPr lang="vi-VN" sz="30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840216" y="2204946"/>
            <a:ext cx="5183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FF0000"/>
                </a:solidFill>
              </a:rPr>
              <a:t>L-</a:t>
            </a:r>
          </a:p>
        </p:txBody>
      </p:sp>
      <p:sp>
        <p:nvSpPr>
          <p:cNvPr id="23" name="Rectangle 22"/>
          <p:cNvSpPr/>
          <p:nvPr/>
        </p:nvSpPr>
        <p:spPr>
          <a:xfrm>
            <a:off x="9178652" y="2204946"/>
            <a:ext cx="54854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000" dirty="0">
                <a:solidFill>
                  <a:srgbClr val="FF0000"/>
                </a:solidFill>
              </a:rPr>
              <a:t>U-</a:t>
            </a:r>
          </a:p>
        </p:txBody>
      </p:sp>
      <p:sp>
        <p:nvSpPr>
          <p:cNvPr id="24" name="Rectangle 23"/>
          <p:cNvSpPr/>
          <p:nvPr/>
        </p:nvSpPr>
        <p:spPr>
          <a:xfrm>
            <a:off x="9577336" y="2204946"/>
            <a:ext cx="52222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C-</a:t>
            </a:r>
            <a:endParaRPr lang="en-US" sz="3000" dirty="0"/>
          </a:p>
        </p:txBody>
      </p:sp>
      <p:sp>
        <p:nvSpPr>
          <p:cNvPr id="25" name="Rectangle 24"/>
          <p:cNvSpPr/>
          <p:nvPr/>
        </p:nvSpPr>
        <p:spPr>
          <a:xfrm>
            <a:off x="9921310" y="2204946"/>
            <a:ext cx="42550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Y.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366656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2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22" grpId="0"/>
      <p:bldP spid="23" grpId="0"/>
      <p:bldP spid="24" grpId="0"/>
      <p:bldP spid="2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902" y="1852397"/>
            <a:ext cx="11094602" cy="37086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1" name="Straight Connector 10"/>
          <p:cNvCxnSpPr/>
          <p:nvPr/>
        </p:nvCxnSpPr>
        <p:spPr>
          <a:xfrm flipV="1">
            <a:off x="2446127" y="2528598"/>
            <a:ext cx="875899" cy="3732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540615" y="2565920"/>
            <a:ext cx="63016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4415473" y="2528598"/>
            <a:ext cx="616881" cy="4664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5276458" y="2565920"/>
            <a:ext cx="438540" cy="932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1763483" y="2547259"/>
            <a:ext cx="438540" cy="932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570902" y="748028"/>
            <a:ext cx="6900480" cy="553998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vi-VN" sz="3000" b="1" dirty="0">
                <a:latin typeface="Calibri" panose="020F0502020204030204" pitchFamily="34" charset="0"/>
                <a:cs typeface="Calibri" panose="020F0502020204030204" pitchFamily="34" charset="0"/>
              </a:rPr>
              <a:t>Extra-Act1 - WBp8. 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Unscramble and write</a:t>
            </a:r>
            <a:r>
              <a:rPr lang="vi-VN" sz="30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956729" y="2419550"/>
            <a:ext cx="6904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dirty="0">
                <a:solidFill>
                  <a:srgbClr val="FF0000"/>
                </a:solidFill>
              </a:rPr>
              <a:t>T-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9440793" y="2419550"/>
            <a:ext cx="60144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3000" dirty="0">
                <a:solidFill>
                  <a:srgbClr val="FF0000"/>
                </a:solidFill>
              </a:rPr>
              <a:t>O</a:t>
            </a:r>
            <a:r>
              <a:rPr lang="en-US" sz="3000" dirty="0">
                <a:solidFill>
                  <a:srgbClr val="FF0000"/>
                </a:solidFill>
              </a:rPr>
              <a:t>-</a:t>
            </a:r>
          </a:p>
        </p:txBody>
      </p:sp>
      <p:sp>
        <p:nvSpPr>
          <p:cNvPr id="24" name="Rectangle 23"/>
          <p:cNvSpPr/>
          <p:nvPr/>
        </p:nvSpPr>
        <p:spPr>
          <a:xfrm>
            <a:off x="9891298" y="2419550"/>
            <a:ext cx="66037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000" dirty="0">
                <a:solidFill>
                  <a:srgbClr val="FF0000"/>
                </a:solidFill>
              </a:rPr>
              <a:t>M.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634364" y="2621064"/>
            <a:ext cx="950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How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446127" y="2621064"/>
            <a:ext cx="628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>
                <a:solidFill>
                  <a:srgbClr val="FF0000"/>
                </a:solidFill>
              </a:rPr>
              <a:t>do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928963" y="2621064"/>
            <a:ext cx="800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>
                <a:solidFill>
                  <a:srgbClr val="FF0000"/>
                </a:solidFill>
              </a:rPr>
              <a:t>you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648042" y="2633947"/>
            <a:ext cx="950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>
                <a:solidFill>
                  <a:srgbClr val="FF0000"/>
                </a:solidFill>
              </a:rPr>
              <a:t>spell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444025" y="2621064"/>
            <a:ext cx="13714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“Tom”?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37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8" grpId="0"/>
      <p:bldP spid="29" grpId="0"/>
      <p:bldP spid="30" grpId="0"/>
      <p:bldP spid="31" grpId="0"/>
      <p:bldP spid="3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10698" y="573971"/>
            <a:ext cx="3621056" cy="553998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vi-VN" sz="3000" b="1" dirty="0">
                <a:latin typeface="Calibri" panose="020F0502020204030204" pitchFamily="34" charset="0"/>
                <a:cs typeface="Calibri" panose="020F0502020204030204" pitchFamily="34" charset="0"/>
              </a:rPr>
              <a:t>Extra-Act2. DHA app. </a:t>
            </a:r>
            <a:endParaRPr lang="en-US" sz="3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7921" y="1589314"/>
            <a:ext cx="9724733" cy="4302289"/>
          </a:xfrm>
          <a:prstGeom prst="rect">
            <a:avLst/>
          </a:prstGeom>
        </p:spPr>
      </p:pic>
      <p:sp>
        <p:nvSpPr>
          <p:cNvPr id="5" name="Rectangle 4">
            <a:hlinkClick r:id="rId3"/>
          </p:cNvPr>
          <p:cNvSpPr/>
          <p:nvPr/>
        </p:nvSpPr>
        <p:spPr>
          <a:xfrm>
            <a:off x="5337608" y="639283"/>
            <a:ext cx="4750724" cy="553998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en-US" sz="3000" b="1" i="1" dirty="0">
                <a:latin typeface="Calibri" panose="020F0502020204030204" pitchFamily="34" charset="0"/>
                <a:cs typeface="Calibri" panose="020F0502020204030204" pitchFamily="34" charset="0"/>
              </a:rPr>
              <a:t>Click here to play the games</a:t>
            </a:r>
            <a:r>
              <a:rPr lang="vi-VN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3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532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607627" y="724490"/>
            <a:ext cx="4867616" cy="553998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vi-VN" sz="3000" b="1" dirty="0">
                <a:latin typeface="Calibri" panose="020F0502020204030204" pitchFamily="34" charset="0"/>
                <a:cs typeface="Calibri" panose="020F0502020204030204" pitchFamily="34" charset="0"/>
              </a:rPr>
              <a:t>Act1. Sing the Alphabet song.</a:t>
            </a:r>
            <a:endParaRPr lang="en-US" sz="3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92" y="2631233"/>
            <a:ext cx="11912397" cy="30591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TextBox 19"/>
          <p:cNvSpPr txBox="1"/>
          <p:nvPr/>
        </p:nvSpPr>
        <p:spPr>
          <a:xfrm>
            <a:off x="2929399" y="1639389"/>
            <a:ext cx="6624734" cy="630942"/>
          </a:xfrm>
          <a:prstGeom prst="rect">
            <a:avLst/>
          </a:prstGeom>
          <a:noFill/>
        </p:spPr>
        <p:txBody>
          <a:bodyPr wrap="square" rtlCol="0">
            <a:prstTxWarp prst="textTriangle">
              <a:avLst/>
            </a:prstTxWarp>
            <a:spAutoFit/>
          </a:bodyPr>
          <a:lstStyle/>
          <a:p>
            <a:pPr algn="ctr"/>
            <a:r>
              <a:rPr lang="vi-VN" sz="35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The Alphabet Song</a:t>
            </a:r>
            <a:endParaRPr lang="en-US" sz="35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CD1-TRACK 12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21126" y="417698"/>
            <a:ext cx="487363" cy="487363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11102804" y="378189"/>
            <a:ext cx="1023257" cy="9002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869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133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0096" y="622110"/>
            <a:ext cx="6381107" cy="553998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vi-VN" sz="3000" b="1" dirty="0">
                <a:latin typeface="Calibri" panose="020F0502020204030204" pitchFamily="34" charset="0"/>
                <a:cs typeface="Calibri" panose="020F0502020204030204" pitchFamily="34" charset="0"/>
              </a:rPr>
              <a:t>Act2. Spell names of yours and friends.</a:t>
            </a:r>
            <a:endParaRPr lang="en-US" sz="3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Flowchart: Document 4"/>
          <p:cNvSpPr/>
          <p:nvPr/>
        </p:nvSpPr>
        <p:spPr>
          <a:xfrm>
            <a:off x="6494107" y="1325397"/>
            <a:ext cx="5598368" cy="4967608"/>
          </a:xfrm>
          <a:prstGeom prst="flowChartDocumen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1203" y="3604046"/>
            <a:ext cx="1983137" cy="17843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333" b="99638" l="1917" r="97764">
                        <a14:foregroundMark x1="41214" y1="42391" x2="41214" y2="42391"/>
                        <a14:foregroundMark x1="41214" y1="42391" x2="41214" y2="42391"/>
                        <a14:foregroundMark x1="40575" y1="42029" x2="40575" y2="42029"/>
                        <a14:foregroundMark x1="40575" y1="42029" x2="41534" y2="43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6234" y="1492898"/>
            <a:ext cx="2074888" cy="18296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85" b="98134" l="917" r="89602">
                        <a14:foregroundMark x1="32722" y1="38060" x2="36391" y2="39552"/>
                        <a14:foregroundMark x1="36391" y1="39552" x2="36391" y2="39552"/>
                        <a14:foregroundMark x1="36391" y1="39552" x2="36391" y2="39552"/>
                        <a14:foregroundMark x1="49541" y1="43284" x2="49541" y2="43284"/>
                        <a14:foregroundMark x1="49541" y1="43284" x2="49541" y2="432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2492" y="1597239"/>
            <a:ext cx="2239961" cy="18358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4" b="97455" l="2759" r="97931">
                        <a14:foregroundMark x1="35172" y1="34909" x2="35172" y2="34909"/>
                        <a14:foregroundMark x1="35172" y1="34909" x2="35172" y2="34909"/>
                        <a14:foregroundMark x1="52759" y1="33818" x2="52759" y2="33818"/>
                        <a14:foregroundMark x1="52759" y1="33818" x2="52759" y2="3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533" y="3886170"/>
            <a:ext cx="2105519" cy="19966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82" b="99618" l="0" r="100000">
                        <a14:foregroundMark x1="35556" y1="30153" x2="35556" y2="30153"/>
                        <a14:foregroundMark x1="49524" y1="34733" x2="50159" y2="32443"/>
                        <a14:foregroundMark x1="50159" y1="32443" x2="50159" y2="32443"/>
                        <a14:foregroundMark x1="41270" y1="58397" x2="41270" y2="58397"/>
                        <a14:foregroundMark x1="51429" y1="61450" x2="51429" y2="61450"/>
                        <a14:foregroundMark x1="30476" y1="73282" x2="30476" y2="73282"/>
                        <a14:foregroundMark x1="66984" y1="73282" x2="66984" y2="73282"/>
                        <a14:foregroundMark x1="51429" y1="56489" x2="51429" y2="56489"/>
                        <a14:backgroundMark x1="13651" y1="34351" x2="13651" y2="34351"/>
                        <a14:backgroundMark x1="24444" y1="92748" x2="24444" y2="92748"/>
                        <a14:backgroundMark x1="20635" y1="94656" x2="20635" y2="94656"/>
                        <a14:backgroundMark x1="13333" y1="34733" x2="13333" y2="34733"/>
                        <a14:backgroundMark x1="27619" y1="16412" x2="27619" y2="16412"/>
                        <a14:backgroundMark x1="79048" y1="19847" x2="79048" y2="19847"/>
                        <a14:backgroundMark x1="79048" y1="19847" x2="79048" y2="19847"/>
                        <a14:backgroundMark x1="96825" y1="38931" x2="96825" y2="38931"/>
                        <a14:backgroundMark x1="93333" y1="12595" x2="93333" y2="12595"/>
                        <a14:backgroundMark x1="10794" y1="15649" x2="10794" y2="15649"/>
                        <a14:backgroundMark x1="10794" y1="15649" x2="10794" y2="15649"/>
                        <a14:backgroundMark x1="10794" y1="15649" x2="13651" y2="55344"/>
                        <a14:backgroundMark x1="13651" y1="55344" x2="13651" y2="55344"/>
                        <a14:backgroundMark x1="13651" y1="55344" x2="13651" y2="55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4280" y="3886170"/>
            <a:ext cx="2400508" cy="199661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878251" y="1597239"/>
            <a:ext cx="310709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Hello.</a:t>
            </a:r>
          </a:p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My name’s </a:t>
            </a:r>
            <a:r>
              <a:rPr lang="vi-VN" sz="3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Alfie</a:t>
            </a: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vi-VN" sz="3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A-L-F-I-E</a:t>
            </a: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89916">
                        <a14:foregroundMark x1="59104" y1="41379" x2="59104" y2="41379"/>
                        <a14:foregroundMark x1="43137" y1="37931" x2="43137" y2="37931"/>
                        <a14:backgroundMark x1="74230" y1="96935" x2="74230" y2="96935"/>
                        <a14:backgroundMark x1="3361" y1="90038" x2="3361" y2="90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81767" y="1597239"/>
            <a:ext cx="2511050" cy="183580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57759" y="3342436"/>
            <a:ext cx="1259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Nick</a:t>
            </a:r>
            <a:endParaRPr lang="en-US" sz="28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22656" y="3342436"/>
            <a:ext cx="1259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Tom</a:t>
            </a:r>
            <a:endParaRPr lang="en-US" sz="28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58232" y="5769785"/>
            <a:ext cx="1259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</a:t>
            </a:r>
            <a:endParaRPr lang="en-US" sz="28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132832" y="5769785"/>
            <a:ext cx="1259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Sue</a:t>
            </a:r>
            <a:endParaRPr lang="en-US" sz="28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878251" y="3433048"/>
            <a:ext cx="31070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His name’s </a:t>
            </a:r>
            <a:r>
              <a:rPr lang="vi-VN" sz="3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Nick</a:t>
            </a: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vi-VN" sz="3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N-I-C-K</a:t>
            </a: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878251" y="4355194"/>
            <a:ext cx="31070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Her name’s </a:t>
            </a:r>
            <a:r>
              <a:rPr lang="vi-VN" sz="3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</a:t>
            </a: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vi-VN" sz="3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M-A-I</a:t>
            </a: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6988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14" grpId="0"/>
      <p:bldP spid="15" grpId="0"/>
      <p:bldP spid="16" grpId="0"/>
      <p:bldP spid="17" grpId="0"/>
      <p:bldP spid="18" grpId="0" build="p"/>
      <p:bldP spid="19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vi-VN" sz="3600" i="1" dirty="0">
                <a:solidFill>
                  <a:srgbClr val="0070C0"/>
                </a:solidFill>
              </a:rPr>
              <a:t>The Alphabet</a:t>
            </a:r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80318" y="1815293"/>
            <a:ext cx="5892278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vi-VN" sz="3600" i="1" dirty="0">
                <a:solidFill>
                  <a:srgbClr val="0070C0"/>
                </a:solidFill>
              </a:rPr>
              <a:t>How do you spell “Alfie”?</a:t>
            </a:r>
          </a:p>
          <a:p>
            <a:r>
              <a:rPr lang="vi-VN" sz="3600" i="1" dirty="0">
                <a:solidFill>
                  <a:srgbClr val="0070C0"/>
                </a:solidFill>
              </a:rPr>
              <a:t>A-L-F-I-E.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+mj-lt"/>
              </a:rPr>
              <a:t>Objectives</a:t>
            </a:r>
            <a:endParaRPr lang="en-US" dirty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By the end of this lesson, students will be able to</a:t>
            </a:r>
            <a:r>
              <a:rPr lang="vi-VN" sz="36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spell names.</a:t>
            </a:r>
            <a:endParaRPr lang="en-US" sz="3600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endParaRPr lang="en-US" sz="5400" baseline="-25000" dirty="0">
              <a:solidFill>
                <a:srgbClr val="FF0000"/>
              </a:solidFill>
              <a:latin typeface="+mj-lt"/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  <a:latin typeface="+mj-lt"/>
              </a:rPr>
              <a:t>Vocabulary</a:t>
            </a:r>
            <a:r>
              <a:rPr lang="en-US" sz="3600" dirty="0">
                <a:solidFill>
                  <a:srgbClr val="0070C0"/>
                </a:solidFill>
                <a:latin typeface="+mj-lt"/>
              </a:rPr>
              <a:t>: </a:t>
            </a:r>
            <a:r>
              <a:rPr lang="vi-VN" sz="3600" dirty="0">
                <a:solidFill>
                  <a:srgbClr val="0070C0"/>
                </a:solidFill>
                <a:latin typeface="+mj-lt"/>
              </a:rPr>
              <a:t>	</a:t>
            </a:r>
            <a:r>
              <a:rPr lang="vi-VN" sz="3600" i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Alphabet</a:t>
            </a:r>
            <a:r>
              <a:rPr lang="en-US" sz="3600" i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endParaRPr lang="vi-VN" sz="3600" b="1" dirty="0">
              <a:solidFill>
                <a:srgbClr val="0070C0"/>
              </a:solidFill>
              <a:latin typeface="+mj-lt"/>
            </a:endParaRPr>
          </a:p>
          <a:p>
            <a:r>
              <a:rPr lang="en-US" sz="3600" b="1" dirty="0">
                <a:solidFill>
                  <a:srgbClr val="0070C0"/>
                </a:solidFill>
                <a:latin typeface="+mj-lt"/>
              </a:rPr>
              <a:t>Structure</a:t>
            </a:r>
            <a:r>
              <a:rPr lang="en-US" sz="3600" dirty="0">
                <a:solidFill>
                  <a:srgbClr val="0070C0"/>
                </a:solidFill>
                <a:latin typeface="+mj-lt"/>
              </a:rPr>
              <a:t>: </a:t>
            </a:r>
            <a:r>
              <a:rPr lang="vi-VN" sz="3600" dirty="0">
                <a:solidFill>
                  <a:srgbClr val="0070C0"/>
                </a:solidFill>
                <a:latin typeface="+mj-lt"/>
              </a:rPr>
              <a:t>	</a:t>
            </a:r>
            <a:r>
              <a:rPr lang="vi-VN" sz="3600" i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do you spell “Alfie”?</a:t>
            </a:r>
          </a:p>
          <a:p>
            <a:r>
              <a:rPr lang="vi-VN" sz="3600" i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 	A-L-F-I-E.</a:t>
            </a:r>
            <a:endParaRPr lang="en-US" sz="3600" i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structure;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</a:t>
            </a:r>
            <a:r>
              <a:rPr lang="vi-VN" sz="3600" i="1" dirty="0">
                <a:solidFill>
                  <a:srgbClr val="0070C0"/>
                </a:solidFill>
              </a:rPr>
              <a:t>8</a:t>
            </a:r>
            <a:r>
              <a:rPr lang="en-US" sz="3600" i="1" dirty="0">
                <a:solidFill>
                  <a:srgbClr val="0070C0"/>
                </a:solidFill>
              </a:rPr>
              <a:t>) </a:t>
            </a:r>
            <a:endParaRPr lang="vi-VN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</a:t>
            </a:r>
            <a:r>
              <a:rPr lang="en-US" sz="3600" i="1">
                <a:solidFill>
                  <a:srgbClr val="0070C0"/>
                </a:solidFill>
              </a:rPr>
              <a:t>page 10</a:t>
            </a:r>
            <a:r>
              <a:rPr lang="en-US" sz="3600" i="1">
                <a:solidFill>
                  <a:schemeClr val="accent1"/>
                </a:solidFill>
              </a:rPr>
              <a:t>)</a:t>
            </a:r>
            <a:endParaRPr lang="en-US" sz="3600" i="1" dirty="0">
              <a:solidFill>
                <a:schemeClr val="accent1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</a:t>
            </a:r>
            <a:r>
              <a:rPr lang="vi-VN" sz="3600" i="1" dirty="0">
                <a:solidFill>
                  <a:srgbClr val="0070C0"/>
                </a:solidFill>
              </a:rPr>
              <a:t>11</a:t>
            </a:r>
            <a:r>
              <a:rPr lang="en-US" sz="3600" i="1" dirty="0">
                <a:solidFill>
                  <a:srgbClr val="0070C0"/>
                </a:solidFill>
              </a:rPr>
              <a:t> SB)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662" y="0"/>
            <a:ext cx="12192000" cy="68393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9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9186" y="336420"/>
            <a:ext cx="9077908" cy="60519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84091" y="1950098"/>
            <a:ext cx="41894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  <a:reflection blurRad="6350" stA="60000" endA="900" endPos="60000" dist="29997" dir="5400000" sy="-100000" algn="bl" rotWithShape="0"/>
                </a:effectLst>
              </a:rPr>
              <a:t>Whisper...</a:t>
            </a:r>
            <a:endParaRPr lang="en-US" sz="60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  <a:reflection blurRad="6350" stA="60000" endA="900" endPos="60000" dist="29997" dir="5400000" sy="-100000" algn="bl" rotWithShape="0"/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84091" y="3338232"/>
            <a:ext cx="468396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Try to convey the message to your friends as fast as possible!</a:t>
            </a:r>
            <a:endParaRPr lang="en-US" sz="2600" i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0643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106425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994" y="-90881"/>
            <a:ext cx="10506272" cy="6958861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183361" y="646504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New words</a:t>
            </a:r>
            <a:endParaRPr lang="vi-VN" sz="6600" i="1" dirty="0"/>
          </a:p>
          <a:p>
            <a:pPr algn="ctr"/>
            <a:endParaRPr lang="vi-VN" sz="4000" b="1" i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vi-VN" sz="40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The alphabet</a:t>
            </a:r>
            <a:endParaRPr lang="vi-VN" sz="3600" b="1" i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  <a:reflection blurRad="6350" stA="55000" endA="50" endPos="85000" dir="5400000" sy="-100000" algn="bl" rotWithShape="0"/>
              </a:effectLst>
            </a:endParaRPr>
          </a:p>
          <a:p>
            <a:pPr algn="ctr"/>
            <a:r>
              <a:rPr lang="vi-VN" sz="36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  <a:reflection blurRad="6350" stA="55000" endA="50" endPos="85000" dir="5400000" sy="-100000" algn="bl" rotWithShape="0"/>
                </a:effectLst>
              </a:rPr>
              <a:t>A B C...</a:t>
            </a:r>
            <a:endParaRPr lang="en-US" sz="3600" b="1" i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  <a:reflection blurRad="6350" stA="55000" endA="50" endPos="85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8729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3198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50906" y="411480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Presentation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0717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927" y="573938"/>
            <a:ext cx="5989839" cy="5715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92" y="2416629"/>
            <a:ext cx="11912397" cy="30591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CD1-TRACK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05103" y="409563"/>
            <a:ext cx="487363" cy="4873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29399" y="1347162"/>
            <a:ext cx="6624734" cy="630942"/>
          </a:xfrm>
          <a:prstGeom prst="rect">
            <a:avLst/>
          </a:prstGeom>
          <a:noFill/>
        </p:spPr>
        <p:txBody>
          <a:bodyPr wrap="square" rtlCol="0">
            <a:prstTxWarp prst="textTriangle">
              <a:avLst/>
            </a:prstTxWarp>
            <a:spAutoFit/>
          </a:bodyPr>
          <a:lstStyle/>
          <a:p>
            <a:pPr algn="ctr"/>
            <a:r>
              <a:rPr lang="vi-VN" sz="35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The Alphabet Song</a:t>
            </a:r>
            <a:endParaRPr lang="en-US" sz="35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1168743" y="395776"/>
            <a:ext cx="1023257" cy="9002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Curved Right Arrow 7"/>
          <p:cNvSpPr/>
          <p:nvPr/>
        </p:nvSpPr>
        <p:spPr>
          <a:xfrm rot="5400000" flipV="1">
            <a:off x="1840400" y="1067015"/>
            <a:ext cx="524625" cy="2699227"/>
          </a:xfrm>
          <a:prstGeom prst="curvedRightArrow">
            <a:avLst>
              <a:gd name="adj1" fmla="val 20007"/>
              <a:gd name="adj2" fmla="val 50000"/>
              <a:gd name="adj3" fmla="val 24998"/>
            </a:avLst>
          </a:prstGeom>
          <a:solidFill>
            <a:schemeClr val="accent6"/>
          </a:solidFill>
          <a:ln w="952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Curved Right Arrow 13"/>
          <p:cNvSpPr/>
          <p:nvPr/>
        </p:nvSpPr>
        <p:spPr>
          <a:xfrm rot="5400000" flipV="1">
            <a:off x="5650400" y="1073815"/>
            <a:ext cx="524625" cy="2699227"/>
          </a:xfrm>
          <a:prstGeom prst="curvedRightArrow">
            <a:avLst>
              <a:gd name="adj1" fmla="val 20007"/>
              <a:gd name="adj2" fmla="val 50000"/>
              <a:gd name="adj3" fmla="val 24998"/>
            </a:avLst>
          </a:prstGeom>
          <a:solidFill>
            <a:schemeClr val="accent6"/>
          </a:solidFill>
          <a:ln w="952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Curved Right Arrow 14"/>
          <p:cNvSpPr/>
          <p:nvPr/>
        </p:nvSpPr>
        <p:spPr>
          <a:xfrm rot="5400000" flipV="1">
            <a:off x="9702996" y="1073815"/>
            <a:ext cx="524625" cy="2699227"/>
          </a:xfrm>
          <a:prstGeom prst="curvedRightArrow">
            <a:avLst>
              <a:gd name="adj1" fmla="val 20007"/>
              <a:gd name="adj2" fmla="val 50000"/>
              <a:gd name="adj3" fmla="val 24998"/>
            </a:avLst>
          </a:prstGeom>
          <a:solidFill>
            <a:schemeClr val="accent6"/>
          </a:solidFill>
          <a:ln w="952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Curved Right Arrow 19"/>
          <p:cNvSpPr/>
          <p:nvPr/>
        </p:nvSpPr>
        <p:spPr>
          <a:xfrm rot="5400000" flipV="1">
            <a:off x="1840400" y="2036226"/>
            <a:ext cx="524625" cy="2699227"/>
          </a:xfrm>
          <a:prstGeom prst="curvedRightArrow">
            <a:avLst>
              <a:gd name="adj1" fmla="val 20007"/>
              <a:gd name="adj2" fmla="val 50000"/>
              <a:gd name="adj3" fmla="val 24998"/>
            </a:avLst>
          </a:prstGeom>
          <a:solidFill>
            <a:schemeClr val="accent6"/>
          </a:solidFill>
          <a:ln w="952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Curved Right Arrow 20"/>
          <p:cNvSpPr/>
          <p:nvPr/>
        </p:nvSpPr>
        <p:spPr>
          <a:xfrm rot="5400000" flipV="1">
            <a:off x="5650400" y="2036227"/>
            <a:ext cx="524625" cy="2699227"/>
          </a:xfrm>
          <a:prstGeom prst="curvedRightArrow">
            <a:avLst>
              <a:gd name="adj1" fmla="val 20007"/>
              <a:gd name="adj2" fmla="val 50000"/>
              <a:gd name="adj3" fmla="val 24998"/>
            </a:avLst>
          </a:prstGeom>
          <a:solidFill>
            <a:schemeClr val="accent6"/>
          </a:solidFill>
          <a:ln w="952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Curved Right Arrow 21"/>
          <p:cNvSpPr/>
          <p:nvPr/>
        </p:nvSpPr>
        <p:spPr>
          <a:xfrm rot="5400000" flipV="1">
            <a:off x="9702995" y="1998469"/>
            <a:ext cx="524625" cy="2699227"/>
          </a:xfrm>
          <a:prstGeom prst="curvedRightArrow">
            <a:avLst>
              <a:gd name="adj1" fmla="val 20007"/>
              <a:gd name="adj2" fmla="val 50000"/>
              <a:gd name="adj3" fmla="val 24998"/>
            </a:avLst>
          </a:prstGeom>
          <a:solidFill>
            <a:schemeClr val="accent6"/>
          </a:solidFill>
          <a:ln w="952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Curved Right Arrow 23"/>
          <p:cNvSpPr/>
          <p:nvPr/>
        </p:nvSpPr>
        <p:spPr>
          <a:xfrm rot="5400000" flipV="1">
            <a:off x="1168595" y="3621831"/>
            <a:ext cx="524625" cy="1355618"/>
          </a:xfrm>
          <a:prstGeom prst="curvedRightArrow">
            <a:avLst>
              <a:gd name="adj1" fmla="val 20007"/>
              <a:gd name="adj2" fmla="val 50000"/>
              <a:gd name="adj3" fmla="val 24998"/>
            </a:avLst>
          </a:prstGeom>
          <a:solidFill>
            <a:schemeClr val="accent6"/>
          </a:solidFill>
          <a:ln w="952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Curved Right Arrow 24"/>
          <p:cNvSpPr/>
          <p:nvPr/>
        </p:nvSpPr>
        <p:spPr>
          <a:xfrm rot="5400000" flipV="1">
            <a:off x="3700302" y="3621832"/>
            <a:ext cx="524625" cy="1355618"/>
          </a:xfrm>
          <a:prstGeom prst="curvedRightArrow">
            <a:avLst>
              <a:gd name="adj1" fmla="val 20007"/>
              <a:gd name="adj2" fmla="val 50000"/>
              <a:gd name="adj3" fmla="val 24998"/>
            </a:avLst>
          </a:prstGeom>
          <a:solidFill>
            <a:schemeClr val="accent6"/>
          </a:solidFill>
          <a:ln w="952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Curved Right Arrow 25"/>
          <p:cNvSpPr/>
          <p:nvPr/>
        </p:nvSpPr>
        <p:spPr>
          <a:xfrm rot="5400000" flipV="1">
            <a:off x="5959445" y="3881218"/>
            <a:ext cx="524625" cy="836845"/>
          </a:xfrm>
          <a:prstGeom prst="curvedRightArrow">
            <a:avLst>
              <a:gd name="adj1" fmla="val 20007"/>
              <a:gd name="adj2" fmla="val 50000"/>
              <a:gd name="adj3" fmla="val 24998"/>
            </a:avLst>
          </a:prstGeom>
          <a:solidFill>
            <a:schemeClr val="accent6"/>
          </a:solidFill>
          <a:ln w="952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Curved Right Arrow 27"/>
          <p:cNvSpPr/>
          <p:nvPr/>
        </p:nvSpPr>
        <p:spPr>
          <a:xfrm rot="5400000" flipV="1">
            <a:off x="8349627" y="2980670"/>
            <a:ext cx="524625" cy="2699227"/>
          </a:xfrm>
          <a:prstGeom prst="curvedRightArrow">
            <a:avLst>
              <a:gd name="adj1" fmla="val 20007"/>
              <a:gd name="adj2" fmla="val 50000"/>
              <a:gd name="adj3" fmla="val 24998"/>
            </a:avLst>
          </a:prstGeom>
          <a:solidFill>
            <a:schemeClr val="accent6"/>
          </a:solidFill>
          <a:ln w="952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10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355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22" presetClass="entr" presetSubtype="8" repeatCount="2000" fill="hold" grpId="0" nodeType="withEffect">
                                  <p:stCondLst>
                                    <p:cond delay="25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repeatCount="2000" fill="hold" grpId="0" nodeType="withEffect">
                                  <p:stCondLst>
                                    <p:cond delay="29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repeatCount="2000" fill="hold" grpId="0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repeatCount="2000" fill="hold" grpId="0" nodeType="withEffect">
                                  <p:stCondLst>
                                    <p:cond delay="37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repeatCount="2000" fill="hold" grpId="0" nodeType="withEffect">
                                  <p:stCondLst>
                                    <p:cond delay="4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repeatCount="2000" fill="hold" grpId="0" nodeType="withEffect">
                                  <p:stCondLst>
                                    <p:cond delay="45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repeatCount="2000" fill="hold" grpId="0" nodeType="withEffect">
                                  <p:stCondLst>
                                    <p:cond delay="49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repeatCount="2000" fill="hold" grpId="0" nodeType="withEffect">
                                  <p:stCondLst>
                                    <p:cond delay="53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repeatCount="2000" fill="hold" grpId="0" nodeType="withEffect">
                                  <p:stCondLst>
                                    <p:cond delay="57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repeatCount="4000" fill="hold" grpId="0" nodeType="with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4" grpId="0" animBg="1"/>
      <p:bldP spid="15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6" grpId="0" animBg="1"/>
      <p:bldP spid="2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6895</TotalTime>
  <Words>748</Words>
  <Application>Microsoft Macintosh PowerPoint</Application>
  <PresentationFormat>Widescreen</PresentationFormat>
  <Paragraphs>200</Paragraphs>
  <Slides>31</Slides>
  <Notes>12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Arial</vt:lpstr>
      <vt:lpstr>Calibri</vt:lpstr>
      <vt:lpstr>Comic Sans MS</vt:lpstr>
      <vt:lpstr>Courier New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Microsoft Office User</cp:lastModifiedBy>
  <cp:revision>187</cp:revision>
  <dcterms:created xsi:type="dcterms:W3CDTF">2020-12-08T03:17:05Z</dcterms:created>
  <dcterms:modified xsi:type="dcterms:W3CDTF">2022-09-12T04:36:42Z</dcterms:modified>
</cp:coreProperties>
</file>