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5" r:id="rId7"/>
    <p:sldId id="270" r:id="rId8"/>
    <p:sldId id="267" r:id="rId9"/>
    <p:sldId id="269" r:id="rId10"/>
    <p:sldId id="261" r:id="rId11"/>
    <p:sldId id="262" r:id="rId12"/>
    <p:sldId id="263" r:id="rId13"/>
    <p:sldId id="264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9" d="100"/>
          <a:sy n="69" d="100"/>
        </p:scale>
        <p:origin x="56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DECFA-9964-4835-AD6A-3339A0527B33}" type="datetimeFigureOut">
              <a:rPr lang="en-US" smtClean="0"/>
              <a:t>10/22/2022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A35EF-37C0-4F7E-BF73-767EDE00AD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87279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DECFA-9964-4835-AD6A-3339A0527B33}" type="datetimeFigureOut">
              <a:rPr lang="en-US" smtClean="0"/>
              <a:t>10/22/2022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A35EF-37C0-4F7E-BF73-767EDE00AD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30106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DECFA-9964-4835-AD6A-3339A0527B33}" type="datetimeFigureOut">
              <a:rPr lang="en-US" smtClean="0"/>
              <a:t>10/22/2022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A35EF-37C0-4F7E-BF73-767EDE00AD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15631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DECFA-9964-4835-AD6A-3339A0527B33}" type="datetimeFigureOut">
              <a:rPr lang="en-US" smtClean="0"/>
              <a:t>10/22/2022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A35EF-37C0-4F7E-BF73-767EDE00AD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16036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DECFA-9964-4835-AD6A-3339A0527B33}" type="datetimeFigureOut">
              <a:rPr lang="en-US" smtClean="0"/>
              <a:t>10/22/2022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A35EF-37C0-4F7E-BF73-767EDE00AD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4842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DECFA-9964-4835-AD6A-3339A0527B33}" type="datetimeFigureOut">
              <a:rPr lang="en-US" smtClean="0"/>
              <a:t>10/22/2022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A35EF-37C0-4F7E-BF73-767EDE00AD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4248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DECFA-9964-4835-AD6A-3339A0527B33}" type="datetimeFigureOut">
              <a:rPr lang="en-US" smtClean="0"/>
              <a:t>10/22/2022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A35EF-37C0-4F7E-BF73-767EDE00AD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34587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DECFA-9964-4835-AD6A-3339A0527B33}" type="datetimeFigureOut">
              <a:rPr lang="en-US" smtClean="0"/>
              <a:t>10/22/2022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A35EF-37C0-4F7E-BF73-767EDE00AD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96216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DECFA-9964-4835-AD6A-3339A0527B33}" type="datetimeFigureOut">
              <a:rPr lang="en-US" smtClean="0"/>
              <a:t>10/22/2022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A35EF-37C0-4F7E-BF73-767EDE00AD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85012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DECFA-9964-4835-AD6A-3339A0527B33}" type="datetimeFigureOut">
              <a:rPr lang="en-US" smtClean="0"/>
              <a:t>10/22/2022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A35EF-37C0-4F7E-BF73-767EDE00AD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82861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DECFA-9964-4835-AD6A-3339A0527B33}" type="datetimeFigureOut">
              <a:rPr lang="en-US" smtClean="0"/>
              <a:t>10/22/2022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A35EF-37C0-4F7E-BF73-767EDE00AD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65906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8DECFA-9964-4835-AD6A-3339A0527B33}" type="datetimeFigureOut">
              <a:rPr lang="en-US" smtClean="0"/>
              <a:t>10/22/2022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7A35EF-37C0-4F7E-BF73-767EDE00AD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4718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9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20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21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22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microsoft.com/office/2007/relationships/hdphoto" Target="../media/hdphoto5.wdp"/><Relationship Id="rId7" Type="http://schemas.microsoft.com/office/2007/relationships/hdphoto" Target="../media/hdphoto7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microsoft.com/office/2007/relationships/hdphoto" Target="../media/hdphoto6.wdp"/><Relationship Id="rId4" Type="http://schemas.openxmlformats.org/officeDocument/2006/relationships/image" Target="../media/image7.png"/><Relationship Id="rId9" Type="http://schemas.microsoft.com/office/2007/relationships/hdphoto" Target="../media/hdphoto8.wdp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microsoft.com/office/2007/relationships/hdphoto" Target="../media/hdphoto5.wdp"/><Relationship Id="rId7" Type="http://schemas.openxmlformats.org/officeDocument/2006/relationships/image" Target="../media/image1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microsoft.com/office/2007/relationships/hdphoto" Target="../media/hdphoto9.wdp"/><Relationship Id="rId4" Type="http://schemas.openxmlformats.org/officeDocument/2006/relationships/image" Target="../media/image10.png"/><Relationship Id="rId9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microsoft.com/office/2007/relationships/hdphoto" Target="../media/hdphoto12.wdp"/><Relationship Id="rId7" Type="http://schemas.microsoft.com/office/2007/relationships/hdphoto" Target="../media/hdphoto14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microsoft.com/office/2007/relationships/hdphoto" Target="../media/hdphoto13.wdp"/><Relationship Id="rId4" Type="http://schemas.openxmlformats.org/officeDocument/2006/relationships/image" Target="../media/image16.png"/><Relationship Id="rId9" Type="http://schemas.microsoft.com/office/2007/relationships/hdphoto" Target="../media/hdphoto15.wdp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6.wdp"/><Relationship Id="rId7" Type="http://schemas.microsoft.com/office/2007/relationships/hdphoto" Target="../media/hdphoto18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microsoft.com/office/2007/relationships/hdphoto" Target="../media/hdphoto17.wdp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Hộp Văn bản 6"/>
          <p:cNvSpPr txBox="1">
            <a:spLocks noChangeArrowheads="1"/>
          </p:cNvSpPr>
          <p:nvPr/>
        </p:nvSpPr>
        <p:spPr bwMode="auto">
          <a:xfrm>
            <a:off x="2554073" y="1052077"/>
            <a:ext cx="6760710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/>
            <a:r>
              <a:rPr lang="vi-VN" altLang="en-US" sz="21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PHÒNG GIÁO DỤC VÀ ĐÀO TẠO QUẬN LONG BIÊN</a:t>
            </a:r>
            <a:endParaRPr lang="en-US" altLang="en-US" sz="2100" b="1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  <a:p>
            <a:pPr algn="ctr"/>
            <a:r>
              <a:rPr lang="en-US" altLang="en-US" sz="21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TRƯỜNG TIỂU HỌC GIANG BIÊN</a:t>
            </a:r>
            <a:endParaRPr lang="en-GB" altLang="en-US" sz="2100" b="1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869181" y="1859737"/>
            <a:ext cx="8350619" cy="81560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700" b="1" cap="none" spc="50" dirty="0">
                <a:ln w="0"/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CHÀO CÁC BẠN HỌC SINH LỚP 5</a:t>
            </a:r>
          </a:p>
        </p:txBody>
      </p:sp>
      <p:sp>
        <p:nvSpPr>
          <p:cNvPr id="7" name="Rectangle 6"/>
          <p:cNvSpPr/>
          <p:nvPr/>
        </p:nvSpPr>
        <p:spPr>
          <a:xfrm>
            <a:off x="2965070" y="2761174"/>
            <a:ext cx="6133090" cy="180049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1100" b="1" cap="none" spc="50" dirty="0">
                <a:ln w="0"/>
                <a:solidFill>
                  <a:srgbClr val="00206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MĨ THUẬT</a:t>
            </a:r>
          </a:p>
        </p:txBody>
      </p:sp>
    </p:spTree>
    <p:extLst>
      <p:ext uri="{BB962C8B-B14F-4D97-AF65-F5344CB8AC3E}">
        <p14:creationId xmlns:p14="http://schemas.microsoft.com/office/powerpoint/2010/main" val="35895124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22" t="10678" r="2826" b="4927"/>
          <a:stretch/>
        </p:blipFill>
        <p:spPr>
          <a:xfrm>
            <a:off x="29719" y="0"/>
            <a:ext cx="12192000" cy="69342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450759" y="1414311"/>
            <a:ext cx="5290481" cy="1092607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6500" b="1" cap="all" dirty="0" err="1">
                <a:ln w="0">
                  <a:noFill/>
                </a:ln>
                <a:solidFill>
                  <a:srgbClr val="203214"/>
                </a:solidFill>
                <a:effectLst>
                  <a:reflection blurRad="12700" stA="50000" endPos="50000" dist="5000" dir="5400000" sy="-100000" rotWithShape="0"/>
                </a:effectLst>
              </a:rPr>
              <a:t>Thực</a:t>
            </a:r>
            <a:r>
              <a:rPr lang="en-US" sz="6500" b="1" cap="all" dirty="0">
                <a:ln w="0">
                  <a:noFill/>
                </a:ln>
                <a:solidFill>
                  <a:srgbClr val="203214"/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6500" b="1" cap="all" dirty="0" err="1">
                <a:ln w="0">
                  <a:noFill/>
                </a:ln>
                <a:solidFill>
                  <a:srgbClr val="203214"/>
                </a:solidFill>
                <a:effectLst>
                  <a:reflection blurRad="12700" stA="50000" endPos="50000" dist="5000" dir="5400000" sy="-100000" rotWithShape="0"/>
                </a:effectLst>
              </a:rPr>
              <a:t>hành</a:t>
            </a:r>
            <a:endParaRPr lang="en-US" sz="6500" b="1" cap="all" dirty="0">
              <a:ln w="0">
                <a:noFill/>
              </a:ln>
              <a:solidFill>
                <a:srgbClr val="203214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084092" y="1106534"/>
            <a:ext cx="4049570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</a:p>
          <a:p>
            <a:pPr algn="ctr"/>
            <a:r>
              <a:rPr lang="en-US" sz="1400" b="1" cap="none" spc="5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TR</a:t>
            </a:r>
            <a:r>
              <a:rPr lang="en-US" sz="1400" b="1" spc="5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ƯỜNG TIỂU HỌC GIANG BIÊN</a:t>
            </a:r>
            <a:endParaRPr lang="en-US" sz="1400" b="1" cap="none" spc="5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294382" y="2452211"/>
            <a:ext cx="7662675" cy="27853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endParaRPr lang="en-US" sz="3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ctr"/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algn="ctr"/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50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. </a:t>
            </a:r>
          </a:p>
        </p:txBody>
      </p:sp>
    </p:spTree>
    <p:extLst>
      <p:ext uri="{BB962C8B-B14F-4D97-AF65-F5344CB8AC3E}">
        <p14:creationId xmlns:p14="http://schemas.microsoft.com/office/powerpoint/2010/main" val="32265916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55" t="8639" r="9049" b="9672"/>
          <a:stretch/>
        </p:blipFill>
        <p:spPr>
          <a:xfrm>
            <a:off x="18829" y="0"/>
            <a:ext cx="12160292" cy="685799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350152" y="2137333"/>
            <a:ext cx="5290481" cy="63094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3500" b="1" cap="all" dirty="0" err="1">
                <a:ln w="0">
                  <a:noFill/>
                </a:ln>
                <a:solidFill>
                  <a:srgbClr val="391363"/>
                </a:solidFill>
                <a:effectLst>
                  <a:reflection blurRad="12700" stA="50000" endPos="50000" dist="5000" dir="5400000" sy="-100000" rotWithShape="0"/>
                </a:effectLst>
              </a:rPr>
              <a:t>Phân</a:t>
            </a:r>
            <a:r>
              <a:rPr lang="en-US" sz="3500" b="1" cap="all" dirty="0">
                <a:ln w="0">
                  <a:noFill/>
                </a:ln>
                <a:solidFill>
                  <a:srgbClr val="391363"/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3500" b="1" cap="all" dirty="0" err="1">
                <a:ln w="0">
                  <a:noFill/>
                </a:ln>
                <a:solidFill>
                  <a:srgbClr val="391363"/>
                </a:solidFill>
                <a:effectLst>
                  <a:reflection blurRad="12700" stA="50000" endPos="50000" dist="5000" dir="5400000" sy="-100000" rotWithShape="0"/>
                </a:effectLst>
              </a:rPr>
              <a:t>tích</a:t>
            </a:r>
            <a:r>
              <a:rPr lang="en-US" sz="3500" b="1" cap="all" dirty="0">
                <a:ln w="0">
                  <a:noFill/>
                </a:ln>
                <a:solidFill>
                  <a:srgbClr val="391363"/>
                </a:solidFill>
                <a:effectLst>
                  <a:reflection blurRad="12700" stA="50000" endPos="50000" dist="5000" dir="5400000" sy="-100000" rotWithShape="0"/>
                </a:effectLst>
              </a:rPr>
              <a:t> – </a:t>
            </a:r>
            <a:r>
              <a:rPr lang="en-US" sz="3500" b="1" cap="all" dirty="0" err="1">
                <a:ln w="0">
                  <a:noFill/>
                </a:ln>
                <a:solidFill>
                  <a:srgbClr val="391363"/>
                </a:solidFill>
                <a:effectLst>
                  <a:reflection blurRad="12700" stA="50000" endPos="50000" dist="5000" dir="5400000" sy="-100000" rotWithShape="0"/>
                </a:effectLst>
              </a:rPr>
              <a:t>đánh</a:t>
            </a:r>
            <a:r>
              <a:rPr lang="en-US" sz="3500" b="1" cap="all" dirty="0">
                <a:ln w="0">
                  <a:noFill/>
                </a:ln>
                <a:solidFill>
                  <a:srgbClr val="391363"/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3500" b="1" cap="all" dirty="0" err="1">
                <a:ln w="0">
                  <a:noFill/>
                </a:ln>
                <a:solidFill>
                  <a:srgbClr val="391363"/>
                </a:solidFill>
                <a:effectLst>
                  <a:reflection blurRad="12700" stA="50000" endPos="50000" dist="5000" dir="5400000" sy="-100000" rotWithShape="0"/>
                </a:effectLst>
              </a:rPr>
              <a:t>giá</a:t>
            </a:r>
            <a:endParaRPr lang="en-US" sz="3500" b="1" cap="all" dirty="0">
              <a:ln w="0">
                <a:noFill/>
              </a:ln>
              <a:solidFill>
                <a:srgbClr val="391363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981063" y="1886164"/>
            <a:ext cx="4049570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202286" y="2896812"/>
            <a:ext cx="7791719" cy="18664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pt-BR" sz="3100" b="1" dirty="0">
                <a:solidFill>
                  <a:srgbClr val="49187E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* Các con hãy chia sẻ về sản phẩm của </a:t>
            </a:r>
            <a:r>
              <a:rPr lang="vi-VN" sz="3100" b="1" dirty="0">
                <a:solidFill>
                  <a:srgbClr val="49187E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mình</a:t>
            </a:r>
            <a:r>
              <a:rPr lang="en-US" sz="3100" b="1" dirty="0">
                <a:solidFill>
                  <a:srgbClr val="49187E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3100" b="1" dirty="0">
                <a:solidFill>
                  <a:srgbClr val="49187E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với bố mẹ và người thân trong gia đình</a:t>
            </a:r>
            <a:r>
              <a:rPr lang="pt-BR" sz="3100" b="1" dirty="0">
                <a:solidFill>
                  <a:srgbClr val="49187E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  <a:endParaRPr lang="vi-VN" sz="3100" b="1" dirty="0">
              <a:solidFill>
                <a:srgbClr val="49187E"/>
              </a:solidFill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3100" b="1" dirty="0">
                <a:solidFill>
                  <a:srgbClr val="49187E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* </a:t>
            </a:r>
            <a:r>
              <a:rPr lang="vi-VN" sz="3100" b="1" dirty="0">
                <a:solidFill>
                  <a:srgbClr val="49187E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Chụp lại bài và gửi cho cô giáo.</a:t>
            </a:r>
            <a:endParaRPr lang="en-US" sz="3100" b="1" dirty="0">
              <a:solidFill>
                <a:srgbClr val="49187E"/>
              </a:solidFill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52647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00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337267" y="1815366"/>
            <a:ext cx="5290481" cy="63094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3500" b="1" cap="all" dirty="0" err="1">
                <a:ln w="0">
                  <a:noFill/>
                </a:ln>
                <a:solidFill>
                  <a:srgbClr val="5D2884"/>
                </a:solidFill>
                <a:effectLst>
                  <a:reflection blurRad="12700" stA="50000" endPos="50000" dist="5000" dir="5400000" sy="-100000" rotWithShape="0"/>
                </a:effectLst>
              </a:rPr>
              <a:t>Vận</a:t>
            </a:r>
            <a:r>
              <a:rPr lang="en-US" sz="3500" b="1" cap="all" dirty="0">
                <a:ln w="0">
                  <a:noFill/>
                </a:ln>
                <a:solidFill>
                  <a:srgbClr val="5D2884"/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3500" b="1" cap="all" dirty="0" err="1">
                <a:ln w="0">
                  <a:noFill/>
                </a:ln>
                <a:solidFill>
                  <a:srgbClr val="5D2884"/>
                </a:solidFill>
                <a:effectLst>
                  <a:reflection blurRad="12700" stA="50000" endPos="50000" dist="5000" dir="5400000" sy="-100000" rotWithShape="0"/>
                </a:effectLst>
              </a:rPr>
              <a:t>dụng</a:t>
            </a:r>
            <a:r>
              <a:rPr lang="en-US" sz="3500" b="1" cap="all" dirty="0">
                <a:ln w="0">
                  <a:noFill/>
                </a:ln>
                <a:solidFill>
                  <a:srgbClr val="5D2884"/>
                </a:solidFill>
                <a:effectLst>
                  <a:reflection blurRad="12700" stA="50000" endPos="50000" dist="5000" dir="5400000" sy="-100000" rotWithShape="0"/>
                </a:effectLst>
              </a:rPr>
              <a:t> – </a:t>
            </a:r>
            <a:r>
              <a:rPr lang="en-US" sz="3500" b="1" cap="all" dirty="0" err="1">
                <a:ln w="0">
                  <a:noFill/>
                </a:ln>
                <a:solidFill>
                  <a:srgbClr val="5D2884"/>
                </a:solidFill>
                <a:effectLst>
                  <a:reflection blurRad="12700" stA="50000" endPos="50000" dist="5000" dir="5400000" sy="-100000" rotWithShape="0"/>
                </a:effectLst>
              </a:rPr>
              <a:t>phát</a:t>
            </a:r>
            <a:r>
              <a:rPr lang="en-US" sz="3500" b="1" cap="all" dirty="0">
                <a:ln w="0">
                  <a:noFill/>
                </a:ln>
                <a:solidFill>
                  <a:srgbClr val="5D2884"/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3500" b="1" cap="all" dirty="0" err="1">
                <a:ln w="0">
                  <a:noFill/>
                </a:ln>
                <a:solidFill>
                  <a:srgbClr val="5D2884"/>
                </a:solidFill>
                <a:effectLst>
                  <a:reflection blurRad="12700" stA="50000" endPos="50000" dist="5000" dir="5400000" sy="-100000" rotWithShape="0"/>
                </a:effectLst>
              </a:rPr>
              <a:t>triển</a:t>
            </a:r>
            <a:endParaRPr lang="en-US" sz="3500" b="1" cap="all" dirty="0">
              <a:ln w="0">
                <a:noFill/>
              </a:ln>
              <a:solidFill>
                <a:srgbClr val="5D2884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890904" y="1577076"/>
            <a:ext cx="4049570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E7A18DC8-A1F1-4DC2-B15C-E83AA3A7ABB0}"/>
              </a:ext>
            </a:extLst>
          </p:cNvPr>
          <p:cNvSpPr txBox="1"/>
          <p:nvPr/>
        </p:nvSpPr>
        <p:spPr>
          <a:xfrm>
            <a:off x="2408346" y="2379793"/>
            <a:ext cx="6903075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600" b="1" dirty="0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2600" b="1" dirty="0" err="1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600" b="1" dirty="0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600" b="1" dirty="0" err="1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600" b="1" dirty="0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</a:t>
            </a:r>
            <a:r>
              <a:rPr lang="vi-VN" sz="2600" b="1" dirty="0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ận dụng kiến thức</a:t>
            </a:r>
            <a:r>
              <a:rPr lang="en-US" sz="2600" b="1" dirty="0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1" dirty="0" err="1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sz="2600" b="1" dirty="0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600" b="1" dirty="0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600" b="1" dirty="0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600" b="1" dirty="0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600" b="1" dirty="0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600" b="1" dirty="0" err="1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600" b="1" dirty="0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600" b="1" dirty="0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vi-VN" sz="2600" b="1" dirty="0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600" b="1" dirty="0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600" b="1" dirty="0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600" b="1" dirty="0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1" dirty="0" err="1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600" b="1" dirty="0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600" b="1" dirty="0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600" b="1" dirty="0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600" b="1" dirty="0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600" b="1" dirty="0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600" b="1" dirty="0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600" b="1" dirty="0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600" b="1" dirty="0" err="1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600" b="1" dirty="0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600" b="1" dirty="0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1" dirty="0" err="1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600" b="1" dirty="0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600" b="1" dirty="0" err="1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trưng</a:t>
            </a:r>
            <a:r>
              <a:rPr lang="en-US" sz="2600" b="1" dirty="0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2600" b="1" dirty="0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chia </a:t>
            </a:r>
            <a:r>
              <a:rPr lang="en-US" sz="2600" b="1" dirty="0" err="1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2600" b="1" dirty="0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600" b="1" dirty="0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600" b="1" dirty="0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600" b="1" dirty="0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b="1" dirty="0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600" b="1" dirty="0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bè</a:t>
            </a:r>
            <a:r>
              <a:rPr lang="en-US" sz="2600" b="1" dirty="0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1" dirty="0" err="1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600" b="1" dirty="0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600" b="1" dirty="0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600" b="1" dirty="0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600" b="1" dirty="0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600" b="1" dirty="0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600" b="1" dirty="0">
              <a:solidFill>
                <a:srgbClr val="612A8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3342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42" t="9015" r="1443" b="234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31063" y="2041731"/>
            <a:ext cx="6078826" cy="13542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1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66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CHÚC CÁC CON </a:t>
            </a:r>
          </a:p>
          <a:p>
            <a:pPr algn="ctr">
              <a:defRPr/>
            </a:pPr>
            <a:r>
              <a:rPr lang="en-US" sz="41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66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HOÀN THÀNH BÀI TỐT!</a:t>
            </a: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3432503" y="4281079"/>
            <a:ext cx="6703173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sz="2700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7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700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7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27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7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7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7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cẩn</a:t>
            </a:r>
            <a:r>
              <a:rPr lang="en-US" sz="27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thận</a:t>
            </a:r>
            <a:r>
              <a:rPr lang="en-US" sz="27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27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sz="2700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7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7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7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700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7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700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7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27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7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7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7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7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sz="2700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7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trưng</a:t>
            </a:r>
            <a:r>
              <a:rPr lang="en-US" sz="27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27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7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2700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27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7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7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7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sz="2700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Hẹn</a:t>
            </a:r>
            <a:r>
              <a:rPr lang="en-US" sz="27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27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7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7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700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7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7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7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7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Rectangle 5"/>
          <p:cNvSpPr/>
          <p:nvPr/>
        </p:nvSpPr>
        <p:spPr>
          <a:xfrm>
            <a:off x="3956439" y="1305964"/>
            <a:ext cx="4049570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40405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0"/>
            <a:ext cx="12192002" cy="593750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44800"/>
            <a:ext cx="12192000" cy="4013200"/>
          </a:xfrm>
          <a:prstGeom prst="rect">
            <a:avLst/>
          </a:prstGeom>
        </p:spPr>
      </p:pic>
      <p:sp>
        <p:nvSpPr>
          <p:cNvPr id="4" name="TextBox 4"/>
          <p:cNvSpPr txBox="1">
            <a:spLocks noChangeArrowheads="1"/>
          </p:cNvSpPr>
          <p:nvPr/>
        </p:nvSpPr>
        <p:spPr bwMode="auto">
          <a:xfrm>
            <a:off x="1000125" y="1315360"/>
            <a:ext cx="9763125" cy="15234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sz="3100" b="1" dirty="0">
                <a:solidFill>
                  <a:srgbClr val="55257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 ĐỀ 3: ÂM NHẠC VÀ SẮC MÀU</a:t>
            </a:r>
          </a:p>
          <a:p>
            <a:pPr algn="ctr"/>
            <a:r>
              <a:rPr lang="en-US" sz="3100" b="1" dirty="0">
                <a:solidFill>
                  <a:srgbClr val="55257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1: TƯỞNG TƯỢNG, TẠO HÌNH</a:t>
            </a:r>
          </a:p>
          <a:p>
            <a:pPr algn="ctr"/>
            <a:r>
              <a:rPr lang="en-US" sz="3100" b="1" dirty="0">
                <a:solidFill>
                  <a:srgbClr val="55257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 BỨC TRANH VẼ THEO NHẠC</a:t>
            </a:r>
          </a:p>
        </p:txBody>
      </p:sp>
      <p:sp>
        <p:nvSpPr>
          <p:cNvPr id="5" name="Rectangle 4"/>
          <p:cNvSpPr/>
          <p:nvPr/>
        </p:nvSpPr>
        <p:spPr>
          <a:xfrm>
            <a:off x="2720171" y="40921"/>
            <a:ext cx="6603283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&amp; ĐÀO TẠO QUẬN LONG BIÊN</a:t>
            </a:r>
          </a:p>
          <a:p>
            <a:pPr algn="ctr"/>
            <a:r>
              <a:rPr lang="en-US" sz="20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GIANG BIÊN</a:t>
            </a:r>
            <a:endParaRPr lang="en-US" sz="2000" b="1" cap="none" spc="5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65744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447"/>
          <a:stretch/>
        </p:blipFill>
        <p:spPr>
          <a:xfrm>
            <a:off x="785611" y="154547"/>
            <a:ext cx="10740980" cy="641367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229369" y="3498439"/>
            <a:ext cx="5643404" cy="247760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1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1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Sách</a:t>
            </a:r>
            <a:r>
              <a:rPr lang="en-US" sz="31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1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Mĩ</a:t>
            </a:r>
            <a:r>
              <a:rPr lang="en-US" sz="31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thuật</a:t>
            </a:r>
            <a:r>
              <a:rPr lang="en-US" sz="31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defRPr/>
            </a:pPr>
            <a:r>
              <a:rPr lang="en-US" sz="31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1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Giấy</a:t>
            </a:r>
            <a:r>
              <a:rPr lang="en-US" sz="31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31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1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31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1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bút</a:t>
            </a:r>
            <a:r>
              <a:rPr lang="en-US" sz="31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chì</a:t>
            </a:r>
            <a:r>
              <a:rPr lang="en-US" sz="31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1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tẩy</a:t>
            </a:r>
            <a:r>
              <a:rPr lang="en-US" sz="31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1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kéo</a:t>
            </a:r>
            <a:r>
              <a:rPr lang="en-US" sz="31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defRPr/>
            </a:pPr>
            <a:r>
              <a:rPr lang="en-US" sz="31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1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Máy</a:t>
            </a:r>
            <a:r>
              <a:rPr lang="en-US" sz="31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31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31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điện</a:t>
            </a:r>
            <a:r>
              <a:rPr lang="en-US" sz="31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thoại</a:t>
            </a:r>
            <a:r>
              <a:rPr lang="en-US" sz="31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,…</a:t>
            </a:r>
          </a:p>
          <a:p>
            <a:pPr>
              <a:defRPr/>
            </a:pPr>
            <a:r>
              <a:rPr lang="en-US" sz="31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1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bật</a:t>
            </a:r>
            <a:r>
              <a:rPr lang="en-US" sz="31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1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1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31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1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31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31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>
              <a:defRPr/>
            </a:pPr>
            <a:r>
              <a:rPr lang="en-US" sz="31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31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31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  <p:sp>
        <p:nvSpPr>
          <p:cNvPr id="5" name="Rectangle 4"/>
          <p:cNvSpPr/>
          <p:nvPr/>
        </p:nvSpPr>
        <p:spPr>
          <a:xfrm>
            <a:off x="3136363" y="2795425"/>
            <a:ext cx="603947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CHUẨN BỊ ĐỒ DÙNG</a:t>
            </a:r>
          </a:p>
        </p:txBody>
      </p:sp>
      <p:sp>
        <p:nvSpPr>
          <p:cNvPr id="6" name="Rectangle 5"/>
          <p:cNvSpPr/>
          <p:nvPr/>
        </p:nvSpPr>
        <p:spPr>
          <a:xfrm>
            <a:off x="4131315" y="2290030"/>
            <a:ext cx="4049570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4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</a:p>
          <a:p>
            <a:pPr algn="ctr"/>
            <a:r>
              <a:rPr lang="en-US" sz="1400" b="1" cap="none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TR</a:t>
            </a:r>
            <a:r>
              <a:rPr lang="en-US" sz="14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ƯỜNG TIỂU HỌC GIANG BIÊN</a:t>
            </a:r>
            <a:endParaRPr lang="en-US" sz="1400" b="1" cap="none" spc="5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452125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15884" y="1944704"/>
            <a:ext cx="8377614" cy="317009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just">
              <a:defRPr/>
            </a:pP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giai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điệu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</a:p>
          <a:p>
            <a:pPr algn="just">
              <a:defRPr/>
            </a:pP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giai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điệu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>
              <a:defRPr/>
            </a:pP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defRPr/>
            </a:pP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>
              <a:defRPr/>
            </a:pP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>
              <a:defRPr/>
            </a:pP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defRPr/>
            </a:pP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>
              <a:defRPr/>
            </a:pP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Rectangle 4"/>
          <p:cNvSpPr/>
          <p:nvPr/>
        </p:nvSpPr>
        <p:spPr>
          <a:xfrm>
            <a:off x="3390197" y="1177172"/>
            <a:ext cx="541161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>
                <a:ln/>
                <a:solidFill>
                  <a:srgbClr val="FF0000"/>
                </a:solidFill>
                <a:effectLst/>
              </a:rPr>
              <a:t>YÊU CẦU CẦN ĐẠT</a:t>
            </a:r>
          </a:p>
        </p:txBody>
      </p:sp>
      <p:sp>
        <p:nvSpPr>
          <p:cNvPr id="6" name="Rectangle 5"/>
          <p:cNvSpPr/>
          <p:nvPr/>
        </p:nvSpPr>
        <p:spPr>
          <a:xfrm>
            <a:off x="4170896" y="805011"/>
            <a:ext cx="4049570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4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</a:p>
          <a:p>
            <a:pPr algn="ctr"/>
            <a:r>
              <a:rPr lang="en-US" sz="1400" b="1" cap="none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TR</a:t>
            </a:r>
            <a:r>
              <a:rPr lang="en-US" sz="14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ƯỜNG TIỀU HỌC GIANG BIÊN</a:t>
            </a:r>
            <a:endParaRPr lang="en-US" sz="1400" b="1" cap="none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925693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6" r="-106" b="2723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61093" y="1057682"/>
            <a:ext cx="2749471" cy="75405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300" b="1" cap="none" spc="0" dirty="0">
                <a:ln/>
                <a:solidFill>
                  <a:srgbClr val="FF0000"/>
                </a:solidFill>
                <a:effectLst/>
              </a:rPr>
              <a:t>KHÁM PHÁ</a:t>
            </a:r>
          </a:p>
        </p:txBody>
      </p:sp>
      <p:sp>
        <p:nvSpPr>
          <p:cNvPr id="5" name="Rectangle 4"/>
          <p:cNvSpPr/>
          <p:nvPr/>
        </p:nvSpPr>
        <p:spPr>
          <a:xfrm>
            <a:off x="4071656" y="823893"/>
            <a:ext cx="4049570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</a:p>
          <a:p>
            <a:pPr algn="ctr"/>
            <a:r>
              <a:rPr lang="en-US" sz="1400" b="1" cap="none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TR</a:t>
            </a:r>
            <a:r>
              <a:rPr lang="en-US" sz="14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ƯỜNG TIỂU HỌC GIANG BIÊN</a:t>
            </a:r>
            <a:endParaRPr lang="en-US" sz="1400" b="1" cap="none" spc="5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799" y="1859504"/>
            <a:ext cx="3832324" cy="36726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4397" y="1859505"/>
            <a:ext cx="3672625" cy="367262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9447" y="1859504"/>
            <a:ext cx="3672625" cy="367262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897747" y="5550790"/>
            <a:ext cx="5891485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2647346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474"/>
          <a:stretch/>
        </p:blipFill>
        <p:spPr>
          <a:xfrm>
            <a:off x="51512" y="0"/>
            <a:ext cx="12191999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756" t="61440" r="9061" b="4226"/>
          <a:stretch/>
        </p:blipFill>
        <p:spPr>
          <a:xfrm>
            <a:off x="6147511" y="1339661"/>
            <a:ext cx="4541949" cy="235468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colorTemperature colorTemp="8800"/>
                    </a14:imgEffect>
                    <a14:imgEffect>
                      <a14:saturation sat="2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58" t="26072" r="64249" b="39499"/>
          <a:stretch/>
        </p:blipFill>
        <p:spPr>
          <a:xfrm>
            <a:off x="1506828" y="1330940"/>
            <a:ext cx="4643926" cy="236112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colorTemperature colorTemp="7200"/>
                    </a14:imgEffect>
                    <a14:imgEffect>
                      <a14:saturation sat="30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089" t="35653" r="27850" b="34864"/>
          <a:stretch/>
        </p:blipFill>
        <p:spPr>
          <a:xfrm rot="5400000">
            <a:off x="7014715" y="3046500"/>
            <a:ext cx="2159231" cy="366798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colorTemperature colorTemp="7200"/>
                    </a14:imgEffect>
                    <a14:imgEffect>
                      <a14:saturation sat="4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105" t="66898" r="27835" b="2492"/>
          <a:stretch/>
        </p:blipFill>
        <p:spPr>
          <a:xfrm rot="5400000">
            <a:off x="3118255" y="3065212"/>
            <a:ext cx="2159232" cy="3630561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384609" y="604290"/>
            <a:ext cx="2749471" cy="75405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300" b="1" cap="none" spc="0" dirty="0">
                <a:ln/>
                <a:solidFill>
                  <a:srgbClr val="FF0000"/>
                </a:solidFill>
                <a:effectLst/>
              </a:rPr>
              <a:t>KHÁM PHÁ</a:t>
            </a:r>
          </a:p>
        </p:txBody>
      </p:sp>
      <p:sp>
        <p:nvSpPr>
          <p:cNvPr id="13" name="Rectangle 12"/>
          <p:cNvSpPr/>
          <p:nvPr/>
        </p:nvSpPr>
        <p:spPr>
          <a:xfrm>
            <a:off x="4079686" y="450402"/>
            <a:ext cx="4049570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</a:p>
          <a:p>
            <a:pPr algn="ctr"/>
            <a:r>
              <a:rPr lang="en-US" sz="1400" b="1" cap="none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TRƯỜNG TIỂU HỌC GIANG BIÊN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305314" y="5962914"/>
            <a:ext cx="77612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6349921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6761"/>
          <a:stretch/>
        </p:blipFill>
        <p:spPr>
          <a:xfrm>
            <a:off x="1" y="0"/>
            <a:ext cx="12191999" cy="687507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699443" y="2382183"/>
            <a:ext cx="4323941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000" b="1" dirty="0">
                <a:ln/>
                <a:solidFill>
                  <a:srgbClr val="FF0000"/>
                </a:solidFill>
              </a:rPr>
              <a:t>CÁCH THỰC HIỆN</a:t>
            </a:r>
            <a:endParaRPr lang="en-US" sz="4000" b="1" cap="none" spc="0" dirty="0">
              <a:ln/>
              <a:solidFill>
                <a:srgbClr val="FF0000"/>
              </a:solidFill>
              <a:effectLst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769953" y="1993957"/>
            <a:ext cx="4049570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4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</a:p>
          <a:p>
            <a:pPr algn="ctr"/>
            <a:r>
              <a:rPr lang="en-US" sz="1400" b="1" cap="none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TR</a:t>
            </a:r>
            <a:r>
              <a:rPr lang="en-US" sz="14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ƯỜNG TIỂU HỌC GIANG BIÊN</a:t>
            </a:r>
            <a:endParaRPr lang="en-US" sz="1400" b="1" cap="none" spc="5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429557" y="2897750"/>
            <a:ext cx="6625532" cy="24006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giai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điệu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giai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điệu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015838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581870" y="945358"/>
            <a:ext cx="4719177" cy="63094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3500" b="1" dirty="0">
                <a:ln/>
                <a:solidFill>
                  <a:schemeClr val="accent4"/>
                </a:solidFill>
              </a:rPr>
              <a:t>SẢN PHẨM</a:t>
            </a:r>
            <a:r>
              <a:rPr lang="en-US" sz="3500" b="1" cap="none" spc="0" dirty="0">
                <a:ln/>
                <a:solidFill>
                  <a:schemeClr val="accent4"/>
                </a:solidFill>
                <a:effectLst/>
              </a:rPr>
              <a:t> THAM KHẢO</a:t>
            </a:r>
          </a:p>
        </p:txBody>
      </p:sp>
      <p:sp>
        <p:nvSpPr>
          <p:cNvPr id="5" name="Rectangle 4"/>
          <p:cNvSpPr/>
          <p:nvPr/>
        </p:nvSpPr>
        <p:spPr>
          <a:xfrm>
            <a:off x="3916673" y="291713"/>
            <a:ext cx="4049570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</a:p>
          <a:p>
            <a:pPr algn="ctr"/>
            <a:r>
              <a:rPr lang="en-US" sz="1400" b="1" cap="none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TR</a:t>
            </a:r>
            <a:r>
              <a:rPr lang="en-US" sz="14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ƯỜNG TIỂU HỌC GIANG BIÊN</a:t>
            </a:r>
            <a:endParaRPr lang="en-US" sz="1400" b="1" cap="none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80" t="1155" r="48921" b="2922"/>
          <a:stretch/>
        </p:blipFill>
        <p:spPr>
          <a:xfrm>
            <a:off x="3400107" y="1922168"/>
            <a:ext cx="2385716" cy="342578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colorTemperature colorTemp="88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23" t="3943" r="7900" b="9483"/>
          <a:stretch/>
        </p:blipFill>
        <p:spPr>
          <a:xfrm>
            <a:off x="550831" y="1922168"/>
            <a:ext cx="2415139" cy="342578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353" t="5634" r="7517" b="6291"/>
          <a:stretch/>
        </p:blipFill>
        <p:spPr>
          <a:xfrm>
            <a:off x="6219960" y="1919914"/>
            <a:ext cx="2426668" cy="342803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82" t="15962" r="4070" b="11737"/>
          <a:stretch/>
        </p:blipFill>
        <p:spPr>
          <a:xfrm>
            <a:off x="9080765" y="1854744"/>
            <a:ext cx="2495148" cy="34932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0750034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863055" y="1563626"/>
            <a:ext cx="4719177" cy="63094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3500" b="1" dirty="0">
                <a:ln/>
                <a:solidFill>
                  <a:schemeClr val="accent4"/>
                </a:solidFill>
              </a:rPr>
              <a:t>SẢN PHẨM</a:t>
            </a:r>
            <a:r>
              <a:rPr lang="en-US" sz="3500" b="1" cap="none" spc="0" dirty="0">
                <a:ln/>
                <a:solidFill>
                  <a:schemeClr val="accent4"/>
                </a:solidFill>
                <a:effectLst/>
              </a:rPr>
              <a:t> THAM KHẢO</a:t>
            </a:r>
          </a:p>
        </p:txBody>
      </p:sp>
      <p:sp>
        <p:nvSpPr>
          <p:cNvPr id="5" name="Rectangle 4"/>
          <p:cNvSpPr/>
          <p:nvPr/>
        </p:nvSpPr>
        <p:spPr>
          <a:xfrm>
            <a:off x="3916672" y="752832"/>
            <a:ext cx="4049570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</a:p>
          <a:p>
            <a:pPr algn="ctr"/>
            <a:r>
              <a:rPr lang="en-US" sz="1400" b="1" cap="none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TR</a:t>
            </a:r>
            <a:r>
              <a:rPr lang="en-US" sz="14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ƯỜNG TIỂU HỌC GIANG BIÊN</a:t>
            </a:r>
            <a:endParaRPr lang="en-US" sz="1400" b="1" cap="none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656" y="1879097"/>
            <a:ext cx="2578335" cy="368333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2498" y="2230035"/>
            <a:ext cx="4259227" cy="298145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2232" y="1879097"/>
            <a:ext cx="2540240" cy="3782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982597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1313</TotalTime>
  <Words>611</Words>
  <Application>Microsoft Office PowerPoint</Application>
  <PresentationFormat>Widescreen</PresentationFormat>
  <Paragraphs>73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AutoBVT</dc:creator>
  <cp:lastModifiedBy>HP</cp:lastModifiedBy>
  <cp:revision>75</cp:revision>
  <dcterms:created xsi:type="dcterms:W3CDTF">2021-09-26T01:10:18Z</dcterms:created>
  <dcterms:modified xsi:type="dcterms:W3CDTF">2022-10-23T03:17:59Z</dcterms:modified>
</cp:coreProperties>
</file>