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71" r:id="rId2"/>
  </p:sldMasterIdLst>
  <p:notesMasterIdLst>
    <p:notesMasterId r:id="rId23"/>
  </p:notesMasterIdLst>
  <p:sldIdLst>
    <p:sldId id="324" r:id="rId3"/>
    <p:sldId id="469" r:id="rId4"/>
    <p:sldId id="429" r:id="rId5"/>
    <p:sldId id="433" r:id="rId6"/>
    <p:sldId id="430" r:id="rId7"/>
    <p:sldId id="400" r:id="rId8"/>
    <p:sldId id="405" r:id="rId9"/>
    <p:sldId id="438" r:id="rId10"/>
    <p:sldId id="410" r:id="rId11"/>
    <p:sldId id="411" r:id="rId12"/>
    <p:sldId id="440" r:id="rId13"/>
    <p:sldId id="444" r:id="rId14"/>
    <p:sldId id="413" r:id="rId15"/>
    <p:sldId id="424" r:id="rId16"/>
    <p:sldId id="446" r:id="rId17"/>
    <p:sldId id="464" r:id="rId18"/>
    <p:sldId id="448" r:id="rId19"/>
    <p:sldId id="462" r:id="rId20"/>
    <p:sldId id="428" r:id="rId21"/>
    <p:sldId id="290" r:id="rId22"/>
  </p:sldIdLst>
  <p:sldSz cx="12192000" cy="6858000"/>
  <p:notesSz cx="6858000" cy="9144000"/>
  <p:embeddedFontLs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.VnTimeH" panose="020B7200000000000000" pitchFamily="34" charset="0"/>
      <p:regular r:id="rId28"/>
      <p:bold r:id="rId29"/>
      <p:italic r:id="rId30"/>
      <p:boldItalic r:id="rId31"/>
    </p:embeddedFont>
    <p:embeddedFont>
      <p:font typeface="Garamond" panose="02020404030301010803" pitchFamily="18" charset="0"/>
      <p:regular r:id="rId32"/>
      <p:bold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00"/>
    <a:srgbClr val="FF3300"/>
    <a:srgbClr val="FF0066"/>
    <a:srgbClr val="9900FF"/>
    <a:srgbClr val="CCCC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660"/>
  </p:normalViewPr>
  <p:slideViewPr>
    <p:cSldViewPr>
      <p:cViewPr varScale="1">
        <p:scale>
          <a:sx n="68" d="100"/>
          <a:sy n="68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8136D45-6FCF-4FC8-AAAD-08B2A73C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5D0E-E9C3-4302-AC90-0AB69FC8A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2D17-F36C-4DD5-93BC-8DDE7498F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A96E-C7D3-4FB1-91D0-107B2398E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56A4-0322-47CB-B396-3B7D2F998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3304-7503-47B9-BE3D-A6383ECB2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E6AF-92EC-467E-999C-688108B65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556D-379B-4833-839E-9379BB22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E98E-911E-4D70-9B70-398CCE569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C937-6DFB-4505-935B-96B129BA0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3EC37-1C29-4437-85BD-E9137B2E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1AC1-EACF-4D11-8072-A600725B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BFF94-6C80-42AB-8C73-5F1F0137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8D89-1B80-426B-8FEB-F2C9CF7F9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2EFE-A818-459D-83C2-B8218356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F7C0-92B1-4B8A-8BE5-79357159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CEB0-81C8-46C4-99D6-35F7FC3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CC4C-5312-49BD-B7F7-420F7B71E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926A-FAD5-4864-A73D-7DAE2B9AA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B417-2694-469B-B51E-6B26FBB3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D7106-5935-43F6-8DAE-0AAAC46E2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56774-F73A-4262-81FE-DCB2F042F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FF56-C757-40B9-8DEC-6B8893095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j-lt"/>
              </a:defRPr>
            </a:lvl1pPr>
          </a:lstStyle>
          <a:p>
            <a:pPr>
              <a:defRPr/>
            </a:pPr>
            <a:fld id="{8B1C25AA-00B9-4B2C-A4CE-E3325CBF1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829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F2F8B40-E59A-4277-B22C-2D843B8A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www.laodong.com.vn/avatar.aspx?ID%3D23734%26at%3D0%26ts%3D236&amp;imgrefurl=http://www.laodong.com.vn/Home/vanhoa/2007/4/33731.laodong&amp;h=198&amp;w=236&amp;sz=14&amp;hl=vi&amp;start=40&amp;tbnid=2suJx19HmzOWeM:&amp;tbnh=91&amp;tbnw=109&amp;prev=/images?q%3Dchien%2Bdich%2BHo%2BChi%2BMinh%26start%3D20%26gbv%3D2%26ndsp%3D20%26hl%3Dvi%26sa%3D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vn/imgres?imgurl=http://www.laodong.com.vn/avatar.aspx?ID%3D23734%26at%3D0%26ts%3D236&amp;imgrefurl=http://www.laodong.com.vn/Home/vanhoa/2007/4/33731.laodong&amp;h=198&amp;w=236&amp;sz=14&amp;hl=vi&amp;start=40&amp;tbnid=2suJx19HmzOWeM:&amp;tbnh=91&amp;tbnw=109&amp;prev=/images?q%3Dchien%2Bdich%2BHo%2BChi%2BMinh%26start%3D20%26gbv%3D2%26ndsp%3D20%26hl%3Dvi%26sa%3DN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8839200" cy="8382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+mj-lt"/>
              </a:rPr>
              <a:t>LỊCH SỬ LỚP 5 TUẦN 9</a:t>
            </a:r>
            <a:endParaRPr lang="vi-VN" sz="6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4" descr="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15364" name="Group 10"/>
          <p:cNvGrpSpPr>
            <a:grpSpLocks/>
          </p:cNvGrpSpPr>
          <p:nvPr/>
        </p:nvGrpSpPr>
        <p:grpSpPr bwMode="auto">
          <a:xfrm>
            <a:off x="0" y="0"/>
            <a:ext cx="12344400" cy="7010400"/>
            <a:chOff x="0" y="0"/>
            <a:chExt cx="5760" cy="3648"/>
          </a:xfrm>
        </p:grpSpPr>
        <p:pic>
          <p:nvPicPr>
            <p:cNvPr id="15365" name="Picture 3" descr="e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6" name="Group 5"/>
            <p:cNvGrpSpPr>
              <a:grpSpLocks/>
            </p:cNvGrpSpPr>
            <p:nvPr/>
          </p:nvGrpSpPr>
          <p:grpSpPr bwMode="auto">
            <a:xfrm>
              <a:off x="2256" y="0"/>
              <a:ext cx="528" cy="528"/>
              <a:chOff x="2448" y="0"/>
              <a:chExt cx="1104" cy="1056"/>
            </a:xfrm>
          </p:grpSpPr>
          <p:grpSp>
            <p:nvGrpSpPr>
              <p:cNvPr id="15367" name="Group 6"/>
              <p:cNvGrpSpPr>
                <a:grpSpLocks/>
              </p:cNvGrpSpPr>
              <p:nvPr/>
            </p:nvGrpSpPr>
            <p:grpSpPr bwMode="auto">
              <a:xfrm>
                <a:off x="2448" y="0"/>
                <a:ext cx="1104" cy="624"/>
                <a:chOff x="3024" y="3360"/>
                <a:chExt cx="1104" cy="624"/>
              </a:xfrm>
            </p:grpSpPr>
            <p:sp>
              <p:nvSpPr>
                <p:cNvPr id="15369" name="Rectangle 7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288" name="AutoShape 8"/>
                <p:cNvSpPr>
                  <a:spLocks noChangeArrowheads="1"/>
                </p:cNvSpPr>
                <p:nvPr/>
              </p:nvSpPr>
              <p:spPr bwMode="auto">
                <a:xfrm>
                  <a:off x="3292" y="3386"/>
                  <a:ext cx="575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368" name="Rectangle 9"/>
              <p:cNvSpPr>
                <a:spLocks noChangeArrowheads="1"/>
              </p:cNvSpPr>
              <p:nvPr/>
            </p:nvSpPr>
            <p:spPr bwMode="auto">
              <a:xfrm>
                <a:off x="2448" y="0"/>
                <a:ext cx="48" cy="105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/>
          </a:p>
        </p:txBody>
      </p:sp>
      <p:pic>
        <p:nvPicPr>
          <p:cNvPr id="16387" name="Picture 4" descr="avatar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867400" cy="3352800"/>
          </a:xfrm>
        </p:spPr>
      </p:pic>
      <p:pic>
        <p:nvPicPr>
          <p:cNvPr id="16388" name="Picture 5" descr="df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6298096" cy="32766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Picture 6" descr="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617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276600"/>
            <a:ext cx="614569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1" name="Group 8"/>
          <p:cNvGrpSpPr>
            <a:grpSpLocks/>
          </p:cNvGrpSpPr>
          <p:nvPr/>
        </p:nvGrpSpPr>
        <p:grpSpPr bwMode="auto">
          <a:xfrm>
            <a:off x="8077200" y="3505200"/>
            <a:ext cx="609600" cy="533400"/>
            <a:chOff x="2448" y="0"/>
            <a:chExt cx="1104" cy="1056"/>
          </a:xfrm>
        </p:grpSpPr>
        <p:grpSp>
          <p:nvGrpSpPr>
            <p:cNvPr id="16396" name="Group 9"/>
            <p:cNvGrpSpPr>
              <a:grpSpLocks/>
            </p:cNvGrpSpPr>
            <p:nvPr/>
          </p:nvGrpSpPr>
          <p:grpSpPr bwMode="auto">
            <a:xfrm>
              <a:off x="2448" y="0"/>
              <a:ext cx="1104" cy="624"/>
              <a:chOff x="3024" y="3360"/>
              <a:chExt cx="1104" cy="624"/>
            </a:xfrm>
          </p:grpSpPr>
          <p:sp>
            <p:nvSpPr>
              <p:cNvPr id="16398" name="Rectangle 10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1104" cy="62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368651" name="AutoShape 11"/>
              <p:cNvSpPr>
                <a:spLocks noChangeArrowheads="1"/>
              </p:cNvSpPr>
              <p:nvPr/>
            </p:nvSpPr>
            <p:spPr bwMode="auto">
              <a:xfrm>
                <a:off x="3291" y="3388"/>
                <a:ext cx="575" cy="481"/>
              </a:xfrm>
              <a:prstGeom prst="star5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</p:grpSp>
        <p:sp>
          <p:nvSpPr>
            <p:cNvPr id="16397" name="Rectangle 12"/>
            <p:cNvSpPr>
              <a:spLocks noChangeArrowheads="1"/>
            </p:cNvSpPr>
            <p:nvPr/>
          </p:nvSpPr>
          <p:spPr bwMode="auto">
            <a:xfrm>
              <a:off x="2448" y="0"/>
              <a:ext cx="48" cy="105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559191" y="2890837"/>
            <a:ext cx="41910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     </a:t>
            </a:r>
            <a:r>
              <a:rPr lang="en-US" sz="2000">
                <a:latin typeface=".VnTime" pitchFamily="34" charset="0"/>
              </a:rPr>
              <a:t>Hµ Néi, ngµy 18-8-1945.</a:t>
            </a: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7002194" y="2738107"/>
            <a:ext cx="41910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      </a:t>
            </a:r>
            <a:r>
              <a:rPr lang="en-US" sz="2000" dirty="0">
                <a:latin typeface=".VnTime" pitchFamily="34" charset="0"/>
              </a:rPr>
              <a:t>Hµ </a:t>
            </a:r>
            <a:r>
              <a:rPr lang="en-US" sz="2000" dirty="0" err="1">
                <a:latin typeface=".VnTime" pitchFamily="34" charset="0"/>
              </a:rPr>
              <a:t>Néi</a:t>
            </a:r>
            <a:r>
              <a:rPr lang="en-US" sz="2000" dirty="0">
                <a:latin typeface=".VnTime" pitchFamily="34" charset="0"/>
              </a:rPr>
              <a:t>, </a:t>
            </a:r>
            <a:r>
              <a:rPr lang="en-US" sz="2000" dirty="0" err="1">
                <a:latin typeface=".VnTime" pitchFamily="34" charset="0"/>
              </a:rPr>
              <a:t>s¸ng</a:t>
            </a:r>
            <a:r>
              <a:rPr lang="en-US" sz="2000" dirty="0">
                <a:latin typeface=".VnTime" pitchFamily="34" charset="0"/>
              </a:rPr>
              <a:t> 19-8-1945.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961292" y="6243637"/>
            <a:ext cx="41910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000" dirty="0" err="1">
                <a:latin typeface=".VnTime" pitchFamily="34" charset="0"/>
              </a:rPr>
              <a:t>BiÓu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tinh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chiÕm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Phñ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Kh©m</a:t>
            </a:r>
            <a:r>
              <a:rPr lang="en-US" sz="2000" dirty="0">
                <a:latin typeface=".VnTime" pitchFamily="34" charset="0"/>
              </a:rPr>
              <a:t> Sai</a:t>
            </a:r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6594460" y="6338828"/>
            <a:ext cx="5097194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000" dirty="0" err="1">
                <a:latin typeface=".VnTime" pitchFamily="34" charset="0"/>
              </a:rPr>
              <a:t>Cê</a:t>
            </a:r>
            <a:r>
              <a:rPr lang="en-US" sz="2000" dirty="0">
                <a:latin typeface=".VnTime" pitchFamily="34" charset="0"/>
              </a:rPr>
              <a:t> ®á </a:t>
            </a:r>
            <a:r>
              <a:rPr lang="en-US" sz="2000" dirty="0" err="1">
                <a:latin typeface=".VnTime" pitchFamily="34" charset="0"/>
              </a:rPr>
              <a:t>sao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vµng</a:t>
            </a:r>
            <a:r>
              <a:rPr lang="en-US" sz="2000" dirty="0">
                <a:latin typeface=".VnTime" pitchFamily="34" charset="0"/>
              </a:rPr>
              <a:t> bay </a:t>
            </a:r>
            <a:r>
              <a:rPr lang="en-US" sz="2000" dirty="0" err="1">
                <a:latin typeface=".VnTime" pitchFamily="34" charset="0"/>
              </a:rPr>
              <a:t>trªn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nãc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Phñ</a:t>
            </a:r>
            <a:r>
              <a:rPr lang="en-US" sz="2000" dirty="0">
                <a:latin typeface=".VnTime" pitchFamily="34" charset="0"/>
              </a:rPr>
              <a:t> </a:t>
            </a:r>
            <a:r>
              <a:rPr lang="en-US" sz="2000" dirty="0" err="1">
                <a:latin typeface=".VnTime" pitchFamily="34" charset="0"/>
              </a:rPr>
              <a:t>Kh©m</a:t>
            </a:r>
            <a:r>
              <a:rPr lang="en-US" sz="2000" dirty="0">
                <a:latin typeface=".VnTime" pitchFamily="34" charset="0"/>
              </a:rPr>
              <a:t> Sai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752600" y="15224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1752600" y="19796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1524000" y="24526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1295400" y="2300288"/>
            <a:ext cx="944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1219200" y="294005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ChiÒu 19-8-1945, cuéc  khëi nghÜa giµnh chÝnh quyÒn ë Hµ Néi toµn th¾ng.</a:t>
            </a:r>
          </a:p>
        </p:txBody>
      </p:sp>
      <p:grpSp>
        <p:nvGrpSpPr>
          <p:cNvPr id="17426" name="Group 25"/>
          <p:cNvGrpSpPr>
            <a:grpSpLocks/>
          </p:cNvGrpSpPr>
          <p:nvPr/>
        </p:nvGrpSpPr>
        <p:grpSpPr bwMode="auto">
          <a:xfrm>
            <a:off x="8001000" y="4267200"/>
            <a:ext cx="2667000" cy="2209800"/>
            <a:chOff x="3810" y="1680"/>
            <a:chExt cx="1950" cy="2400"/>
          </a:xfrm>
        </p:grpSpPr>
        <p:pic>
          <p:nvPicPr>
            <p:cNvPr id="17431" name="Picture 26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" y="1728"/>
              <a:ext cx="195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2" name="Group 27"/>
            <p:cNvGrpSpPr>
              <a:grpSpLocks/>
            </p:cNvGrpSpPr>
            <p:nvPr/>
          </p:nvGrpSpPr>
          <p:grpSpPr bwMode="auto">
            <a:xfrm>
              <a:off x="4512" y="1680"/>
              <a:ext cx="336" cy="336"/>
              <a:chOff x="3648" y="480"/>
              <a:chExt cx="1152" cy="1152"/>
            </a:xfrm>
          </p:grpSpPr>
          <p:grpSp>
            <p:nvGrpSpPr>
              <p:cNvPr id="17433" name="Group 28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17435" name="Rectangle 29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90" name="AutoShape 30"/>
                <p:cNvSpPr>
                  <a:spLocks noChangeArrowheads="1"/>
                </p:cNvSpPr>
                <p:nvPr/>
              </p:nvSpPr>
              <p:spPr bwMode="auto">
                <a:xfrm>
                  <a:off x="3291" y="3390"/>
                  <a:ext cx="577" cy="479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434" name="Rectangle 31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2592" name="Text Box 32"/>
          <p:cNvSpPr txBox="1">
            <a:spLocks noChangeArrowheads="1"/>
          </p:cNvSpPr>
          <p:nvPr/>
        </p:nvSpPr>
        <p:spPr bwMode="auto">
          <a:xfrm>
            <a:off x="1295400" y="3048001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NÕu kh«ng giµnh ®­îc chÝnh quyÒn ë Hµ Néi Th× viÖc giµnh chÝnh quyÒn ë c¸c ®Þa ph­¬ng kh¸c sÏ ra sao?</a:t>
            </a:r>
          </a:p>
        </p:txBody>
      </p:sp>
      <p:sp>
        <p:nvSpPr>
          <p:cNvPr id="322593" name="Text Box 33"/>
          <p:cNvSpPr txBox="1">
            <a:spLocks noChangeArrowheads="1"/>
          </p:cNvSpPr>
          <p:nvPr/>
        </p:nvSpPr>
        <p:spPr bwMode="auto">
          <a:xfrm>
            <a:off x="1752600" y="30480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NÕu kh«ng giµnh ®­îc chÝnh quyÒn ë Hµ Néi Th× viÖc giµnh chÝnh quyÒn ë c¸c ®Þa ph­¬ng kh¸c sÏ gÆp rÊt nhiÒu khã kh¨n.</a:t>
            </a:r>
          </a:p>
        </p:txBody>
      </p:sp>
      <p:sp>
        <p:nvSpPr>
          <p:cNvPr id="322594" name="Text Box 34"/>
          <p:cNvSpPr txBox="1">
            <a:spLocks noChangeArrowheads="1"/>
          </p:cNvSpPr>
          <p:nvPr/>
        </p:nvSpPr>
        <p:spPr bwMode="auto">
          <a:xfrm>
            <a:off x="1524000" y="30480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Cuéc khëi nghÜa cña nh©n d©n Hµ Néi cã t¸c ®éng  nh­ thÕ nµo tíi tinh thÇn c¸ch m¹ng cña nh©n d©n c¶ n­íc?</a:t>
            </a:r>
          </a:p>
        </p:txBody>
      </p:sp>
      <p:sp>
        <p:nvSpPr>
          <p:cNvPr id="322595" name="Text Box 35"/>
          <p:cNvSpPr txBox="1">
            <a:spLocks noChangeArrowheads="1"/>
          </p:cNvSpPr>
          <p:nvPr/>
        </p:nvSpPr>
        <p:spPr bwMode="auto">
          <a:xfrm>
            <a:off x="1066800" y="3059717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       </a:t>
            </a:r>
            <a:r>
              <a:rPr lang="en-US" sz="2800" dirty="0" err="1">
                <a:latin typeface=".VnTime" pitchFamily="34" charset="0"/>
              </a:rPr>
              <a:t>Cuéc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khëi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nghÜa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cña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nh©n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d©n</a:t>
            </a:r>
            <a:r>
              <a:rPr lang="en-US" sz="2800" dirty="0">
                <a:latin typeface=".VnTime" pitchFamily="34" charset="0"/>
              </a:rPr>
              <a:t> Hµ </a:t>
            </a:r>
            <a:r>
              <a:rPr lang="en-US" sz="2800" dirty="0" err="1">
                <a:latin typeface=".VnTime" pitchFamily="34" charset="0"/>
              </a:rPr>
              <a:t>Néi</a:t>
            </a:r>
            <a:r>
              <a:rPr lang="en-US" sz="2800" dirty="0">
                <a:latin typeface=".VnTime" pitchFamily="34" charset="0"/>
              </a:rPr>
              <a:t> ®· </a:t>
            </a:r>
            <a:r>
              <a:rPr lang="en-US" sz="2800" dirty="0" err="1">
                <a:latin typeface=".VnTime" pitchFamily="34" charset="0"/>
              </a:rPr>
              <a:t>cæ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vò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tinh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thÇn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nh©n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d©n</a:t>
            </a:r>
            <a:r>
              <a:rPr lang="en-US" sz="2800" dirty="0">
                <a:latin typeface=".VnTime" pitchFamily="34" charset="0"/>
              </a:rPr>
              <a:t> c¶ </a:t>
            </a:r>
            <a:r>
              <a:rPr lang="en-US" sz="2800" dirty="0" err="1">
                <a:latin typeface=".VnTime" pitchFamily="34" charset="0"/>
              </a:rPr>
              <a:t>n­íc</a:t>
            </a:r>
            <a:r>
              <a:rPr lang="en-US" sz="2800" dirty="0">
                <a:latin typeface=".VnTime" pitchFamily="34" charset="0"/>
              </a:rPr>
              <a:t> ®</a:t>
            </a:r>
            <a:r>
              <a:rPr lang="en-US" sz="2800" dirty="0" err="1">
                <a:latin typeface=".VnTime" pitchFamily="34" charset="0"/>
              </a:rPr>
              <a:t>øng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lªn</a:t>
            </a:r>
            <a:r>
              <a:rPr lang="en-US" sz="2800" dirty="0">
                <a:latin typeface=".VnTime" pitchFamily="34" charset="0"/>
              </a:rPr>
              <a:t> ®</a:t>
            </a:r>
            <a:r>
              <a:rPr lang="en-US" sz="2800" dirty="0" err="1">
                <a:latin typeface=".VnTime" pitchFamily="34" charset="0"/>
              </a:rPr>
              <a:t>Êu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tranh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giµnh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chÝnh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quyÒn</a:t>
            </a:r>
            <a:r>
              <a:rPr lang="en-US" sz="2800" dirty="0">
                <a:latin typeface=".VnTime" pitchFamily="34" charset="0"/>
              </a:rPr>
              <a:t>.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F54FA46-FDCE-46EF-93D9-592EF5382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1DEB5280-D5D2-4A6E-8668-FB7C2E9C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2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80" grpId="0" build="allAtOnce"/>
      <p:bldP spid="322592" grpId="0" build="allAtOnce"/>
      <p:bldP spid="322593" grpId="0" build="allAtOnce"/>
      <p:bldP spid="322594" grpId="0" build="allAtOnce"/>
      <p:bldP spid="32259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1524000" y="2147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1219200" y="278765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1219200" y="27416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1219200" y="26654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8452" name="Text Box 25"/>
          <p:cNvSpPr txBox="1">
            <a:spLocks noChangeArrowheads="1"/>
          </p:cNvSpPr>
          <p:nvPr/>
        </p:nvSpPr>
        <p:spPr bwMode="auto">
          <a:xfrm>
            <a:off x="1143000" y="3429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</a:t>
            </a:r>
          </a:p>
        </p:txBody>
      </p:sp>
      <p:grpSp>
        <p:nvGrpSpPr>
          <p:cNvPr id="18453" name="Group 27"/>
          <p:cNvGrpSpPr>
            <a:grpSpLocks/>
          </p:cNvGrpSpPr>
          <p:nvPr/>
        </p:nvGrpSpPr>
        <p:grpSpPr bwMode="auto">
          <a:xfrm>
            <a:off x="7315200" y="3429000"/>
            <a:ext cx="3276600" cy="3048000"/>
            <a:chOff x="3810" y="1680"/>
            <a:chExt cx="1950" cy="2400"/>
          </a:xfrm>
        </p:grpSpPr>
        <p:pic>
          <p:nvPicPr>
            <p:cNvPr id="18468" name="Picture 28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" y="1728"/>
              <a:ext cx="195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69" name="Group 29"/>
            <p:cNvGrpSpPr>
              <a:grpSpLocks/>
            </p:cNvGrpSpPr>
            <p:nvPr/>
          </p:nvGrpSpPr>
          <p:grpSpPr bwMode="auto">
            <a:xfrm>
              <a:off x="4512" y="1680"/>
              <a:ext cx="336" cy="336"/>
              <a:chOff x="3648" y="480"/>
              <a:chExt cx="1152" cy="1152"/>
            </a:xfrm>
          </p:grpSpPr>
          <p:grpSp>
            <p:nvGrpSpPr>
              <p:cNvPr id="18470" name="Group 30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18472" name="Rectangle 31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856" name="AutoShape 32"/>
                <p:cNvSpPr>
                  <a:spLocks noChangeArrowheads="1"/>
                </p:cNvSpPr>
                <p:nvPr/>
              </p:nvSpPr>
              <p:spPr bwMode="auto">
                <a:xfrm>
                  <a:off x="3290" y="3386"/>
                  <a:ext cx="577" cy="484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8471" name="Rectangle 33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524000" y="2590800"/>
            <a:ext cx="8915400" cy="2209800"/>
            <a:chOff x="0" y="1632"/>
            <a:chExt cx="5616" cy="1392"/>
          </a:xfrm>
        </p:grpSpPr>
        <p:sp>
          <p:nvSpPr>
            <p:cNvPr id="18462" name="Text Box 22"/>
            <p:cNvSpPr txBox="1">
              <a:spLocks noChangeArrowheads="1"/>
            </p:cNvSpPr>
            <p:nvPr/>
          </p:nvSpPr>
          <p:spPr bwMode="auto">
            <a:xfrm>
              <a:off x="0" y="1632"/>
              <a:ext cx="56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 </a:t>
              </a:r>
              <a:r>
                <a:rPr lang="en-US" sz="2800">
                  <a:solidFill>
                    <a:srgbClr val="0000FF"/>
                  </a:solidFill>
                  <a:latin typeface=".VnTime" pitchFamily="34" charset="0"/>
                </a:rPr>
                <a:t>* Khëi nghÜa ë HuÕ ngµy 23 – 8 - 1945</a:t>
              </a:r>
            </a:p>
          </p:txBody>
        </p:sp>
        <p:grpSp>
          <p:nvGrpSpPr>
            <p:cNvPr id="18463" name="Group 34"/>
            <p:cNvGrpSpPr>
              <a:grpSpLocks/>
            </p:cNvGrpSpPr>
            <p:nvPr/>
          </p:nvGrpSpPr>
          <p:grpSpPr bwMode="auto">
            <a:xfrm>
              <a:off x="4992" y="2688"/>
              <a:ext cx="240" cy="336"/>
              <a:chOff x="3648" y="480"/>
              <a:chExt cx="1152" cy="1152"/>
            </a:xfrm>
          </p:grpSpPr>
          <p:grpSp>
            <p:nvGrpSpPr>
              <p:cNvPr id="18464" name="Group 35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18466" name="Rectangle 36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861" name="AutoShape 37"/>
                <p:cNvSpPr>
                  <a:spLocks noChangeArrowheads="1"/>
                </p:cNvSpPr>
                <p:nvPr/>
              </p:nvSpPr>
              <p:spPr bwMode="auto">
                <a:xfrm>
                  <a:off x="3293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8465" name="Rectangle 38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524000" y="2986088"/>
            <a:ext cx="8915400" cy="3033712"/>
            <a:chOff x="0" y="1881"/>
            <a:chExt cx="5616" cy="1911"/>
          </a:xfrm>
        </p:grpSpPr>
        <p:sp>
          <p:nvSpPr>
            <p:cNvPr id="18456" name="Text Box 23"/>
            <p:cNvSpPr txBox="1">
              <a:spLocks noChangeArrowheads="1"/>
            </p:cNvSpPr>
            <p:nvPr/>
          </p:nvSpPr>
          <p:spPr bwMode="auto">
            <a:xfrm>
              <a:off x="0" y="1881"/>
              <a:ext cx="56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 </a:t>
              </a:r>
              <a:r>
                <a:rPr lang="en-US" sz="2800">
                  <a:solidFill>
                    <a:srgbClr val="0000FF"/>
                  </a:solidFill>
                  <a:latin typeface=".VnTime" pitchFamily="34" charset="0"/>
                </a:rPr>
                <a:t>* Khëi nghÜa ë Sµi Gßn ngµy 25 – 8 - 1945</a:t>
              </a:r>
            </a:p>
          </p:txBody>
        </p:sp>
        <p:grpSp>
          <p:nvGrpSpPr>
            <p:cNvPr id="18457" name="Group 42"/>
            <p:cNvGrpSpPr>
              <a:grpSpLocks/>
            </p:cNvGrpSpPr>
            <p:nvPr/>
          </p:nvGrpSpPr>
          <p:grpSpPr bwMode="auto">
            <a:xfrm>
              <a:off x="4896" y="3456"/>
              <a:ext cx="288" cy="336"/>
              <a:chOff x="3648" y="480"/>
              <a:chExt cx="1152" cy="1152"/>
            </a:xfrm>
          </p:grpSpPr>
          <p:grpSp>
            <p:nvGrpSpPr>
              <p:cNvPr id="18458" name="Group 43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18460" name="Rectangle 44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869" name="AutoShape 45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8459" name="Rectangle 46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2" name="Rectangle 4">
            <a:extLst>
              <a:ext uri="{FF2B5EF4-FFF2-40B4-BE49-F238E27FC236}">
                <a16:creationId xmlns:a16="http://schemas.microsoft.com/office/drawing/2014/main" id="{207244D3-C3E9-449B-B761-0231A438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A61FE297-F748-4F16-BD18-349B9A492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1524000" y="2147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1219200" y="278765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1219200" y="27416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1219200" y="26654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1524000" y="25908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HuÕ ngµy 23 – 8 - 1945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1524000" y="29860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Sµi Gßn ngµy 25 – 8 - 1945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2846B8C-3AF1-4876-BD4B-C6E4A04D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E4F60A3-530A-4A41-94F6-3B1DC42A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1524000" y="2147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219200" y="278765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219200" y="27416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1219200" y="26654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1143000" y="3429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</a:t>
            </a:r>
          </a:p>
        </p:txBody>
      </p:sp>
      <p:grpSp>
        <p:nvGrpSpPr>
          <p:cNvPr id="20501" name="Group 22"/>
          <p:cNvGrpSpPr>
            <a:grpSpLocks/>
          </p:cNvGrpSpPr>
          <p:nvPr/>
        </p:nvGrpSpPr>
        <p:grpSpPr bwMode="auto">
          <a:xfrm>
            <a:off x="7239000" y="3505200"/>
            <a:ext cx="3276600" cy="3048000"/>
            <a:chOff x="3810" y="1680"/>
            <a:chExt cx="1950" cy="2400"/>
          </a:xfrm>
        </p:grpSpPr>
        <p:pic>
          <p:nvPicPr>
            <p:cNvPr id="20514" name="Picture 23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" y="1728"/>
              <a:ext cx="195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15" name="Group 24"/>
            <p:cNvGrpSpPr>
              <a:grpSpLocks/>
            </p:cNvGrpSpPr>
            <p:nvPr/>
          </p:nvGrpSpPr>
          <p:grpSpPr bwMode="auto">
            <a:xfrm>
              <a:off x="4512" y="1680"/>
              <a:ext cx="336" cy="336"/>
              <a:chOff x="3648" y="480"/>
              <a:chExt cx="1152" cy="1152"/>
            </a:xfrm>
          </p:grpSpPr>
          <p:grpSp>
            <p:nvGrpSpPr>
              <p:cNvPr id="20516" name="Group 25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0518" name="Rectangle 26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387" name="AutoShape 27"/>
                <p:cNvSpPr>
                  <a:spLocks noChangeArrowheads="1"/>
                </p:cNvSpPr>
                <p:nvPr/>
              </p:nvSpPr>
              <p:spPr bwMode="auto">
                <a:xfrm>
                  <a:off x="3290" y="3386"/>
                  <a:ext cx="577" cy="484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0517" name="Rectangle 28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2" name="Text Box 29"/>
          <p:cNvSpPr txBox="1">
            <a:spLocks noChangeArrowheads="1"/>
          </p:cNvSpPr>
          <p:nvPr/>
        </p:nvSpPr>
        <p:spPr bwMode="auto">
          <a:xfrm>
            <a:off x="1524000" y="25908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HuÕ ngµy 23 – 8 - 1945</a:t>
            </a:r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1524000" y="29860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Sµi Gßn ngµy 25 – 8 - 1945</a:t>
            </a:r>
          </a:p>
        </p:txBody>
      </p:sp>
      <p:grpSp>
        <p:nvGrpSpPr>
          <p:cNvPr id="20504" name="Group 33"/>
          <p:cNvGrpSpPr>
            <a:grpSpLocks/>
          </p:cNvGrpSpPr>
          <p:nvPr/>
        </p:nvGrpSpPr>
        <p:grpSpPr bwMode="auto">
          <a:xfrm>
            <a:off x="9525000" y="4419600"/>
            <a:ext cx="381000" cy="533400"/>
            <a:chOff x="3648" y="480"/>
            <a:chExt cx="1152" cy="1152"/>
          </a:xfrm>
        </p:grpSpPr>
        <p:grpSp>
          <p:nvGrpSpPr>
            <p:cNvPr id="20510" name="Group 34"/>
            <p:cNvGrpSpPr>
              <a:grpSpLocks/>
            </p:cNvGrpSpPr>
            <p:nvPr/>
          </p:nvGrpSpPr>
          <p:grpSpPr bwMode="auto">
            <a:xfrm>
              <a:off x="3696" y="480"/>
              <a:ext cx="1104" cy="624"/>
              <a:chOff x="3024" y="3360"/>
              <a:chExt cx="1104" cy="624"/>
            </a:xfrm>
          </p:grpSpPr>
          <p:sp>
            <p:nvSpPr>
              <p:cNvPr id="20512" name="Rectangle 35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1104" cy="62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396" name="AutoShape 36"/>
              <p:cNvSpPr>
                <a:spLocks noChangeArrowheads="1"/>
              </p:cNvSpPr>
              <p:nvPr/>
            </p:nvSpPr>
            <p:spPr bwMode="auto">
              <a:xfrm>
                <a:off x="3293" y="3387"/>
                <a:ext cx="576" cy="480"/>
              </a:xfrm>
              <a:prstGeom prst="star5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511" name="Rectangle 37"/>
            <p:cNvSpPr>
              <a:spLocks noChangeArrowheads="1"/>
            </p:cNvSpPr>
            <p:nvPr/>
          </p:nvSpPr>
          <p:spPr bwMode="auto">
            <a:xfrm>
              <a:off x="3648" y="528"/>
              <a:ext cx="48" cy="110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38"/>
          <p:cNvGrpSpPr>
            <a:grpSpLocks/>
          </p:cNvGrpSpPr>
          <p:nvPr/>
        </p:nvGrpSpPr>
        <p:grpSpPr bwMode="auto">
          <a:xfrm>
            <a:off x="9296400" y="5486400"/>
            <a:ext cx="457200" cy="533400"/>
            <a:chOff x="3648" y="480"/>
            <a:chExt cx="1152" cy="1152"/>
          </a:xfrm>
        </p:grpSpPr>
        <p:grpSp>
          <p:nvGrpSpPr>
            <p:cNvPr id="20506" name="Group 39"/>
            <p:cNvGrpSpPr>
              <a:grpSpLocks/>
            </p:cNvGrpSpPr>
            <p:nvPr/>
          </p:nvGrpSpPr>
          <p:grpSpPr bwMode="auto">
            <a:xfrm>
              <a:off x="3696" y="480"/>
              <a:ext cx="1104" cy="624"/>
              <a:chOff x="3024" y="3360"/>
              <a:chExt cx="1104" cy="624"/>
            </a:xfrm>
          </p:grpSpPr>
          <p:sp>
            <p:nvSpPr>
              <p:cNvPr id="20508" name="Rectangle 40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1104" cy="62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01" name="AutoShape 41"/>
              <p:cNvSpPr>
                <a:spLocks noChangeArrowheads="1"/>
              </p:cNvSpPr>
              <p:nvPr/>
            </p:nvSpPr>
            <p:spPr bwMode="auto">
              <a:xfrm>
                <a:off x="3292" y="3387"/>
                <a:ext cx="576" cy="480"/>
              </a:xfrm>
              <a:prstGeom prst="star5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507" name="Rectangle 42"/>
            <p:cNvSpPr>
              <a:spLocks noChangeArrowheads="1"/>
            </p:cNvSpPr>
            <p:nvPr/>
          </p:nvSpPr>
          <p:spPr bwMode="auto">
            <a:xfrm>
              <a:off x="3648" y="528"/>
              <a:ext cx="48" cy="110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Rectangle 4">
            <a:extLst>
              <a:ext uri="{FF2B5EF4-FFF2-40B4-BE49-F238E27FC236}">
                <a16:creationId xmlns:a16="http://schemas.microsoft.com/office/drawing/2014/main" id="{13B50736-799B-43E8-9DDF-9EEBD91C8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C1F57BB5-BA5A-477B-A241-E87307E31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1524000" y="2147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1219200" y="278765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1219200" y="27416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1219200" y="26654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1143000" y="3429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</a:t>
            </a:r>
          </a:p>
        </p:txBody>
      </p:sp>
      <p:grpSp>
        <p:nvGrpSpPr>
          <p:cNvPr id="21525" name="Group 22"/>
          <p:cNvGrpSpPr>
            <a:grpSpLocks/>
          </p:cNvGrpSpPr>
          <p:nvPr/>
        </p:nvGrpSpPr>
        <p:grpSpPr bwMode="auto">
          <a:xfrm>
            <a:off x="7239000" y="3505200"/>
            <a:ext cx="3276600" cy="3048000"/>
            <a:chOff x="3810" y="1680"/>
            <a:chExt cx="1950" cy="2400"/>
          </a:xfrm>
        </p:grpSpPr>
        <p:pic>
          <p:nvPicPr>
            <p:cNvPr id="21581" name="Picture 23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" y="1728"/>
              <a:ext cx="1950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82" name="Group 24"/>
            <p:cNvGrpSpPr>
              <a:grpSpLocks/>
            </p:cNvGrpSpPr>
            <p:nvPr/>
          </p:nvGrpSpPr>
          <p:grpSpPr bwMode="auto">
            <a:xfrm>
              <a:off x="4512" y="1680"/>
              <a:ext cx="336" cy="336"/>
              <a:chOff x="3648" y="480"/>
              <a:chExt cx="1152" cy="1152"/>
            </a:xfrm>
          </p:grpSpPr>
          <p:grpSp>
            <p:nvGrpSpPr>
              <p:cNvPr id="21583" name="Group 25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85" name="Rectangle 26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63" name="AutoShape 27"/>
                <p:cNvSpPr>
                  <a:spLocks noChangeArrowheads="1"/>
                </p:cNvSpPr>
                <p:nvPr/>
              </p:nvSpPr>
              <p:spPr bwMode="auto">
                <a:xfrm>
                  <a:off x="3290" y="3386"/>
                  <a:ext cx="577" cy="484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84" name="Rectangle 28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6" name="Text Box 30"/>
          <p:cNvSpPr txBox="1">
            <a:spLocks noChangeArrowheads="1"/>
          </p:cNvSpPr>
          <p:nvPr/>
        </p:nvSpPr>
        <p:spPr bwMode="auto">
          <a:xfrm>
            <a:off x="1524000" y="25908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HuÕ ngµy 23 – 8 - 1945</a:t>
            </a:r>
          </a:p>
        </p:txBody>
      </p:sp>
      <p:sp>
        <p:nvSpPr>
          <p:cNvPr id="21527" name="Text Box 37"/>
          <p:cNvSpPr txBox="1">
            <a:spLocks noChangeArrowheads="1"/>
          </p:cNvSpPr>
          <p:nvPr/>
        </p:nvSpPr>
        <p:spPr bwMode="auto">
          <a:xfrm>
            <a:off x="1524000" y="29860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Sµi Gßn ngµy 25 – 8 - 1945</a:t>
            </a:r>
          </a:p>
        </p:txBody>
      </p:sp>
      <p:grpSp>
        <p:nvGrpSpPr>
          <p:cNvPr id="21528" name="Group 60"/>
          <p:cNvGrpSpPr>
            <a:grpSpLocks/>
          </p:cNvGrpSpPr>
          <p:nvPr/>
        </p:nvGrpSpPr>
        <p:grpSpPr bwMode="auto">
          <a:xfrm>
            <a:off x="7696200" y="3429000"/>
            <a:ext cx="2667000" cy="2590800"/>
            <a:chOff x="3888" y="2160"/>
            <a:chExt cx="1680" cy="1632"/>
          </a:xfrm>
        </p:grpSpPr>
        <p:grpSp>
          <p:nvGrpSpPr>
            <p:cNvPr id="21556" name="Group 31"/>
            <p:cNvGrpSpPr>
              <a:grpSpLocks/>
            </p:cNvGrpSpPr>
            <p:nvPr/>
          </p:nvGrpSpPr>
          <p:grpSpPr bwMode="auto">
            <a:xfrm>
              <a:off x="5040" y="2784"/>
              <a:ext cx="240" cy="336"/>
              <a:chOff x="3648" y="480"/>
              <a:chExt cx="1152" cy="1152"/>
            </a:xfrm>
          </p:grpSpPr>
          <p:grpSp>
            <p:nvGrpSpPr>
              <p:cNvPr id="21577" name="Group 32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79" name="Rectangle 33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70" name="AutoShape 34"/>
                <p:cNvSpPr>
                  <a:spLocks noChangeArrowheads="1"/>
                </p:cNvSpPr>
                <p:nvPr/>
              </p:nvSpPr>
              <p:spPr bwMode="auto">
                <a:xfrm>
                  <a:off x="3293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78" name="Rectangle 35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57" name="Group 38"/>
            <p:cNvGrpSpPr>
              <a:grpSpLocks/>
            </p:cNvGrpSpPr>
            <p:nvPr/>
          </p:nvGrpSpPr>
          <p:grpSpPr bwMode="auto">
            <a:xfrm>
              <a:off x="4896" y="3456"/>
              <a:ext cx="288" cy="336"/>
              <a:chOff x="3648" y="480"/>
              <a:chExt cx="1152" cy="1152"/>
            </a:xfrm>
          </p:grpSpPr>
          <p:grpSp>
            <p:nvGrpSpPr>
              <p:cNvPr id="21573" name="Group 39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75" name="Rectangle 40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77" name="AutoShape 41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74" name="Rectangle 42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58" name="Group 45"/>
            <p:cNvGrpSpPr>
              <a:grpSpLocks/>
            </p:cNvGrpSpPr>
            <p:nvPr/>
          </p:nvGrpSpPr>
          <p:grpSpPr bwMode="auto">
            <a:xfrm>
              <a:off x="5280" y="3168"/>
              <a:ext cx="288" cy="336"/>
              <a:chOff x="3648" y="480"/>
              <a:chExt cx="1152" cy="1152"/>
            </a:xfrm>
          </p:grpSpPr>
          <p:grpSp>
            <p:nvGrpSpPr>
              <p:cNvPr id="21569" name="Group 46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71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84" name="AutoShape 48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70" name="Rectangle 49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59" name="Group 50"/>
            <p:cNvGrpSpPr>
              <a:grpSpLocks/>
            </p:cNvGrpSpPr>
            <p:nvPr/>
          </p:nvGrpSpPr>
          <p:grpSpPr bwMode="auto">
            <a:xfrm>
              <a:off x="4608" y="2592"/>
              <a:ext cx="288" cy="336"/>
              <a:chOff x="3648" y="480"/>
              <a:chExt cx="1152" cy="1152"/>
            </a:xfrm>
          </p:grpSpPr>
          <p:grpSp>
            <p:nvGrpSpPr>
              <p:cNvPr id="21565" name="Group 51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67" name="Rectangle 52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89" name="AutoShape 53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66" name="Rectangle 54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60" name="Group 55"/>
            <p:cNvGrpSpPr>
              <a:grpSpLocks/>
            </p:cNvGrpSpPr>
            <p:nvPr/>
          </p:nvGrpSpPr>
          <p:grpSpPr bwMode="auto">
            <a:xfrm>
              <a:off x="3888" y="2160"/>
              <a:ext cx="288" cy="336"/>
              <a:chOff x="3648" y="480"/>
              <a:chExt cx="1152" cy="1152"/>
            </a:xfrm>
          </p:grpSpPr>
          <p:grpSp>
            <p:nvGrpSpPr>
              <p:cNvPr id="21561" name="Group 56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63" name="Rectangle 57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794" name="AutoShape 58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62" name="Rectangle 59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9" name="Text Box 61"/>
          <p:cNvSpPr txBox="1">
            <a:spLocks noChangeArrowheads="1"/>
          </p:cNvSpPr>
          <p:nvPr/>
        </p:nvSpPr>
        <p:spPr bwMode="auto">
          <a:xfrm>
            <a:off x="1524000" y="3581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       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Ngµy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28-8-1945,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cuéc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tæng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khëi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nghÜa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®·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thµnh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c«ng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trªn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 c¶ n­</a:t>
            </a:r>
            <a:r>
              <a:rPr lang="vi-VN" sz="2800" dirty="0">
                <a:solidFill>
                  <a:srgbClr val="9900CC"/>
                </a:solidFill>
                <a:latin typeface=".VnTime" pitchFamily="34" charset="0"/>
              </a:rPr>
              <a:t>ư</a:t>
            </a:r>
            <a:r>
              <a:rPr lang="en-US" sz="2800" dirty="0" err="1">
                <a:solidFill>
                  <a:srgbClr val="9900CC"/>
                </a:solidFill>
                <a:latin typeface=".VnTime" pitchFamily="34" charset="0"/>
              </a:rPr>
              <a:t>íc</a:t>
            </a:r>
            <a:r>
              <a:rPr lang="en-US" sz="2800" dirty="0">
                <a:solidFill>
                  <a:srgbClr val="9900CC"/>
                </a:solidFill>
                <a:latin typeface=".VnTime" pitchFamily="34" charset="0"/>
              </a:rPr>
              <a:t>. </a:t>
            </a:r>
          </a:p>
        </p:txBody>
      </p:sp>
      <p:grpSp>
        <p:nvGrpSpPr>
          <p:cNvPr id="21530" name="Group 62"/>
          <p:cNvGrpSpPr>
            <a:grpSpLocks/>
          </p:cNvGrpSpPr>
          <p:nvPr/>
        </p:nvGrpSpPr>
        <p:grpSpPr bwMode="auto">
          <a:xfrm>
            <a:off x="7696200" y="3429000"/>
            <a:ext cx="2667000" cy="2590800"/>
            <a:chOff x="3888" y="2160"/>
            <a:chExt cx="1680" cy="1632"/>
          </a:xfrm>
        </p:grpSpPr>
        <p:grpSp>
          <p:nvGrpSpPr>
            <p:cNvPr id="21531" name="Group 63"/>
            <p:cNvGrpSpPr>
              <a:grpSpLocks/>
            </p:cNvGrpSpPr>
            <p:nvPr/>
          </p:nvGrpSpPr>
          <p:grpSpPr bwMode="auto">
            <a:xfrm>
              <a:off x="5040" y="2784"/>
              <a:ext cx="240" cy="336"/>
              <a:chOff x="3648" y="480"/>
              <a:chExt cx="1152" cy="1152"/>
            </a:xfrm>
          </p:grpSpPr>
          <p:grpSp>
            <p:nvGrpSpPr>
              <p:cNvPr id="21552" name="Group 64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54" name="Rectangle 65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802" name="AutoShape 66"/>
                <p:cNvSpPr>
                  <a:spLocks noChangeArrowheads="1"/>
                </p:cNvSpPr>
                <p:nvPr/>
              </p:nvSpPr>
              <p:spPr bwMode="auto">
                <a:xfrm>
                  <a:off x="3293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53" name="Rectangle 67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2" name="Group 68"/>
            <p:cNvGrpSpPr>
              <a:grpSpLocks/>
            </p:cNvGrpSpPr>
            <p:nvPr/>
          </p:nvGrpSpPr>
          <p:grpSpPr bwMode="auto">
            <a:xfrm>
              <a:off x="4896" y="3456"/>
              <a:ext cx="288" cy="336"/>
              <a:chOff x="3648" y="480"/>
              <a:chExt cx="1152" cy="1152"/>
            </a:xfrm>
          </p:grpSpPr>
          <p:grpSp>
            <p:nvGrpSpPr>
              <p:cNvPr id="21548" name="Group 69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50" name="Rectangle 70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807" name="AutoShape 71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49" name="Rectangle 72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3" name="Group 73"/>
            <p:cNvGrpSpPr>
              <a:grpSpLocks/>
            </p:cNvGrpSpPr>
            <p:nvPr/>
          </p:nvGrpSpPr>
          <p:grpSpPr bwMode="auto">
            <a:xfrm>
              <a:off x="5280" y="3168"/>
              <a:ext cx="288" cy="336"/>
              <a:chOff x="3648" y="480"/>
              <a:chExt cx="1152" cy="1152"/>
            </a:xfrm>
          </p:grpSpPr>
          <p:grpSp>
            <p:nvGrpSpPr>
              <p:cNvPr id="21544" name="Group 74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46" name="Rectangle 75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812" name="AutoShape 76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45" name="Rectangle 77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4" name="Group 78"/>
            <p:cNvGrpSpPr>
              <a:grpSpLocks/>
            </p:cNvGrpSpPr>
            <p:nvPr/>
          </p:nvGrpSpPr>
          <p:grpSpPr bwMode="auto">
            <a:xfrm>
              <a:off x="4608" y="2592"/>
              <a:ext cx="288" cy="336"/>
              <a:chOff x="3648" y="480"/>
              <a:chExt cx="1152" cy="1152"/>
            </a:xfrm>
          </p:grpSpPr>
          <p:grpSp>
            <p:nvGrpSpPr>
              <p:cNvPr id="21540" name="Group 79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42" name="Rectangle 80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817" name="AutoShape 81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41" name="Rectangle 82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5" name="Group 83"/>
            <p:cNvGrpSpPr>
              <a:grpSpLocks/>
            </p:cNvGrpSpPr>
            <p:nvPr/>
          </p:nvGrpSpPr>
          <p:grpSpPr bwMode="auto">
            <a:xfrm>
              <a:off x="3888" y="2160"/>
              <a:ext cx="288" cy="336"/>
              <a:chOff x="3648" y="480"/>
              <a:chExt cx="1152" cy="1152"/>
            </a:xfrm>
          </p:grpSpPr>
          <p:grpSp>
            <p:nvGrpSpPr>
              <p:cNvPr id="21536" name="Group 84"/>
              <p:cNvGrpSpPr>
                <a:grpSpLocks/>
              </p:cNvGrpSpPr>
              <p:nvPr/>
            </p:nvGrpSpPr>
            <p:grpSpPr bwMode="auto">
              <a:xfrm>
                <a:off x="3696" y="480"/>
                <a:ext cx="1104" cy="624"/>
                <a:chOff x="3024" y="3360"/>
                <a:chExt cx="1104" cy="624"/>
              </a:xfrm>
            </p:grpSpPr>
            <p:sp>
              <p:nvSpPr>
                <p:cNvPr id="21538" name="Rectangle 85"/>
                <p:cNvSpPr>
                  <a:spLocks noChangeArrowheads="1"/>
                </p:cNvSpPr>
                <p:nvPr/>
              </p:nvSpPr>
              <p:spPr bwMode="auto">
                <a:xfrm>
                  <a:off x="3024" y="3360"/>
                  <a:ext cx="1104" cy="624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822" name="AutoShape 86"/>
                <p:cNvSpPr>
                  <a:spLocks noChangeArrowheads="1"/>
                </p:cNvSpPr>
                <p:nvPr/>
              </p:nvSpPr>
              <p:spPr bwMode="auto">
                <a:xfrm>
                  <a:off x="3292" y="3387"/>
                  <a:ext cx="576" cy="480"/>
                </a:xfrm>
                <a:prstGeom prst="star5">
                  <a:avLst/>
                </a:prstGeom>
                <a:solidFill>
                  <a:srgbClr val="FFFF00"/>
                </a:solidFill>
                <a:ln w="9525" algn="ctr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537" name="Rectangle 87"/>
              <p:cNvSpPr>
                <a:spLocks noChangeArrowheads="1"/>
              </p:cNvSpPr>
              <p:nvPr/>
            </p:nvSpPr>
            <p:spPr bwMode="auto">
              <a:xfrm>
                <a:off x="3648" y="528"/>
                <a:ext cx="48" cy="1104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" name="Rectangle 4">
            <a:extLst>
              <a:ext uri="{FF2B5EF4-FFF2-40B4-BE49-F238E27FC236}">
                <a16:creationId xmlns:a16="http://schemas.microsoft.com/office/drawing/2014/main" id="{0A669144-57C0-4F4C-822C-ED22BD30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A3560F82-5E5C-4529-8EB4-B088FB43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1752600" y="22860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V× nh©n d©n ta cã lßng yªu n­íc nång nµn, cã tÝnh thÇn c¸ch m¹ng. Cã sù l·nh ®¹o s¸ng suèt cña §¶ng.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1219200" y="2665413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1143000" y="3429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</a:t>
            </a:r>
          </a:p>
        </p:txBody>
      </p:sp>
      <p:sp>
        <p:nvSpPr>
          <p:cNvPr id="395321" name="Text Box 57"/>
          <p:cNvSpPr txBox="1">
            <a:spLocks noChangeArrowheads="1"/>
          </p:cNvSpPr>
          <p:nvPr/>
        </p:nvSpPr>
        <p:spPr bwMode="auto">
          <a:xfrm>
            <a:off x="17526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V× sao C¸ch m¹ng th¸ng T¸m thµnh c«ng ?</a:t>
            </a:r>
          </a:p>
        </p:txBody>
      </p:sp>
      <p:sp>
        <p:nvSpPr>
          <p:cNvPr id="395322" name="Text Box 58"/>
          <p:cNvSpPr txBox="1">
            <a:spLocks noChangeArrowheads="1"/>
          </p:cNvSpPr>
          <p:nvPr/>
        </p:nvSpPr>
        <p:spPr bwMode="auto">
          <a:xfrm>
            <a:off x="1524000" y="22860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C¸ch m¹ng th¸ng T¸m thµnh c«ng mang l¹i cho ®Êt n­íc ta, nh©n d©n ta ®iÒu g×? </a:t>
            </a:r>
          </a:p>
        </p:txBody>
      </p:sp>
      <p:sp>
        <p:nvSpPr>
          <p:cNvPr id="395323" name="Text Box 59"/>
          <p:cNvSpPr txBox="1">
            <a:spLocks noChangeArrowheads="1"/>
          </p:cNvSpPr>
          <p:nvPr/>
        </p:nvSpPr>
        <p:spPr bwMode="auto">
          <a:xfrm>
            <a:off x="1524000" y="2438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C¸ch m¹ng th¸ng T¸m thµnh c«ng mang l¹i nÒn ®éc lËp cho d©n téc, ®­a nh©n d©n ta tho¸t khái kiÕp n« lÖ.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B69D572C-F883-4CAA-832F-D5464C5A3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6E991E6-6653-4A22-B819-7BCFF7DA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9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9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80" grpId="0"/>
      <p:bldP spid="395280" grpId="1"/>
      <p:bldP spid="395321" grpId="0"/>
      <p:bldP spid="395321" grpId="1"/>
      <p:bldP spid="395322" grpId="0"/>
      <p:bldP spid="395322" grpId="1"/>
      <p:bldP spid="395323" grpId="0"/>
      <p:bldP spid="3953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752600" y="1293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1752600" y="16748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1905000" y="21478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3.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ý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nghÜa cña C¸ch m¹ng th¸ng T¸m.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1295400" y="205740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1524000" y="2667001"/>
            <a:ext cx="891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         Th¾ng </a:t>
            </a:r>
            <a:r>
              <a:rPr lang="en-US" sz="2800" dirty="0" err="1">
                <a:latin typeface=".VnTime" pitchFamily="34" charset="0"/>
              </a:rPr>
              <a:t>lîi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cña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C¸ch</a:t>
            </a:r>
            <a:r>
              <a:rPr lang="en-US" sz="2800" dirty="0">
                <a:latin typeface=".VnTime" pitchFamily="34" charset="0"/>
              </a:rPr>
              <a:t> m¹ng </a:t>
            </a:r>
            <a:r>
              <a:rPr lang="en-US" sz="2800" dirty="0" err="1">
                <a:latin typeface=".VnTime" pitchFamily="34" charset="0"/>
              </a:rPr>
              <a:t>th¸ng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T¸m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thÊy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lßng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yªu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n­ưíc</a:t>
            </a:r>
            <a:r>
              <a:rPr lang="en-US" sz="2800" dirty="0">
                <a:latin typeface=".VnTime" pitchFamily="34" charset="0"/>
              </a:rPr>
              <a:t> vµ </a:t>
            </a:r>
            <a:r>
              <a:rPr lang="en-US" sz="2800" dirty="0" err="1">
                <a:latin typeface=".VnTime" pitchFamily="34" charset="0"/>
              </a:rPr>
              <a:t>tinh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thÇn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c¸ch</a:t>
            </a:r>
            <a:r>
              <a:rPr lang="en-US" sz="2800" dirty="0">
                <a:latin typeface=".VnTime" pitchFamily="34" charset="0"/>
              </a:rPr>
              <a:t> m¹ng </a:t>
            </a:r>
            <a:r>
              <a:rPr lang="en-US" sz="2800" dirty="0" err="1">
                <a:latin typeface=".VnTime" pitchFamily="34" charset="0"/>
              </a:rPr>
              <a:t>cña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nh©n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d©n</a:t>
            </a:r>
            <a:r>
              <a:rPr lang="en-US" sz="2800" dirty="0">
                <a:latin typeface=".VnTime" pitchFamily="34" charset="0"/>
              </a:rPr>
              <a:t> ta. </a:t>
            </a:r>
            <a:r>
              <a:rPr lang="en-US" sz="2800" dirty="0" err="1">
                <a:latin typeface=".VnTime" pitchFamily="34" charset="0"/>
              </a:rPr>
              <a:t>Mang</a:t>
            </a:r>
            <a:r>
              <a:rPr lang="en-US" sz="2800" dirty="0">
                <a:latin typeface=".VnTime" pitchFamily="34" charset="0"/>
              </a:rPr>
              <a:t> l¹i </a:t>
            </a:r>
            <a:r>
              <a:rPr lang="en-US" sz="2800" dirty="0" err="1">
                <a:latin typeface=".VnTime" pitchFamily="34" charset="0"/>
              </a:rPr>
              <a:t>nÒn</a:t>
            </a:r>
            <a:r>
              <a:rPr lang="en-US" sz="2800" dirty="0">
                <a:latin typeface=".VnTime" pitchFamily="34" charset="0"/>
              </a:rPr>
              <a:t> ®</a:t>
            </a:r>
            <a:r>
              <a:rPr lang="en-US" sz="2800" dirty="0" err="1">
                <a:latin typeface=".VnTime" pitchFamily="34" charset="0"/>
              </a:rPr>
              <a:t>éc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lËp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cho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d©n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téc</a:t>
            </a:r>
            <a:r>
              <a:rPr lang="en-US" sz="2800" dirty="0">
                <a:latin typeface=".VnTime" pitchFamily="34" charset="0"/>
              </a:rPr>
              <a:t>, ®­a </a:t>
            </a:r>
            <a:r>
              <a:rPr lang="en-US" sz="2800" dirty="0" err="1">
                <a:latin typeface=".VnTime" pitchFamily="34" charset="0"/>
              </a:rPr>
              <a:t>d©n</a:t>
            </a:r>
            <a:r>
              <a:rPr lang="en-US" sz="2800" dirty="0">
                <a:latin typeface=".VnTime" pitchFamily="34" charset="0"/>
              </a:rPr>
              <a:t> ta </a:t>
            </a:r>
            <a:r>
              <a:rPr lang="en-US" sz="2800" dirty="0" err="1">
                <a:latin typeface=".VnTime" pitchFamily="34" charset="0"/>
              </a:rPr>
              <a:t>tho¸t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khái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kiÕp</a:t>
            </a:r>
            <a:r>
              <a:rPr lang="en-US" sz="2800" dirty="0">
                <a:latin typeface=".VnTime" pitchFamily="34" charset="0"/>
              </a:rPr>
              <a:t> n« </a:t>
            </a:r>
            <a:r>
              <a:rPr lang="en-US" sz="2800" dirty="0" err="1">
                <a:latin typeface=".VnTime" pitchFamily="34" charset="0"/>
              </a:rPr>
              <a:t>lÖ</a:t>
            </a:r>
            <a:r>
              <a:rPr lang="en-US" sz="2800" dirty="0">
                <a:latin typeface=".VnTime" pitchFamily="34" charset="0"/>
              </a:rPr>
              <a:t>.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FED5C5E-992A-4FF5-9696-6B4EA4B0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8511060F-660E-47FB-9A81-EF0F279A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45163" y="674688"/>
            <a:ext cx="1162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CC"/>
                </a:solidFill>
                <a:latin typeface=".VnTime" pitchFamily="34" charset="0"/>
              </a:rPr>
              <a:t>lÞch sö</a:t>
            </a: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89154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flipV="1">
            <a:off x="1752600" y="2895601"/>
            <a:ext cx="891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3957639" y="1152525"/>
            <a:ext cx="463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 u="sng">
                <a:solidFill>
                  <a:srgbClr val="0000CC"/>
                </a:solidFill>
                <a:latin typeface=".VnTime" pitchFamily="34" charset="0"/>
              </a:rPr>
              <a:t>TiÕt 9</a:t>
            </a:r>
            <a:r>
              <a:rPr lang="en-US" sz="2400">
                <a:solidFill>
                  <a:srgbClr val="0000CC"/>
                </a:solidFill>
                <a:latin typeface=".VnTimeH" pitchFamily="34" charset="0"/>
              </a:rPr>
              <a:t>:  C¸ch m¹ng mïa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1828800" y="0"/>
            <a:ext cx="3652838" cy="6858000"/>
            <a:chOff x="240" y="0"/>
            <a:chExt cx="2301" cy="4320"/>
          </a:xfrm>
        </p:grpSpPr>
        <p:pic>
          <p:nvPicPr>
            <p:cNvPr id="7214" name="Picture 4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0"/>
              <a:ext cx="230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0997" name="AutoShape 5"/>
            <p:cNvSpPr>
              <a:spLocks noChangeArrowheads="1"/>
            </p:cNvSpPr>
            <p:nvPr/>
          </p:nvSpPr>
          <p:spPr bwMode="auto">
            <a:xfrm>
              <a:off x="937" y="504"/>
              <a:ext cx="144" cy="144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16" name="Oval 6"/>
            <p:cNvSpPr>
              <a:spLocks noChangeArrowheads="1"/>
            </p:cNvSpPr>
            <p:nvPr/>
          </p:nvSpPr>
          <p:spPr bwMode="auto">
            <a:xfrm>
              <a:off x="1849" y="199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Oval 7"/>
            <p:cNvSpPr>
              <a:spLocks noChangeArrowheads="1"/>
            </p:cNvSpPr>
            <p:nvPr/>
          </p:nvSpPr>
          <p:spPr bwMode="auto">
            <a:xfrm>
              <a:off x="1465" y="367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1001" name="Picture 9" descr="quan nh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0"/>
            <a:ext cx="2155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524000" y="3470276"/>
            <a:ext cx="2438400" cy="1711325"/>
            <a:chOff x="0" y="2186"/>
            <a:chExt cx="1536" cy="1078"/>
          </a:xfrm>
        </p:grpSpPr>
        <p:pic>
          <p:nvPicPr>
            <p:cNvPr id="7212" name="Picture 11" descr="quan pha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86"/>
              <a:ext cx="1536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3" name="Picture 16" descr="co nuocpha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2860"/>
              <a:ext cx="6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304800"/>
            <a:ext cx="990600" cy="609600"/>
            <a:chOff x="3216" y="2256"/>
            <a:chExt cx="960" cy="576"/>
          </a:xfrm>
        </p:grpSpPr>
        <p:sp>
          <p:nvSpPr>
            <p:cNvPr id="7210" name="Rectangle 17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Oval 18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1014" name="Picture 22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6026" y="717550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6" name="Picture 24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1" y="1676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7" name="Picture 25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1" y="23622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18" name="Picture 26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1" y="309245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0" name="Picture 28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1" y="4191000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2" name="Picture 30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1" y="54102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23" name="Picture 31" descr="co nuocpha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1" y="60960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981200" y="-228600"/>
            <a:ext cx="3581400" cy="3124200"/>
            <a:chOff x="288" y="-144"/>
            <a:chExt cx="2256" cy="1968"/>
          </a:xfrm>
        </p:grpSpPr>
        <p:sp>
          <p:nvSpPr>
            <p:cNvPr id="7205" name="Line 20"/>
            <p:cNvSpPr>
              <a:spLocks noChangeShapeType="1"/>
            </p:cNvSpPr>
            <p:nvPr/>
          </p:nvSpPr>
          <p:spPr bwMode="auto">
            <a:xfrm flipH="1">
              <a:off x="1440" y="0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21"/>
            <p:cNvSpPr>
              <a:spLocks noChangeShapeType="1"/>
            </p:cNvSpPr>
            <p:nvPr/>
          </p:nvSpPr>
          <p:spPr bwMode="auto">
            <a:xfrm>
              <a:off x="912" y="-144"/>
              <a:ext cx="48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6"/>
            <p:cNvSpPr>
              <a:spLocks noChangeShapeType="1"/>
            </p:cNvSpPr>
            <p:nvPr/>
          </p:nvSpPr>
          <p:spPr bwMode="auto">
            <a:xfrm flipH="1">
              <a:off x="1872" y="1392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37"/>
            <p:cNvSpPr>
              <a:spLocks noChangeShapeType="1"/>
            </p:cNvSpPr>
            <p:nvPr/>
          </p:nvSpPr>
          <p:spPr bwMode="auto">
            <a:xfrm flipH="1">
              <a:off x="1584" y="672"/>
              <a:ext cx="67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39"/>
            <p:cNvSpPr>
              <a:spLocks noChangeShapeType="1"/>
            </p:cNvSpPr>
            <p:nvPr/>
          </p:nvSpPr>
          <p:spPr bwMode="auto">
            <a:xfrm>
              <a:off x="288" y="0"/>
              <a:ext cx="144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124200" y="457200"/>
            <a:ext cx="457200" cy="304800"/>
            <a:chOff x="3216" y="2256"/>
            <a:chExt cx="960" cy="576"/>
          </a:xfrm>
        </p:grpSpPr>
        <p:sp>
          <p:nvSpPr>
            <p:cNvPr id="7203" name="Rectangle 44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45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124200" y="1371600"/>
            <a:ext cx="457200" cy="304800"/>
            <a:chOff x="3216" y="2256"/>
            <a:chExt cx="960" cy="576"/>
          </a:xfrm>
        </p:grpSpPr>
        <p:sp>
          <p:nvSpPr>
            <p:cNvPr id="7201" name="Rectangle 47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48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3810000" y="2286000"/>
            <a:ext cx="457200" cy="304800"/>
            <a:chOff x="3216" y="2256"/>
            <a:chExt cx="960" cy="576"/>
          </a:xfrm>
        </p:grpSpPr>
        <p:sp>
          <p:nvSpPr>
            <p:cNvPr id="7199" name="Rectangle 53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Oval 54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648200" y="3048000"/>
            <a:ext cx="457200" cy="304800"/>
            <a:chOff x="3216" y="2256"/>
            <a:chExt cx="960" cy="576"/>
          </a:xfrm>
        </p:grpSpPr>
        <p:sp>
          <p:nvSpPr>
            <p:cNvPr id="7197" name="Rectangle 56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Oval 57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4876800" y="4343400"/>
            <a:ext cx="457200" cy="304800"/>
            <a:chOff x="3216" y="2256"/>
            <a:chExt cx="960" cy="576"/>
          </a:xfrm>
        </p:grpSpPr>
        <p:sp>
          <p:nvSpPr>
            <p:cNvPr id="7195" name="Rectangle 62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Oval 63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4572000" y="5029200"/>
            <a:ext cx="457200" cy="304800"/>
            <a:chOff x="3216" y="2256"/>
            <a:chExt cx="960" cy="576"/>
          </a:xfrm>
        </p:grpSpPr>
        <p:sp>
          <p:nvSpPr>
            <p:cNvPr id="7193" name="Rectangle 65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Oval 66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3962400" y="5867400"/>
            <a:ext cx="457200" cy="304800"/>
            <a:chOff x="3216" y="2256"/>
            <a:chExt cx="960" cy="576"/>
          </a:xfrm>
        </p:grpSpPr>
        <p:sp>
          <p:nvSpPr>
            <p:cNvPr id="7191" name="Rectangle 68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Oval 69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1064" name="Text Box 72"/>
          <p:cNvSpPr txBox="1">
            <a:spLocks noChangeArrowheads="1"/>
          </p:cNvSpPr>
          <p:nvPr/>
        </p:nvSpPr>
        <p:spPr bwMode="auto">
          <a:xfrm>
            <a:off x="5638800" y="240665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latin typeface="Arial" pitchFamily="34" charset="0"/>
              </a:rPr>
              <a:t>- </a:t>
            </a:r>
            <a:r>
              <a:rPr lang="en-US" sz="2800" b="0">
                <a:latin typeface="Times New Roman" pitchFamily="18" charset="0"/>
              </a:rPr>
              <a:t>Cuối năm 1940, quân Nhật kéo vào xâm lược nước ta.</a:t>
            </a:r>
          </a:p>
        </p:txBody>
      </p:sp>
      <p:sp>
        <p:nvSpPr>
          <p:cNvPr id="341065" name="Text Box 73"/>
          <p:cNvSpPr txBox="1">
            <a:spLocks noChangeArrowheads="1"/>
          </p:cNvSpPr>
          <p:nvPr/>
        </p:nvSpPr>
        <p:spPr bwMode="auto">
          <a:xfrm>
            <a:off x="5562600" y="3505200"/>
            <a:ext cx="4800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- Tháng 3 – 1945, Nhật đảo chính Pháp, giành quyền đô hộ nước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4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4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4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4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64" grpId="0"/>
      <p:bldP spid="341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28800" y="0"/>
            <a:ext cx="3652838" cy="6858000"/>
            <a:chOff x="240" y="0"/>
            <a:chExt cx="2301" cy="4320"/>
          </a:xfrm>
        </p:grpSpPr>
        <p:pic>
          <p:nvPicPr>
            <p:cNvPr id="8213" name="Picture 3" descr="vietnam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0"/>
              <a:ext cx="230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5092" name="AutoShape 4"/>
            <p:cNvSpPr>
              <a:spLocks noChangeArrowheads="1"/>
            </p:cNvSpPr>
            <p:nvPr/>
          </p:nvSpPr>
          <p:spPr bwMode="auto">
            <a:xfrm>
              <a:off x="937" y="504"/>
              <a:ext cx="144" cy="144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5" name="Oval 5"/>
            <p:cNvSpPr>
              <a:spLocks noChangeArrowheads="1"/>
            </p:cNvSpPr>
            <p:nvPr/>
          </p:nvSpPr>
          <p:spPr bwMode="auto">
            <a:xfrm>
              <a:off x="1849" y="199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6"/>
            <p:cNvSpPr>
              <a:spLocks noChangeArrowheads="1"/>
            </p:cNvSpPr>
            <p:nvPr/>
          </p:nvSpPr>
          <p:spPr bwMode="auto">
            <a:xfrm>
              <a:off x="1465" y="3672"/>
              <a:ext cx="119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5181600" y="152400"/>
            <a:ext cx="1219200" cy="685800"/>
            <a:chOff x="3216" y="2256"/>
            <a:chExt cx="960" cy="576"/>
          </a:xfrm>
        </p:grpSpPr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Oval 13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" name="Group 30"/>
          <p:cNvGrpSpPr>
            <a:grpSpLocks/>
          </p:cNvGrpSpPr>
          <p:nvPr/>
        </p:nvGrpSpPr>
        <p:grpSpPr bwMode="auto">
          <a:xfrm>
            <a:off x="3124200" y="1371600"/>
            <a:ext cx="457200" cy="304800"/>
            <a:chOff x="3216" y="2256"/>
            <a:chExt cx="960" cy="576"/>
          </a:xfrm>
        </p:grpSpPr>
        <p:sp>
          <p:nvSpPr>
            <p:cNvPr id="8209" name="Rectangle 31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Oval 32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7" name="Group 36"/>
          <p:cNvGrpSpPr>
            <a:grpSpLocks/>
          </p:cNvGrpSpPr>
          <p:nvPr/>
        </p:nvGrpSpPr>
        <p:grpSpPr bwMode="auto">
          <a:xfrm>
            <a:off x="4648200" y="3048000"/>
            <a:ext cx="457200" cy="304800"/>
            <a:chOff x="3216" y="2256"/>
            <a:chExt cx="960" cy="576"/>
          </a:xfrm>
        </p:grpSpPr>
        <p:sp>
          <p:nvSpPr>
            <p:cNvPr id="8207" name="Rectangle 37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38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8" name="Group 45"/>
          <p:cNvGrpSpPr>
            <a:grpSpLocks/>
          </p:cNvGrpSpPr>
          <p:nvPr/>
        </p:nvGrpSpPr>
        <p:grpSpPr bwMode="auto">
          <a:xfrm>
            <a:off x="3962400" y="5867400"/>
            <a:ext cx="457200" cy="304800"/>
            <a:chOff x="3216" y="2256"/>
            <a:chExt cx="960" cy="576"/>
          </a:xfrm>
        </p:grpSpPr>
        <p:sp>
          <p:nvSpPr>
            <p:cNvPr id="8205" name="Rectangle 46"/>
            <p:cNvSpPr>
              <a:spLocks noChangeArrowheads="1"/>
            </p:cNvSpPr>
            <p:nvPr/>
          </p:nvSpPr>
          <p:spPr bwMode="auto">
            <a:xfrm>
              <a:off x="3216" y="2256"/>
              <a:ext cx="960" cy="5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Oval 47"/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5257800" y="2286001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0" dirty="0">
                <a:latin typeface="Times New Roman" pitchFamily="18" charset="0"/>
              </a:rPr>
              <a:t>- </a:t>
            </a:r>
            <a:r>
              <a:rPr lang="en-US" sz="2800" b="0" dirty="0" err="1">
                <a:latin typeface="Times New Roman" pitchFamily="18" charset="0"/>
              </a:rPr>
              <a:t>Giữa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tháng</a:t>
            </a:r>
            <a:r>
              <a:rPr lang="en-US" sz="2800" b="0" dirty="0">
                <a:latin typeface="Times New Roman" pitchFamily="18" charset="0"/>
              </a:rPr>
              <a:t> 8 – 1945, </a:t>
            </a:r>
            <a:r>
              <a:rPr lang="en-US" sz="2800" b="0" dirty="0" err="1">
                <a:latin typeface="Times New Roman" pitchFamily="18" charset="0"/>
              </a:rPr>
              <a:t>Nhật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đầu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hàng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đồng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minh</a:t>
            </a:r>
            <a:r>
              <a:rPr lang="en-US" sz="2800" b="0" dirty="0">
                <a:latin typeface="Times New Roman" pitchFamily="18" charset="0"/>
              </a:rPr>
              <a:t>, </a:t>
            </a:r>
            <a:r>
              <a:rPr lang="en-US" sz="2800" b="0" dirty="0" err="1">
                <a:latin typeface="Times New Roman" pitchFamily="18" charset="0"/>
              </a:rPr>
              <a:t>chớp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thời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cơ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Đảng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Bác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Hồ</a:t>
            </a:r>
            <a:r>
              <a:rPr lang="en-US" sz="2800" b="0" dirty="0">
                <a:latin typeface="Times New Roman" pitchFamily="18" charset="0"/>
              </a:rPr>
              <a:t> ra </a:t>
            </a:r>
            <a:r>
              <a:rPr lang="en-US" sz="2800" b="0" dirty="0" err="1">
                <a:latin typeface="Times New Roman" pitchFamily="18" charset="0"/>
              </a:rPr>
              <a:t>lệnh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toàn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dân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khởi</a:t>
            </a:r>
            <a:r>
              <a:rPr lang="en-US" sz="2800" b="0" dirty="0">
                <a:latin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</a:rPr>
              <a:t>nghĩa</a:t>
            </a:r>
            <a:r>
              <a:rPr lang="en-US" sz="2800" b="0" dirty="0">
                <a:latin typeface="Times New Roman" pitchFamily="18" charset="0"/>
              </a:rPr>
              <a:t>.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8305800" y="0"/>
            <a:ext cx="1828800" cy="1828800"/>
            <a:chOff x="3648" y="480"/>
            <a:chExt cx="1152" cy="1152"/>
          </a:xfrm>
        </p:grpSpPr>
        <p:grpSp>
          <p:nvGrpSpPr>
            <p:cNvPr id="8201" name="Group 51"/>
            <p:cNvGrpSpPr>
              <a:grpSpLocks/>
            </p:cNvGrpSpPr>
            <p:nvPr/>
          </p:nvGrpSpPr>
          <p:grpSpPr bwMode="auto">
            <a:xfrm>
              <a:off x="3696" y="480"/>
              <a:ext cx="1104" cy="624"/>
              <a:chOff x="3024" y="3360"/>
              <a:chExt cx="1104" cy="624"/>
            </a:xfrm>
          </p:grpSpPr>
          <p:sp>
            <p:nvSpPr>
              <p:cNvPr id="8203" name="Rectangle 52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1104" cy="624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41" name="AutoShape 53"/>
              <p:cNvSpPr>
                <a:spLocks noChangeArrowheads="1"/>
              </p:cNvSpPr>
              <p:nvPr/>
            </p:nvSpPr>
            <p:spPr bwMode="auto">
              <a:xfrm>
                <a:off x="3291" y="3387"/>
                <a:ext cx="576" cy="480"/>
              </a:xfrm>
              <a:prstGeom prst="star5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202" name="Rectangle 57"/>
            <p:cNvSpPr>
              <a:spLocks noChangeArrowheads="1"/>
            </p:cNvSpPr>
            <p:nvPr/>
          </p:nvSpPr>
          <p:spPr bwMode="auto">
            <a:xfrm>
              <a:off x="3648" y="528"/>
              <a:ext cx="48" cy="110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52600" y="1676401"/>
            <a:ext cx="891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1. Thêi c¬ c¸ch m¹ng: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24000" y="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>
              <a:latin typeface=".VnTime" pitchFamily="34" charset="0"/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 flipV="1">
            <a:off x="1752600" y="289560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400">
              <a:latin typeface=".VnTime" pitchFamily="34" charset="0"/>
            </a:endParaRP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1524000" y="2286001"/>
            <a:ext cx="891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        V× sao §¶ng vµ B¸c Hå l¹i x¸c ®Þnh ®©y lµ thêi c¬ ngµn n¨m cã mét cho c¸ch m¹ng ViÖt Nam?</a:t>
            </a: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1524000" y="2209801"/>
            <a:ext cx="8915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         Gi÷a th¸ng 8 n¨m 1945, NhËt ®Çu hµng ®ång minh v« ®iÒu kiÖn, qu©n NhËt ë ViÖt Nam còng suy yÕu ®i rÊt nhiÒu, chíp thêi c¬ ngµn n¨m cã mét, §¶ng vµ B¸c Hå ®· ra lÖnh toµn d©n khëi nghÜa.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4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4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2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/>
          </a:p>
        </p:txBody>
      </p:sp>
      <p:pic>
        <p:nvPicPr>
          <p:cNvPr id="10243" name="Picture 3" descr="HCM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8839200" cy="6923088"/>
          </a:xfrm>
          <a:noFill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86600" y="0"/>
            <a:ext cx="4953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086600" y="914400"/>
            <a:ext cx="49530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B¸c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Hå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.VnTimeH" pitchFamily="34" charset="0"/>
              </a:rPr>
              <a:t>“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Dï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hi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tíi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®©u,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dï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ph¶i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èt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ch¸y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c¶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d·y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Tr­</a:t>
            </a:r>
            <a:r>
              <a:rPr lang="vi-VN" sz="3600" dirty="0">
                <a:solidFill>
                  <a:srgbClr val="FF0000"/>
                </a:solidFill>
                <a:latin typeface=".VnTime" pitchFamily="34" charset="0"/>
              </a:rPr>
              <a:t>ư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êng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S¬n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còng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c</a:t>
            </a:r>
            <a:r>
              <a:rPr lang="vi-VN" sz="3600" dirty="0">
                <a:solidFill>
                  <a:srgbClr val="FF0000"/>
                </a:solidFill>
                <a:latin typeface=".VnTime" pitchFamily="34" charset="0"/>
              </a:rPr>
              <a:t>ư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­¬ng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quyÕt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giµnh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ư­îc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éc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Time" pitchFamily="34" charset="0"/>
              </a:rPr>
              <a:t>lËp</a:t>
            </a:r>
            <a:r>
              <a:rPr 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.VnTimeH" pitchFamily="34" charset="0"/>
              </a:rPr>
              <a:t>”</a:t>
            </a:r>
            <a:endParaRPr lang="en-US" sz="3600" dirty="0">
              <a:solidFill>
                <a:srgbClr val="FFFF00"/>
              </a:solidFill>
              <a:latin typeface=".VnTimeH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5000" y="63246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752600" y="13700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1. Thêi c¬ c¸ch m¹ng:</a:t>
            </a: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00363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676400" y="2133601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 flipV="1">
            <a:off x="1752600" y="2895601"/>
            <a:ext cx="891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1524000" y="2286001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   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752600" y="1827214"/>
            <a:ext cx="891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3200">
                <a:latin typeface=".VnTime" pitchFamily="34" charset="0"/>
              </a:rPr>
              <a:t> 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2. Khëi nghÜa giµnh chÝnh quyÒn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1295400" y="2330451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     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1524000" y="2376488"/>
            <a:ext cx="891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* Khëi nghÜa ë Hµ Néi ngµy 19 – 8 -1945</a:t>
            </a:r>
          </a:p>
        </p:txBody>
      </p:sp>
      <p:pic>
        <p:nvPicPr>
          <p:cNvPr id="307221" name="Picture 21" descr="vietna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6" y="2743200"/>
            <a:ext cx="30956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2" name="AutoShape 32"/>
          <p:cNvSpPr>
            <a:spLocks noChangeArrowheads="1"/>
          </p:cNvSpPr>
          <p:nvPr/>
        </p:nvSpPr>
        <p:spPr bwMode="auto">
          <a:xfrm>
            <a:off x="8458200" y="3048000"/>
            <a:ext cx="2286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8DFD45E7-5D58-4EB7-A9DF-CAF9099F0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052" y="184875"/>
            <a:ext cx="147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LÞch</a:t>
            </a:r>
            <a:r>
              <a:rPr lang="en-US" sz="3200" u="sng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3200" u="sng" dirty="0" err="1">
                <a:solidFill>
                  <a:srgbClr val="0000CC"/>
                </a:solidFill>
                <a:latin typeface=".VnTime" pitchFamily="34" charset="0"/>
              </a:rPr>
              <a:t>sö</a:t>
            </a:r>
            <a:endParaRPr lang="en-US" sz="3200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FDE7D8D5-CA61-4D18-B5C8-8FA6A135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855" y="793680"/>
            <a:ext cx="5347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sz="2800" i="1" u="sng" dirty="0">
                <a:solidFill>
                  <a:srgbClr val="FF0000"/>
                </a:solidFill>
                <a:latin typeface=".VnTime" pitchFamily="34" charset="0"/>
              </a:rPr>
              <a:t> 9</a:t>
            </a:r>
            <a:r>
              <a:rPr 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C¸ch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m¹ng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mïa</a:t>
            </a:r>
            <a:r>
              <a:rPr lang="en-US" sz="2800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.VnTimeH" pitchFamily="34" charset="0"/>
              </a:rPr>
              <a:t>thu</a:t>
            </a:r>
            <a:endParaRPr lang="en-US" sz="2800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0212" name="Picture 4" descr="avatar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5486400"/>
          </a:xfrm>
        </p:spPr>
      </p:pic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11277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en-US" sz="2800" dirty="0">
                <a:latin typeface=".VnTime" pitchFamily="34" charset="0"/>
              </a:rPr>
              <a:t>      </a:t>
            </a:r>
            <a:r>
              <a:rPr lang="en-US" sz="3200" dirty="0" err="1">
                <a:latin typeface=".VnTime" pitchFamily="34" charset="0"/>
              </a:rPr>
              <a:t>Ngµy</a:t>
            </a:r>
            <a:r>
              <a:rPr lang="en-US" sz="3200" dirty="0">
                <a:latin typeface=".VnTime" pitchFamily="34" charset="0"/>
              </a:rPr>
              <a:t> 18-8-1945, c¶ Hµ </a:t>
            </a:r>
            <a:r>
              <a:rPr lang="en-US" sz="3200" dirty="0" err="1">
                <a:latin typeface=".VnTime" pitchFamily="34" charset="0"/>
              </a:rPr>
              <a:t>Néi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xuÊt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hiÖn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cê</a:t>
            </a:r>
            <a:r>
              <a:rPr lang="en-US" sz="3200" dirty="0">
                <a:latin typeface=".VnTime" pitchFamily="34" charset="0"/>
              </a:rPr>
              <a:t> ®á </a:t>
            </a:r>
            <a:r>
              <a:rPr lang="en-US" sz="3200" dirty="0" err="1">
                <a:latin typeface=".VnTime" pitchFamily="34" charset="0"/>
              </a:rPr>
              <a:t>sao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vµng</a:t>
            </a:r>
            <a:r>
              <a:rPr lang="en-US" sz="3200" dirty="0">
                <a:latin typeface=".VnTime" pitchFamily="34" charset="0"/>
              </a:rPr>
              <a:t>, </a:t>
            </a:r>
            <a:r>
              <a:rPr lang="en-US" sz="3200" dirty="0" err="1">
                <a:latin typeface=".VnTime" pitchFamily="34" charset="0"/>
              </a:rPr>
              <a:t>trµn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ngËp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khÝ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thÕ</a:t>
            </a:r>
            <a:r>
              <a:rPr lang="en-US" sz="3200" dirty="0">
                <a:latin typeface=".VnTime" pitchFamily="34" charset="0"/>
              </a:rPr>
              <a:t> </a:t>
            </a:r>
            <a:r>
              <a:rPr lang="en-US" sz="3200" dirty="0" err="1">
                <a:latin typeface=".VnTime" pitchFamily="34" charset="0"/>
              </a:rPr>
              <a:t>c¸ch</a:t>
            </a:r>
            <a:r>
              <a:rPr lang="en-US" sz="3200" dirty="0">
                <a:latin typeface=".VnTime" pitchFamily="34" charset="0"/>
              </a:rPr>
              <a:t> m¹ng.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0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/>
          </a:p>
        </p:txBody>
      </p:sp>
      <p:pic>
        <p:nvPicPr>
          <p:cNvPr id="13315" name="Picture 4" descr="df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7DD4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7DD4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7DD4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FF7DD4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5008</TotalTime>
  <Words>1203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Wingdings</vt:lpstr>
      <vt:lpstr>Arial</vt:lpstr>
      <vt:lpstr>Garamond</vt:lpstr>
      <vt:lpstr>.VnTimeH</vt:lpstr>
      <vt:lpstr>.VnTime</vt:lpstr>
      <vt:lpstr>Times New Roman</vt:lpstr>
      <vt:lpstr>Verdana</vt:lpstr>
      <vt:lpstr>Edge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HangDuc</dc:creator>
  <cp:lastModifiedBy>Admin</cp:lastModifiedBy>
  <cp:revision>277</cp:revision>
  <dcterms:created xsi:type="dcterms:W3CDTF">2005-07-10T17:04:07Z</dcterms:created>
  <dcterms:modified xsi:type="dcterms:W3CDTF">2021-07-27T05:33:57Z</dcterms:modified>
</cp:coreProperties>
</file>