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notesMasterIdLst>
    <p:notesMasterId r:id="rId13"/>
  </p:notesMasterIdLst>
  <p:sldIdLst>
    <p:sldId id="264" r:id="rId2"/>
    <p:sldId id="265" r:id="rId3"/>
    <p:sldId id="266" r:id="rId4"/>
    <p:sldId id="274" r:id="rId5"/>
    <p:sldId id="267" r:id="rId6"/>
    <p:sldId id="270" r:id="rId7"/>
    <p:sldId id="268" r:id="rId8"/>
    <p:sldId id="269" r:id="rId9"/>
    <p:sldId id="271" r:id="rId10"/>
    <p:sldId id="263"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7687" autoAdjust="0"/>
  </p:normalViewPr>
  <p:slideViewPr>
    <p:cSldViewPr>
      <p:cViewPr varScale="1">
        <p:scale>
          <a:sx n="68" d="100"/>
          <a:sy n="68" d="100"/>
        </p:scale>
        <p:origin x="576"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EF62E1-F642-40F1-B959-680C65F74BD9}" type="datetimeFigureOut">
              <a:rPr lang="en-US" smtClean="0"/>
              <a:t>9/14/2022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C439EA-870B-4280-B91C-FBF042497B71}" type="slidenum">
              <a:rPr lang="en-US" smtClean="0"/>
              <a:t>‹#›</a:t>
            </a:fld>
            <a:endParaRPr lang="en-US"/>
          </a:p>
        </p:txBody>
      </p:sp>
    </p:spTree>
    <p:extLst>
      <p:ext uri="{BB962C8B-B14F-4D97-AF65-F5344CB8AC3E}">
        <p14:creationId xmlns:p14="http://schemas.microsoft.com/office/powerpoint/2010/main" val="2168941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5</a:t>
            </a:fld>
            <a:endParaRPr lang="en-US"/>
          </a:p>
        </p:txBody>
      </p:sp>
    </p:spTree>
    <p:extLst>
      <p:ext uri="{BB962C8B-B14F-4D97-AF65-F5344CB8AC3E}">
        <p14:creationId xmlns:p14="http://schemas.microsoft.com/office/powerpoint/2010/main" val="17760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1C439EA-870B-4280-B91C-FBF042497B71}" type="slidenum">
              <a:rPr lang="en-US" smtClean="0"/>
              <a:t>8</a:t>
            </a:fld>
            <a:endParaRPr lang="en-US"/>
          </a:p>
        </p:txBody>
      </p:sp>
    </p:spTree>
    <p:extLst>
      <p:ext uri="{BB962C8B-B14F-4D97-AF65-F5344CB8AC3E}">
        <p14:creationId xmlns:p14="http://schemas.microsoft.com/office/powerpoint/2010/main" val="3434749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8335969A-C93F-4AB1-B111-D14BFBB38ED5}" type="datetimeFigureOut">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1718063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35969A-C93F-4AB1-B111-D14BFBB38ED5}" type="datetimeFigureOut">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2919731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35969A-C93F-4AB1-B111-D14BFBB38ED5}" type="datetimeFigureOut">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2185960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35969A-C93F-4AB1-B111-D14BFBB38ED5}" type="datetimeFigureOut">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3370092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35969A-C93F-4AB1-B111-D14BFBB38ED5}" type="datetimeFigureOut">
              <a:rPr lang="en-US" smtClean="0"/>
              <a:t>9/14/2022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2604834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35969A-C93F-4AB1-B111-D14BFBB38ED5}" type="datetimeFigureOut">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322858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35969A-C93F-4AB1-B111-D14BFBB38ED5}" type="datetimeFigureOut">
              <a:rPr lang="en-US" smtClean="0"/>
              <a:t>9/14/2022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1550144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35969A-C93F-4AB1-B111-D14BFBB38ED5}" type="datetimeFigureOut">
              <a:rPr lang="en-US" smtClean="0"/>
              <a:t>9/14/2022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3421167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35969A-C93F-4AB1-B111-D14BFBB38ED5}" type="datetimeFigureOut">
              <a:rPr lang="en-US" smtClean="0"/>
              <a:t>9/14/2022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252544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35969A-C93F-4AB1-B111-D14BFBB38ED5}" type="datetimeFigureOut">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1794158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8335969A-C93F-4AB1-B111-D14BFBB38ED5}" type="datetimeFigureOut">
              <a:rPr lang="en-US" smtClean="0"/>
              <a:t>9/14/2022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BB91DD-B65E-43B2-A280-28DBD03048E3}" type="slidenum">
              <a:rPr lang="en-US" smtClean="0"/>
              <a:t>‹#›</a:t>
            </a:fld>
            <a:endParaRPr lang="en-US"/>
          </a:p>
        </p:txBody>
      </p:sp>
    </p:spTree>
    <p:extLst>
      <p:ext uri="{BB962C8B-B14F-4D97-AF65-F5344CB8AC3E}">
        <p14:creationId xmlns:p14="http://schemas.microsoft.com/office/powerpoint/2010/main" val="957963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35969A-C93F-4AB1-B111-D14BFBB38ED5}" type="datetimeFigureOut">
              <a:rPr lang="en-US" smtClean="0"/>
              <a:t>9/14/2022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3BB91DD-B65E-43B2-A280-28DBD03048E3}" type="slidenum">
              <a:rPr lang="en-US" smtClean="0"/>
              <a:t>‹#›</a:t>
            </a:fld>
            <a:endParaRPr lang="en-US"/>
          </a:p>
        </p:txBody>
      </p:sp>
    </p:spTree>
    <p:extLst>
      <p:ext uri="{BB962C8B-B14F-4D97-AF65-F5344CB8AC3E}">
        <p14:creationId xmlns:p14="http://schemas.microsoft.com/office/powerpoint/2010/main" val="2515659832"/>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4801" y="1066800"/>
            <a:ext cx="3276600" cy="5426331"/>
          </a:xfrm>
        </p:spPr>
      </p:pic>
      <p:sp>
        <p:nvSpPr>
          <p:cNvPr id="7" name="Rectangle 6"/>
          <p:cNvSpPr/>
          <p:nvPr/>
        </p:nvSpPr>
        <p:spPr>
          <a:xfrm>
            <a:off x="1380517" y="228600"/>
            <a:ext cx="4046301" cy="523220"/>
          </a:xfrm>
          <a:prstGeom prst="rect">
            <a:avLst/>
          </a:prstGeom>
        </p:spPr>
        <p:txBody>
          <a:bodyPr wrap="none">
            <a:spAutoFit/>
          </a:bodyPr>
          <a:lstStyle/>
          <a:p>
            <a:r>
              <a:rPr lang="vi-VN" sz="2800" b="1" dirty="0">
                <a:solidFill>
                  <a:srgbClr val="FF0000"/>
                </a:solidFill>
              </a:rPr>
              <a:t>HĐ 1:</a:t>
            </a:r>
            <a:r>
              <a:rPr lang="en-US" sz="2800" b="1" dirty="0">
                <a:solidFill>
                  <a:srgbClr val="FF0000"/>
                </a:solidFill>
              </a:rPr>
              <a:t> GV </a:t>
            </a:r>
            <a:r>
              <a:rPr lang="en-US" sz="2800" b="1" dirty="0" err="1">
                <a:solidFill>
                  <a:srgbClr val="FF0000"/>
                </a:solidFill>
              </a:rPr>
              <a:t>đọc</a:t>
            </a:r>
            <a:r>
              <a:rPr lang="en-US" sz="2800" b="1" dirty="0">
                <a:solidFill>
                  <a:srgbClr val="FF0000"/>
                </a:solidFill>
              </a:rPr>
              <a:t> </a:t>
            </a:r>
            <a:r>
              <a:rPr lang="en-US" sz="2800" b="1" dirty="0" err="1">
                <a:solidFill>
                  <a:srgbClr val="FF0000"/>
                </a:solidFill>
              </a:rPr>
              <a:t>toàn</a:t>
            </a:r>
            <a:r>
              <a:rPr lang="en-US" sz="2800" b="1" dirty="0">
                <a:solidFill>
                  <a:srgbClr val="FF0000"/>
                </a:solidFill>
              </a:rPr>
              <a:t> </a:t>
            </a:r>
            <a:r>
              <a:rPr lang="en-US" sz="2800" b="1" dirty="0" err="1">
                <a:solidFill>
                  <a:srgbClr val="FF0000"/>
                </a:solidFill>
              </a:rPr>
              <a:t>bài</a:t>
            </a:r>
            <a:endParaRPr lang="en-US" sz="2800" b="1" dirty="0">
              <a:solidFill>
                <a:srgbClr val="FF0000"/>
              </a:solidFill>
            </a:endParaRPr>
          </a:p>
        </p:txBody>
      </p:sp>
      <p:sp>
        <p:nvSpPr>
          <p:cNvPr id="9" name="Rectangle 8"/>
          <p:cNvSpPr/>
          <p:nvPr/>
        </p:nvSpPr>
        <p:spPr>
          <a:xfrm>
            <a:off x="3583489" y="914400"/>
            <a:ext cx="5325082" cy="6032421"/>
          </a:xfrm>
          <a:prstGeom prst="rect">
            <a:avLst/>
          </a:prstGeom>
        </p:spPr>
        <p:txBody>
          <a:bodyPr wrap="square">
            <a:spAutoFit/>
          </a:bodyPr>
          <a:lstStyle/>
          <a:p>
            <a:pPr algn="ctr"/>
            <a:r>
              <a:rPr lang="vi-VN" sz="2800" b="1" dirty="0"/>
              <a:t>Lương Ngọc Quyến </a:t>
            </a:r>
            <a:endParaRPr lang="vi-VN" sz="1200" b="1" dirty="0"/>
          </a:p>
          <a:p>
            <a:pPr algn="ctr"/>
            <a:endParaRPr lang="vi-VN" sz="1600" b="1" dirty="0"/>
          </a:p>
          <a:p>
            <a:pPr indent="457200"/>
            <a:r>
              <a:rPr lang="vi-VN" sz="2400" dirty="0"/>
              <a:t>Lương Ngọc Quyến là con trai nhà yêu nước Lương Văn Can. Nuôi ý chí khôi phục non sông, ông tìm đường sang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p>
          <a:p>
            <a:pPr algn="r"/>
            <a:r>
              <a:rPr lang="vi-VN" dirty="0"/>
              <a:t>Theo </a:t>
            </a:r>
            <a:r>
              <a:rPr lang="vi-VN" b="1" dirty="0"/>
              <a:t>LƯƠNG QUÂN</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29386" cy="7010400"/>
          </a:xfrm>
          <a:prstGeom prst="rect">
            <a:avLst/>
          </a:prstGeom>
        </p:spPr>
      </p:pic>
      <p:sp>
        <p:nvSpPr>
          <p:cNvPr id="13315" name="Rectangle 3"/>
          <p:cNvSpPr>
            <a:spLocks noGrp="1" noChangeArrowheads="1"/>
          </p:cNvSpPr>
          <p:nvPr>
            <p:ph idx="1"/>
          </p:nvPr>
        </p:nvSpPr>
        <p:spPr>
          <a:xfrm>
            <a:off x="1097593" y="1066800"/>
            <a:ext cx="6934200" cy="1828800"/>
          </a:xfrm>
        </p:spPr>
        <p:txBody>
          <a:bodyPr>
            <a:normAutofit/>
          </a:bodyPr>
          <a:lstStyle/>
          <a:p>
            <a:pPr marL="0" indent="0" algn="ctr">
              <a:buNone/>
            </a:pPr>
            <a:r>
              <a:rPr lang="en-US" sz="4000" b="1" dirty="0" err="1"/>
              <a:t>Ôn</a:t>
            </a:r>
            <a:r>
              <a:rPr lang="en-US" sz="4000" b="1" dirty="0"/>
              <a:t> </a:t>
            </a:r>
            <a:r>
              <a:rPr lang="en-US" sz="4000" b="1" dirty="0" err="1"/>
              <a:t>tập</a:t>
            </a:r>
            <a:r>
              <a:rPr lang="en-US" sz="4000" b="1" dirty="0"/>
              <a:t>:</a:t>
            </a:r>
            <a:endParaRPr lang="vi-VN" sz="4000" b="1" dirty="0"/>
          </a:p>
          <a:p>
            <a:pPr marL="0" lvl="1" indent="0" algn="ctr">
              <a:spcBef>
                <a:spcPts val="600"/>
              </a:spcBef>
              <a:buSzPct val="70000"/>
              <a:buNone/>
            </a:pPr>
            <a:r>
              <a:rPr lang="en-US" sz="3600" b="1" dirty="0" err="1">
                <a:solidFill>
                  <a:srgbClr val="FF0000"/>
                </a:solidFill>
              </a:rPr>
              <a:t>Ôn</a:t>
            </a:r>
            <a:r>
              <a:rPr lang="en-US" sz="3600" b="1" dirty="0">
                <a:solidFill>
                  <a:srgbClr val="FF0000"/>
                </a:solidFill>
              </a:rPr>
              <a:t> </a:t>
            </a:r>
            <a:r>
              <a:rPr lang="en-US" sz="3600" b="1" dirty="0" err="1">
                <a:solidFill>
                  <a:srgbClr val="FF0000"/>
                </a:solidFill>
              </a:rPr>
              <a:t>lại</a:t>
            </a:r>
            <a:r>
              <a:rPr lang="en-US" sz="3600" b="1" dirty="0">
                <a:solidFill>
                  <a:srgbClr val="FF0000"/>
                </a:solidFill>
              </a:rPr>
              <a:t> </a:t>
            </a:r>
            <a:r>
              <a:rPr lang="vi-VN" sz="3600" b="1" dirty="0">
                <a:solidFill>
                  <a:srgbClr val="FF0000"/>
                </a:solidFill>
              </a:rPr>
              <a:t>cấu tạo </a:t>
            </a:r>
            <a:r>
              <a:rPr lang="en-US" sz="3600" b="1" dirty="0" err="1">
                <a:solidFill>
                  <a:srgbClr val="FF0000"/>
                </a:solidFill>
              </a:rPr>
              <a:t>tiếng</a:t>
            </a:r>
            <a:r>
              <a:rPr lang="vi-VN" sz="3600" b="1" dirty="0">
                <a:solidFill>
                  <a:srgbClr val="FF0000"/>
                </a:solidFill>
              </a:rPr>
              <a:t> và vần</a:t>
            </a:r>
            <a:r>
              <a:rPr lang="en-US" sz="3600" b="1" dirty="0">
                <a:solidFill>
                  <a:srgbClr val="FF0000"/>
                </a:solidFill>
              </a:rPr>
              <a:t>.</a:t>
            </a:r>
          </a:p>
        </p:txBody>
      </p:sp>
      <p:sp>
        <p:nvSpPr>
          <p:cNvPr id="4" name="Rectangle 3"/>
          <p:cNvSpPr/>
          <p:nvPr/>
        </p:nvSpPr>
        <p:spPr>
          <a:xfrm>
            <a:off x="838200" y="3090446"/>
            <a:ext cx="7772400" cy="1261884"/>
          </a:xfrm>
          <a:prstGeom prst="rect">
            <a:avLst/>
          </a:prstGeom>
        </p:spPr>
        <p:txBody>
          <a:bodyPr wrap="square">
            <a:spAutoFit/>
          </a:bodyPr>
          <a:lstStyle/>
          <a:p>
            <a:pPr algn="ctr"/>
            <a:r>
              <a:rPr lang="en-US" sz="4000" b="1" dirty="0" err="1">
                <a:solidFill>
                  <a:srgbClr val="002060"/>
                </a:solidFill>
              </a:rPr>
              <a:t>Chuẩn</a:t>
            </a:r>
            <a:r>
              <a:rPr lang="en-US" sz="4000" b="1" dirty="0">
                <a:solidFill>
                  <a:srgbClr val="002060"/>
                </a:solidFill>
              </a:rPr>
              <a:t> </a:t>
            </a:r>
            <a:r>
              <a:rPr lang="en-US" sz="4000" b="1" dirty="0" err="1">
                <a:solidFill>
                  <a:srgbClr val="002060"/>
                </a:solidFill>
              </a:rPr>
              <a:t>bị</a:t>
            </a:r>
            <a:r>
              <a:rPr lang="en-US" sz="4000" b="1" dirty="0">
                <a:solidFill>
                  <a:srgbClr val="002060"/>
                </a:solidFill>
              </a:rPr>
              <a:t> </a:t>
            </a:r>
            <a:r>
              <a:rPr lang="en-US" sz="4000" b="1" dirty="0" err="1">
                <a:solidFill>
                  <a:srgbClr val="002060"/>
                </a:solidFill>
              </a:rPr>
              <a:t>bài</a:t>
            </a:r>
            <a:r>
              <a:rPr lang="en-US" sz="4000" b="1" dirty="0">
                <a:solidFill>
                  <a:srgbClr val="002060"/>
                </a:solidFill>
              </a:rPr>
              <a:t>: </a:t>
            </a:r>
            <a:endParaRPr lang="vi-VN" sz="4000" b="1" dirty="0">
              <a:solidFill>
                <a:srgbClr val="002060"/>
              </a:solidFill>
            </a:endParaRPr>
          </a:p>
          <a:p>
            <a:pPr algn="ctr"/>
            <a:r>
              <a:rPr lang="en-US" sz="3600" b="1" dirty="0">
                <a:solidFill>
                  <a:srgbClr val="FF0000"/>
                </a:solidFill>
              </a:rPr>
              <a:t>N</a:t>
            </a:r>
            <a:r>
              <a:rPr lang="vi-VN" sz="3600" b="1" dirty="0">
                <a:solidFill>
                  <a:srgbClr val="FF0000"/>
                </a:solidFill>
              </a:rPr>
              <a:t>hớ</a:t>
            </a:r>
            <a:r>
              <a:rPr lang="en-US" sz="3600" b="1" dirty="0">
                <a:solidFill>
                  <a:srgbClr val="FF0000"/>
                </a:solidFill>
              </a:rPr>
              <a:t> – </a:t>
            </a:r>
            <a:r>
              <a:rPr lang="en-US" sz="3600" b="1" dirty="0" err="1">
                <a:solidFill>
                  <a:srgbClr val="FF0000"/>
                </a:solidFill>
              </a:rPr>
              <a:t>viết</a:t>
            </a:r>
            <a:r>
              <a:rPr lang="en-US" sz="3600" b="1" dirty="0">
                <a:solidFill>
                  <a:srgbClr val="FF0000"/>
                </a:solidFill>
              </a:rPr>
              <a:t>: </a:t>
            </a:r>
            <a:r>
              <a:rPr lang="vi-VN" sz="3600" b="1" dirty="0">
                <a:solidFill>
                  <a:srgbClr val="FF0000"/>
                </a:solidFill>
              </a:rPr>
              <a:t>Thư gửi các học sinh</a:t>
            </a:r>
            <a:endParaRPr lang="en-US" sz="3600" b="1" dirty="0">
              <a:solidFill>
                <a:srgbClr val="FF0000"/>
              </a:solidFill>
            </a:endParaRPr>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fade">
                                      <p:cBhvr>
                                        <p:cTn id="12" dur="1000"/>
                                        <p:tgtEl>
                                          <p:spTgt spid="13315">
                                            <p:txEl>
                                              <p:pRg st="1" end="1"/>
                                            </p:txEl>
                                          </p:spTgt>
                                        </p:tgtEl>
                                      </p:cBhvr>
                                    </p:animEffect>
                                    <p:anim calcmode="lin" valueType="num">
                                      <p:cBhvr>
                                        <p:cTn id="13"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71600" y="381000"/>
            <a:ext cx="6096000" cy="5806698"/>
          </a:xfrm>
        </p:spPr>
      </p:pic>
    </p:spTree>
    <p:extLst>
      <p:ext uri="{BB962C8B-B14F-4D97-AF65-F5344CB8AC3E}">
        <p14:creationId xmlns:p14="http://schemas.microsoft.com/office/powerpoint/2010/main" val="3041438532"/>
      </p:ext>
    </p:extLst>
  </p:cSld>
  <p:clrMapOvr>
    <a:masterClrMapping/>
  </p:clrMapOvr>
  <mc:AlternateContent xmlns:mc="http://schemas.openxmlformats.org/markup-compatibility/2006" xmlns:p14="http://schemas.microsoft.com/office/powerpoint/2010/main">
    <mc:Choice Requires="p14">
      <p:transition spd="med">
        <p14:honeycomb/>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5052" y="-1"/>
            <a:ext cx="9144000" cy="6858001"/>
          </a:xfrm>
        </p:spPr>
      </p:pic>
      <p:sp>
        <p:nvSpPr>
          <p:cNvPr id="5" name="Rectangle 4"/>
          <p:cNvSpPr/>
          <p:nvPr/>
        </p:nvSpPr>
        <p:spPr>
          <a:xfrm>
            <a:off x="2771384" y="2267211"/>
            <a:ext cx="5578840" cy="3416320"/>
          </a:xfrm>
          <a:prstGeom prst="rect">
            <a:avLst/>
          </a:prstGeom>
        </p:spPr>
        <p:txBody>
          <a:bodyPr wrap="square">
            <a:spAutoFit/>
          </a:bodyPr>
          <a:lstStyle/>
          <a:p>
            <a:pPr marL="342900" indent="-342900">
              <a:buFont typeface="+mj-lt"/>
              <a:buAutoNum type="arabicPeriod"/>
            </a:pPr>
            <a:r>
              <a:rPr lang="vi-VN" sz="2400" b="1" dirty="0"/>
              <a:t>Lương Ngọc Quyến sinh năm 1885, mất năm 1917.</a:t>
            </a:r>
          </a:p>
          <a:p>
            <a:pPr marL="342900" indent="-342900">
              <a:buFont typeface="+mj-lt"/>
              <a:buAutoNum type="arabicPeriod"/>
            </a:pPr>
            <a:r>
              <a:rPr lang="vi-VN" sz="2400" b="1" dirty="0"/>
              <a:t>Ông là con trai của nhà yêu nước Lương Văn Can.</a:t>
            </a:r>
          </a:p>
          <a:p>
            <a:pPr marL="342900" indent="-342900">
              <a:buFont typeface="+mj-lt"/>
              <a:buAutoNum type="arabicPeriod"/>
            </a:pPr>
            <a:r>
              <a:rPr lang="vi-VN" sz="2400" b="1" dirty="0"/>
              <a:t>Ông tham gia cách mạng và bị giặc bắt giam.</a:t>
            </a:r>
          </a:p>
          <a:p>
            <a:pPr marL="342900" indent="-342900">
              <a:buFont typeface="+mj-lt"/>
              <a:buAutoNum type="arabicPeriod"/>
            </a:pPr>
            <a:r>
              <a:rPr lang="vi-VN" sz="2400" b="1" dirty="0"/>
              <a:t> Ngày 30/8/1971, ông được giải thoát và tham gia chỉ huy nghĩa quân ở Thái Nguyên. </a:t>
            </a:r>
            <a:endParaRPr lang="en-US" sz="2400" b="1" dirty="0"/>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016" y="1981200"/>
            <a:ext cx="2819400" cy="3810000"/>
          </a:xfrm>
          <a:prstGeom prst="rect">
            <a:avLst/>
          </a:prstGeom>
        </p:spPr>
      </p:pic>
      <p:sp>
        <p:nvSpPr>
          <p:cNvPr id="11" name="Cloud 10"/>
          <p:cNvSpPr/>
          <p:nvPr/>
        </p:nvSpPr>
        <p:spPr>
          <a:xfrm rot="21327456">
            <a:off x="2472683" y="225507"/>
            <a:ext cx="5994957" cy="16764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chemeClr val="tx1"/>
                </a:solidFill>
              </a:rPr>
              <a:t>Trình bày hiểu biết của em</a:t>
            </a:r>
          </a:p>
          <a:p>
            <a:pPr algn="ctr"/>
            <a:r>
              <a:rPr lang="vi-VN" sz="2400" b="1" dirty="0">
                <a:solidFill>
                  <a:schemeClr val="tx1"/>
                </a:solidFill>
              </a:rPr>
              <a:t> về Lương Ngọc Quyến?</a:t>
            </a:r>
            <a:endParaRPr lang="en-US" sz="2400" b="1" dirty="0">
              <a:solidFill>
                <a:schemeClr val="tx1"/>
              </a:solidFill>
            </a:endParaRPr>
          </a:p>
        </p:txBody>
      </p:sp>
      <p:pic>
        <p:nvPicPr>
          <p:cNvPr id="12" name="Picture 1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70207"/>
            <a:ext cx="1791222" cy="1786997"/>
          </a:xfrm>
          <a:prstGeom prst="rect">
            <a:avLst/>
          </a:prstGeom>
        </p:spPr>
      </p:pic>
      <p:sp>
        <p:nvSpPr>
          <p:cNvPr id="15" name="Curved Down Arrow 14"/>
          <p:cNvSpPr/>
          <p:nvPr/>
        </p:nvSpPr>
        <p:spPr>
          <a:xfrm>
            <a:off x="2019822" y="304800"/>
            <a:ext cx="951978" cy="609600"/>
          </a:xfrm>
          <a:prstGeom prst="curvedDownArrow">
            <a:avLst/>
          </a:prstGeom>
          <a:solidFill>
            <a:srgbClr val="00B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barn(inVertical)">
                                      <p:cBhvr>
                                        <p:cTn id="25" dur="500"/>
                                        <p:tgtEl>
                                          <p:spTgt spid="15"/>
                                        </p:tgtEl>
                                      </p:cBhvr>
                                    </p:animEffect>
                                  </p:childTnLst>
                                </p:cTn>
                              </p:par>
                              <p:par>
                                <p:cTn id="26" presetID="53" presetClass="entr" presetSubtype="16"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 calcmode="lin" valueType="num">
                                      <p:cBhvr>
                                        <p:cTn id="35" dur="1000" fill="hold"/>
                                        <p:tgtEl>
                                          <p:spTgt spid="5"/>
                                        </p:tgtEl>
                                        <p:attrNameLst>
                                          <p:attrName>ppt_w</p:attrName>
                                        </p:attrNameLst>
                                      </p:cBhvr>
                                      <p:tavLst>
                                        <p:tav tm="0">
                                          <p:val>
                                            <p:fltVal val="0"/>
                                          </p:val>
                                        </p:tav>
                                        <p:tav tm="100000">
                                          <p:val>
                                            <p:strVal val="#ppt_w"/>
                                          </p:val>
                                        </p:tav>
                                      </p:tavLst>
                                    </p:anim>
                                    <p:anim calcmode="lin" valueType="num">
                                      <p:cBhvr>
                                        <p:cTn id="36" dur="1000" fill="hold"/>
                                        <p:tgtEl>
                                          <p:spTgt spid="5"/>
                                        </p:tgtEl>
                                        <p:attrNameLst>
                                          <p:attrName>ppt_h</p:attrName>
                                        </p:attrNameLst>
                                      </p:cBhvr>
                                      <p:tavLst>
                                        <p:tav tm="0">
                                          <p:val>
                                            <p:fltVal val="0"/>
                                          </p:val>
                                        </p:tav>
                                        <p:tav tm="100000">
                                          <p:val>
                                            <p:strVal val="#ppt_h"/>
                                          </p:val>
                                        </p:tav>
                                      </p:tavLst>
                                    </p:anim>
                                    <p:anim calcmode="lin" valueType="num">
                                      <p:cBhvr>
                                        <p:cTn id="37" dur="1000" fill="hold"/>
                                        <p:tgtEl>
                                          <p:spTgt spid="5"/>
                                        </p:tgtEl>
                                        <p:attrNameLst>
                                          <p:attrName>style.rotation</p:attrName>
                                        </p:attrNameLst>
                                      </p:cBhvr>
                                      <p:tavLst>
                                        <p:tav tm="0">
                                          <p:val>
                                            <p:fltVal val="90"/>
                                          </p:val>
                                        </p:tav>
                                        <p:tav tm="100000">
                                          <p:val>
                                            <p:fltVal val="0"/>
                                          </p:val>
                                        </p:tav>
                                      </p:tavLst>
                                    </p:anim>
                                    <p:animEffect transition="in" filter="fade">
                                      <p:cBhvr>
                                        <p:cTn id="38"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animBg="1"/>
      <p:bldP spid="1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2126" y="109603"/>
            <a:ext cx="7772400" cy="4524315"/>
          </a:xfrm>
          <a:prstGeom prst="rect">
            <a:avLst/>
          </a:prstGeom>
        </p:spPr>
        <p:txBody>
          <a:bodyPr wrap="square">
            <a:spAutoFit/>
          </a:bodyPr>
          <a:lstStyle/>
          <a:p>
            <a:pPr algn="ctr"/>
            <a:r>
              <a:rPr lang="vi-VN" sz="2400" b="1" dirty="0">
                <a:latin typeface="+mj-lt"/>
              </a:rPr>
              <a:t>Lương Ngọc Quyến</a:t>
            </a:r>
          </a:p>
          <a:p>
            <a:pPr algn="ctr"/>
            <a:endParaRPr lang="en-US" sz="2400" b="1" dirty="0">
              <a:latin typeface="+mj-lt"/>
            </a:endParaRPr>
          </a:p>
          <a:p>
            <a:pPr indent="457200"/>
            <a:r>
              <a:rPr lang="vi-VN" sz="2400" b="1" dirty="0">
                <a:latin typeface="+mj-lt"/>
              </a:rPr>
              <a:t>Lương Ngọc Quyến là con trai nhà yêu nước Lương Văn Can. Nuôi ý chí khôi phục non sông, ông tìm đường sang Trung Quốc mưu tập hợp lực lượng chống thực dân Pháp. Ông bị giặc bắt đưa về nước. Chúng khoét bàn chân ông, luồn dây thép buộc chân vào xích sắt. Ngày 30-8-1917, cuộc khởi nghĩa Thái Nguyên do Đội Cấn lãnh đạo bùng nổ. Lương Ngọc Quyến được giải thoát và tham gia chỉ huy nghĩa quân. Ông hi sinh, nhưng tấm lòng trung với nước của ông còn sáng mãi.</a:t>
            </a:r>
            <a:endParaRPr lang="en-US" sz="2400" b="1" dirty="0">
              <a:latin typeface="+mj-lt"/>
            </a:endParaRPr>
          </a:p>
          <a:p>
            <a:pPr algn="r"/>
            <a:r>
              <a:rPr lang="vi-VN" b="1" dirty="0">
                <a:latin typeface="+mj-lt"/>
              </a:rPr>
              <a:t>Theo LƯƠNG QUÂN</a:t>
            </a:r>
            <a:endParaRPr lang="en-US" b="1" dirty="0">
              <a:latin typeface="+mj-lt"/>
            </a:endParaRPr>
          </a:p>
        </p:txBody>
      </p:sp>
      <p:sp>
        <p:nvSpPr>
          <p:cNvPr id="6" name="Rectangle 5"/>
          <p:cNvSpPr/>
          <p:nvPr/>
        </p:nvSpPr>
        <p:spPr>
          <a:xfrm>
            <a:off x="457198" y="4403085"/>
            <a:ext cx="2861681" cy="523220"/>
          </a:xfrm>
          <a:prstGeom prst="rect">
            <a:avLst/>
          </a:prstGeom>
        </p:spPr>
        <p:txBody>
          <a:bodyPr wrap="none">
            <a:spAutoFit/>
          </a:bodyPr>
          <a:lstStyle/>
          <a:p>
            <a:r>
              <a:rPr lang="vi-VN" sz="2800" b="1" u="sng" dirty="0">
                <a:solidFill>
                  <a:srgbClr val="FF0000"/>
                </a:solidFill>
                <a:latin typeface="+mj-lt"/>
              </a:rPr>
              <a:t>Luyện</a:t>
            </a:r>
            <a:r>
              <a:rPr lang="en-US" sz="2800" b="1" u="sng" dirty="0">
                <a:solidFill>
                  <a:srgbClr val="FF0000"/>
                </a:solidFill>
                <a:latin typeface="+mj-lt"/>
              </a:rPr>
              <a:t> </a:t>
            </a:r>
            <a:r>
              <a:rPr lang="en-US" sz="2800" b="1" u="sng" dirty="0" err="1">
                <a:solidFill>
                  <a:srgbClr val="FF0000"/>
                </a:solidFill>
                <a:latin typeface="+mj-lt"/>
              </a:rPr>
              <a:t>viết</a:t>
            </a:r>
            <a:r>
              <a:rPr lang="vi-VN" sz="2800" b="1" u="sng" dirty="0">
                <a:solidFill>
                  <a:srgbClr val="FF0000"/>
                </a:solidFill>
                <a:latin typeface="+mj-lt"/>
              </a:rPr>
              <a:t> từ khó</a:t>
            </a:r>
            <a:endParaRPr lang="en-US" sz="2800" b="1" u="sng" dirty="0">
              <a:solidFill>
                <a:srgbClr val="FF0000"/>
              </a:solidFill>
              <a:latin typeface="+mj-lt"/>
            </a:endParaRPr>
          </a:p>
        </p:txBody>
      </p:sp>
      <p:cxnSp>
        <p:nvCxnSpPr>
          <p:cNvPr id="8" name="Straight Connector 7"/>
          <p:cNvCxnSpPr/>
          <p:nvPr/>
        </p:nvCxnSpPr>
        <p:spPr>
          <a:xfrm>
            <a:off x="7010400" y="1219200"/>
            <a:ext cx="8382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622126" y="1600200"/>
            <a:ext cx="1206674"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1225463" y="1219200"/>
            <a:ext cx="2508337"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4" name="Straight Connector 13"/>
          <p:cNvCxnSpPr/>
          <p:nvPr/>
        </p:nvCxnSpPr>
        <p:spPr>
          <a:xfrm>
            <a:off x="4800600" y="1981200"/>
            <a:ext cx="11430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6" name="Straight Connector 15"/>
          <p:cNvCxnSpPr/>
          <p:nvPr/>
        </p:nvCxnSpPr>
        <p:spPr>
          <a:xfrm>
            <a:off x="6278149" y="2286000"/>
            <a:ext cx="6858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cxnSp>
        <p:nvCxnSpPr>
          <p:cNvPr id="18" name="Straight Connector 17"/>
          <p:cNvCxnSpPr/>
          <p:nvPr/>
        </p:nvCxnSpPr>
        <p:spPr>
          <a:xfrm>
            <a:off x="5791200" y="2667000"/>
            <a:ext cx="990600" cy="0"/>
          </a:xfrm>
          <a:prstGeom prst="line">
            <a:avLst/>
          </a:prstGeom>
          <a:ln>
            <a:solidFill>
              <a:srgbClr val="FF0000"/>
            </a:solidFill>
          </a:ln>
        </p:spPr>
        <p:style>
          <a:lnRef idx="2">
            <a:schemeClr val="dk1"/>
          </a:lnRef>
          <a:fillRef idx="0">
            <a:schemeClr val="dk1"/>
          </a:fillRef>
          <a:effectRef idx="1">
            <a:schemeClr val="dk1"/>
          </a:effectRef>
          <a:fontRef idx="minor">
            <a:schemeClr val="tx1"/>
          </a:fontRef>
        </p:style>
      </p:cxnSp>
      <p:sp>
        <p:nvSpPr>
          <p:cNvPr id="19" name="Rectangle 18"/>
          <p:cNvSpPr/>
          <p:nvPr/>
        </p:nvSpPr>
        <p:spPr>
          <a:xfrm>
            <a:off x="622126" y="4936071"/>
            <a:ext cx="4572000" cy="461665"/>
          </a:xfrm>
          <a:prstGeom prst="rect">
            <a:avLst/>
          </a:prstGeom>
        </p:spPr>
        <p:txBody>
          <a:bodyPr>
            <a:spAutoFit/>
          </a:bodyPr>
          <a:lstStyle/>
          <a:p>
            <a:r>
              <a:rPr lang="vi-VN" sz="2400" b="1" i="1" dirty="0">
                <a:solidFill>
                  <a:srgbClr val="FF0000"/>
                </a:solidFill>
                <a:latin typeface="+mj-lt"/>
              </a:rPr>
              <a:t>Lương Ngọc Quyến</a:t>
            </a:r>
            <a:endParaRPr lang="en-US" sz="2400" b="1" i="1" dirty="0">
              <a:solidFill>
                <a:srgbClr val="FF0000"/>
              </a:solidFill>
              <a:latin typeface="+mj-lt"/>
            </a:endParaRPr>
          </a:p>
        </p:txBody>
      </p:sp>
      <p:sp>
        <p:nvSpPr>
          <p:cNvPr id="20" name="Rectangle 19"/>
          <p:cNvSpPr/>
          <p:nvPr/>
        </p:nvSpPr>
        <p:spPr>
          <a:xfrm>
            <a:off x="622126" y="5562600"/>
            <a:ext cx="2262158" cy="461665"/>
          </a:xfrm>
          <a:prstGeom prst="rect">
            <a:avLst/>
          </a:prstGeom>
        </p:spPr>
        <p:txBody>
          <a:bodyPr wrap="none">
            <a:spAutoFit/>
          </a:bodyPr>
          <a:lstStyle/>
          <a:p>
            <a:r>
              <a:rPr lang="vi-VN" sz="2400" b="1" i="1" dirty="0">
                <a:solidFill>
                  <a:srgbClr val="FF0000"/>
                </a:solidFill>
                <a:latin typeface="+mj-lt"/>
              </a:rPr>
              <a:t>Lương Văn Can</a:t>
            </a:r>
            <a:endParaRPr lang="en-US" sz="2400" b="1" i="1" dirty="0">
              <a:solidFill>
                <a:srgbClr val="FF0000"/>
              </a:solidFill>
              <a:latin typeface="+mj-lt"/>
            </a:endParaRPr>
          </a:p>
        </p:txBody>
      </p:sp>
      <p:sp>
        <p:nvSpPr>
          <p:cNvPr id="21" name="Rectangle 20"/>
          <p:cNvSpPr/>
          <p:nvPr/>
        </p:nvSpPr>
        <p:spPr>
          <a:xfrm>
            <a:off x="622126" y="6096000"/>
            <a:ext cx="1529586" cy="461665"/>
          </a:xfrm>
          <a:prstGeom prst="rect">
            <a:avLst/>
          </a:prstGeom>
        </p:spPr>
        <p:txBody>
          <a:bodyPr wrap="none">
            <a:spAutoFit/>
          </a:bodyPr>
          <a:lstStyle/>
          <a:p>
            <a:r>
              <a:rPr lang="vi-VN" sz="2400" b="1" i="1" dirty="0">
                <a:solidFill>
                  <a:srgbClr val="FF0000"/>
                </a:solidFill>
                <a:latin typeface="+mj-lt"/>
              </a:rPr>
              <a:t>Lực lượng</a:t>
            </a:r>
            <a:endParaRPr lang="en-US" sz="2400" b="1" i="1" dirty="0">
              <a:solidFill>
                <a:srgbClr val="FF0000"/>
              </a:solidFill>
              <a:latin typeface="+mj-lt"/>
            </a:endParaRPr>
          </a:p>
        </p:txBody>
      </p:sp>
      <p:sp>
        <p:nvSpPr>
          <p:cNvPr id="22" name="Rectangle 21"/>
          <p:cNvSpPr/>
          <p:nvPr/>
        </p:nvSpPr>
        <p:spPr>
          <a:xfrm>
            <a:off x="3878969" y="4987825"/>
            <a:ext cx="936475" cy="461665"/>
          </a:xfrm>
          <a:prstGeom prst="rect">
            <a:avLst/>
          </a:prstGeom>
        </p:spPr>
        <p:txBody>
          <a:bodyPr wrap="none">
            <a:spAutoFit/>
          </a:bodyPr>
          <a:lstStyle/>
          <a:p>
            <a:r>
              <a:rPr lang="vi-VN" sz="2400" b="1" i="1" dirty="0">
                <a:solidFill>
                  <a:srgbClr val="FF0000"/>
                </a:solidFill>
                <a:latin typeface="+mj-lt"/>
              </a:rPr>
              <a:t>Khoét</a:t>
            </a:r>
            <a:endParaRPr lang="en-US" sz="2400" b="1" i="1" dirty="0">
              <a:solidFill>
                <a:srgbClr val="FF0000"/>
              </a:solidFill>
              <a:latin typeface="+mj-lt"/>
            </a:endParaRPr>
          </a:p>
        </p:txBody>
      </p:sp>
      <p:sp>
        <p:nvSpPr>
          <p:cNvPr id="23" name="Rectangle 22"/>
          <p:cNvSpPr/>
          <p:nvPr/>
        </p:nvSpPr>
        <p:spPr>
          <a:xfrm>
            <a:off x="3741378" y="5562599"/>
            <a:ext cx="1218603" cy="461665"/>
          </a:xfrm>
          <a:prstGeom prst="rect">
            <a:avLst/>
          </a:prstGeom>
        </p:spPr>
        <p:txBody>
          <a:bodyPr wrap="none">
            <a:spAutoFit/>
          </a:bodyPr>
          <a:lstStyle/>
          <a:p>
            <a:r>
              <a:rPr lang="vi-VN" sz="2400" b="1" i="1" dirty="0">
                <a:solidFill>
                  <a:srgbClr val="FF0000"/>
                </a:solidFill>
                <a:latin typeface="+mj-lt"/>
              </a:rPr>
              <a:t>Xích sắt</a:t>
            </a:r>
            <a:endParaRPr lang="en-US" sz="2400" b="1" i="1" dirty="0">
              <a:solidFill>
                <a:srgbClr val="FF0000"/>
              </a:solidFill>
              <a:latin typeface="+mj-lt"/>
            </a:endParaRPr>
          </a:p>
        </p:txBody>
      </p:sp>
    </p:spTree>
    <p:extLst>
      <p:ext uri="{BB962C8B-B14F-4D97-AF65-F5344CB8AC3E}">
        <p14:creationId xmlns:p14="http://schemas.microsoft.com/office/powerpoint/2010/main" val="393041973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barn(inVertic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wipe(down)">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additive="base">
                                        <p:cTn id="35" dur="500" fill="hold"/>
                                        <p:tgtEl>
                                          <p:spTgt spid="6"/>
                                        </p:tgtEl>
                                        <p:attrNameLst>
                                          <p:attrName>ppt_x</p:attrName>
                                        </p:attrNameLst>
                                      </p:cBhvr>
                                      <p:tavLst>
                                        <p:tav tm="0">
                                          <p:val>
                                            <p:strVal val="#ppt_x"/>
                                          </p:val>
                                        </p:tav>
                                        <p:tav tm="100000">
                                          <p:val>
                                            <p:strVal val="#ppt_x"/>
                                          </p:val>
                                        </p:tav>
                                      </p:tavLst>
                                    </p:anim>
                                    <p:anim calcmode="lin" valueType="num">
                                      <p:cBhvr additive="base">
                                        <p:cTn id="36" dur="500" fill="hold"/>
                                        <p:tgtEl>
                                          <p:spTgt spid="6"/>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anim calcmode="lin" valueType="num">
                                      <p:cBhvr additive="base">
                                        <p:cTn id="43" dur="500" fill="hold"/>
                                        <p:tgtEl>
                                          <p:spTgt spid="20"/>
                                        </p:tgtEl>
                                        <p:attrNameLst>
                                          <p:attrName>ppt_x</p:attrName>
                                        </p:attrNameLst>
                                      </p:cBhvr>
                                      <p:tavLst>
                                        <p:tav tm="0">
                                          <p:val>
                                            <p:strVal val="#ppt_x"/>
                                          </p:val>
                                        </p:tav>
                                        <p:tav tm="100000">
                                          <p:val>
                                            <p:strVal val="#ppt_x"/>
                                          </p:val>
                                        </p:tav>
                                      </p:tavLst>
                                    </p:anim>
                                    <p:anim calcmode="lin" valueType="num">
                                      <p:cBhvr additive="base">
                                        <p:cTn id="44" dur="500" fill="hold"/>
                                        <p:tgtEl>
                                          <p:spTgt spid="20"/>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2"/>
                                        </p:tgtEl>
                                        <p:attrNameLst>
                                          <p:attrName>style.visibility</p:attrName>
                                        </p:attrNameLst>
                                      </p:cBhvr>
                                      <p:to>
                                        <p:strVal val="visible"/>
                                      </p:to>
                                    </p:set>
                                    <p:anim calcmode="lin" valueType="num">
                                      <p:cBhvr additive="base">
                                        <p:cTn id="51" dur="500" fill="hold"/>
                                        <p:tgtEl>
                                          <p:spTgt spid="22"/>
                                        </p:tgtEl>
                                        <p:attrNameLst>
                                          <p:attrName>ppt_x</p:attrName>
                                        </p:attrNameLst>
                                      </p:cBhvr>
                                      <p:tavLst>
                                        <p:tav tm="0">
                                          <p:val>
                                            <p:strVal val="#ppt_x"/>
                                          </p:val>
                                        </p:tav>
                                        <p:tav tm="100000">
                                          <p:val>
                                            <p:strVal val="#ppt_x"/>
                                          </p:val>
                                        </p:tav>
                                      </p:tavLst>
                                    </p:anim>
                                    <p:anim calcmode="lin" valueType="num">
                                      <p:cBhvr additive="base">
                                        <p:cTn id="52" dur="500" fill="hold"/>
                                        <p:tgtEl>
                                          <p:spTgt spid="22"/>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23"/>
                                        </p:tgtEl>
                                        <p:attrNameLst>
                                          <p:attrName>style.visibility</p:attrName>
                                        </p:attrNameLst>
                                      </p:cBhvr>
                                      <p:to>
                                        <p:strVal val="visible"/>
                                      </p:to>
                                    </p:set>
                                    <p:anim calcmode="lin" valueType="num">
                                      <p:cBhvr additive="base">
                                        <p:cTn id="55" dur="500" fill="hold"/>
                                        <p:tgtEl>
                                          <p:spTgt spid="23"/>
                                        </p:tgtEl>
                                        <p:attrNameLst>
                                          <p:attrName>ppt_x</p:attrName>
                                        </p:attrNameLst>
                                      </p:cBhvr>
                                      <p:tavLst>
                                        <p:tav tm="0">
                                          <p:val>
                                            <p:strVal val="#ppt_x"/>
                                          </p:val>
                                        </p:tav>
                                        <p:tav tm="100000">
                                          <p:val>
                                            <p:strVal val="#ppt_x"/>
                                          </p:val>
                                        </p:tav>
                                      </p:tavLst>
                                    </p:anim>
                                    <p:anim calcmode="lin" valueType="num">
                                      <p:cBhvr additive="base">
                                        <p:cTn id="5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9" grpId="0"/>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8351"/>
            <a:ext cx="9091111" cy="6818334"/>
          </a:xfrm>
        </p:spPr>
      </p:pic>
      <p:sp>
        <p:nvSpPr>
          <p:cNvPr id="7" name="Rectangle 6"/>
          <p:cNvSpPr/>
          <p:nvPr/>
        </p:nvSpPr>
        <p:spPr>
          <a:xfrm>
            <a:off x="1295400" y="2438400"/>
            <a:ext cx="7010400" cy="1446550"/>
          </a:xfrm>
          <a:prstGeom prst="rect">
            <a:avLst/>
          </a:prstGeom>
        </p:spPr>
        <p:txBody>
          <a:bodyPr wrap="square">
            <a:spAutoFit/>
          </a:bodyPr>
          <a:lstStyle/>
          <a:p>
            <a:pPr algn="ctr"/>
            <a:r>
              <a:rPr lang="en-US" sz="4400" b="1" dirty="0">
                <a:latin typeface="Times New Roman" panose="02020603050405020304" pitchFamily="18" charset="0"/>
                <a:cs typeface="Times New Roman" panose="02020603050405020304" pitchFamily="18" charset="0"/>
              </a:rPr>
              <a:t>      </a:t>
            </a:r>
            <a:r>
              <a:rPr lang="vi-VN" sz="4200" b="1" dirty="0">
                <a:latin typeface="Times New Roman" panose="02020603050405020304" pitchFamily="18" charset="0"/>
                <a:cs typeface="Times New Roman" panose="02020603050405020304" pitchFamily="18" charset="0"/>
              </a:rPr>
              <a:t>H</a:t>
            </a:r>
            <a:r>
              <a:rPr lang="en-US" sz="4200" b="1" dirty="0" err="1">
                <a:latin typeface="Times New Roman" panose="02020603050405020304" pitchFamily="18" charset="0"/>
                <a:cs typeface="Times New Roman" panose="02020603050405020304" pitchFamily="18" charset="0"/>
              </a:rPr>
              <a:t>ọc</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sinh</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tự</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hoàn</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thành</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bài</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vào</a:t>
            </a:r>
            <a:r>
              <a:rPr lang="en-US" sz="4200" b="1" dirty="0">
                <a:latin typeface="Times New Roman" panose="02020603050405020304" pitchFamily="18" charset="0"/>
                <a:cs typeface="Times New Roman" panose="02020603050405020304" pitchFamily="18" charset="0"/>
              </a:rPr>
              <a:t> </a:t>
            </a:r>
            <a:r>
              <a:rPr lang="en-US" sz="4200" b="1" dirty="0" err="1">
                <a:latin typeface="Times New Roman" panose="02020603050405020304" pitchFamily="18" charset="0"/>
                <a:cs typeface="Times New Roman" panose="02020603050405020304" pitchFamily="18" charset="0"/>
              </a:rPr>
              <a:t>vở</a:t>
            </a:r>
            <a:r>
              <a:rPr lang="en-US" sz="4200" b="1" dirty="0">
                <a:latin typeface="Times New Roman" panose="02020603050405020304" pitchFamily="18" charset="0"/>
                <a:cs typeface="Times New Roman" panose="02020603050405020304" pitchFamily="18" charset="0"/>
              </a:rPr>
              <a:t> </a:t>
            </a:r>
            <a:endParaRPr lang="en-US" sz="4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73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5" name="Rectangle 4"/>
          <p:cNvSpPr/>
          <p:nvPr/>
        </p:nvSpPr>
        <p:spPr>
          <a:xfrm>
            <a:off x="1600200" y="279097"/>
            <a:ext cx="4463081" cy="523220"/>
          </a:xfrm>
          <a:prstGeom prst="rect">
            <a:avLst/>
          </a:prstGeom>
        </p:spPr>
        <p:txBody>
          <a:bodyPr wrap="none">
            <a:spAutoFit/>
          </a:bodyPr>
          <a:lstStyle/>
          <a:p>
            <a:r>
              <a:rPr lang="vi-VN" sz="2800" b="1" dirty="0">
                <a:solidFill>
                  <a:srgbClr val="FF0000"/>
                </a:solidFill>
                <a:latin typeface="+mj-lt"/>
              </a:rPr>
              <a:t>HĐ 2: Hướng dẫn luyện tập</a:t>
            </a:r>
            <a:endParaRPr lang="en-US" sz="2800" b="1" dirty="0">
              <a:solidFill>
                <a:srgbClr val="FF0000"/>
              </a:solidFill>
              <a:latin typeface="+mj-lt"/>
            </a:endParaRPr>
          </a:p>
        </p:txBody>
      </p:sp>
      <p:sp>
        <p:nvSpPr>
          <p:cNvPr id="7" name="Rectangle 6"/>
          <p:cNvSpPr/>
          <p:nvPr/>
        </p:nvSpPr>
        <p:spPr>
          <a:xfrm>
            <a:off x="228600" y="915299"/>
            <a:ext cx="8686800" cy="461665"/>
          </a:xfrm>
          <a:prstGeom prst="rect">
            <a:avLst/>
          </a:prstGeom>
        </p:spPr>
        <p:txBody>
          <a:bodyPr wrap="square">
            <a:spAutoFit/>
          </a:bodyPr>
          <a:lstStyle/>
          <a:p>
            <a:r>
              <a:rPr lang="vi-VN" sz="2400" b="1" i="1" dirty="0">
                <a:solidFill>
                  <a:srgbClr val="7030A0"/>
                </a:solidFill>
                <a:latin typeface="+mj-lt"/>
              </a:rPr>
              <a:t>Bài 1: Ghi lại phần vần của những tiếng in đậm trong các câu sau:</a:t>
            </a:r>
            <a:endParaRPr lang="en-US" sz="2400" b="1" i="1" dirty="0">
              <a:solidFill>
                <a:srgbClr val="7030A0"/>
              </a:solidFill>
              <a:latin typeface="+mj-lt"/>
            </a:endParaRPr>
          </a:p>
        </p:txBody>
      </p:sp>
      <p:sp>
        <p:nvSpPr>
          <p:cNvPr id="8" name="Rectangle 7"/>
          <p:cNvSpPr/>
          <p:nvPr/>
        </p:nvSpPr>
        <p:spPr>
          <a:xfrm>
            <a:off x="457200" y="1905000"/>
            <a:ext cx="3048000" cy="1938992"/>
          </a:xfrm>
          <a:prstGeom prst="rect">
            <a:avLst/>
          </a:prstGeom>
        </p:spPr>
        <p:txBody>
          <a:bodyPr wrap="square">
            <a:spAutoFit/>
          </a:bodyPr>
          <a:lstStyle/>
          <a:p>
            <a:r>
              <a:rPr lang="vi-VN" sz="2400" dirty="0">
                <a:latin typeface="+mj-lt"/>
              </a:rPr>
              <a:t>a/ </a:t>
            </a:r>
            <a:r>
              <a:rPr lang="vi-VN" sz="2400" b="1" dirty="0">
                <a:latin typeface="+mj-lt"/>
              </a:rPr>
              <a:t>Trạng nguyên </a:t>
            </a:r>
            <a:r>
              <a:rPr lang="vi-VN" sz="2400" dirty="0">
                <a:latin typeface="+mj-lt"/>
              </a:rPr>
              <a:t>trẻ nhất của nước ta là ông </a:t>
            </a:r>
            <a:r>
              <a:rPr lang="vi-VN" sz="2400" b="1" dirty="0">
                <a:latin typeface="+mj-lt"/>
              </a:rPr>
              <a:t>Nguyễn Hiền</a:t>
            </a:r>
            <a:r>
              <a:rPr lang="vi-VN" sz="2400" dirty="0">
                <a:latin typeface="+mj-lt"/>
              </a:rPr>
              <a:t>, đỗ đầu </a:t>
            </a:r>
            <a:r>
              <a:rPr lang="vi-VN" sz="2400" b="1" dirty="0">
                <a:latin typeface="+mj-lt"/>
              </a:rPr>
              <a:t>khoa thi </a:t>
            </a:r>
            <a:r>
              <a:rPr lang="vi-VN" sz="2400" dirty="0">
                <a:latin typeface="+mj-lt"/>
              </a:rPr>
              <a:t>năm 1247, lúc vừa 13 tuổi.</a:t>
            </a:r>
            <a:endParaRPr lang="en-US" sz="2400" dirty="0">
              <a:latin typeface="+mj-lt"/>
            </a:endParaRPr>
          </a:p>
        </p:txBody>
      </p:sp>
      <p:sp>
        <p:nvSpPr>
          <p:cNvPr id="9" name="Rectangle 8"/>
          <p:cNvSpPr/>
          <p:nvPr/>
        </p:nvSpPr>
        <p:spPr>
          <a:xfrm>
            <a:off x="457200" y="4038600"/>
            <a:ext cx="3048000" cy="2308324"/>
          </a:xfrm>
          <a:prstGeom prst="rect">
            <a:avLst/>
          </a:prstGeom>
        </p:spPr>
        <p:txBody>
          <a:bodyPr wrap="square">
            <a:spAutoFit/>
          </a:bodyPr>
          <a:lstStyle/>
          <a:p>
            <a:r>
              <a:rPr lang="vi-VN" sz="2400" dirty="0">
                <a:solidFill>
                  <a:srgbClr val="002060"/>
                </a:solidFill>
                <a:latin typeface="+mj-lt"/>
              </a:rPr>
              <a:t>b/ Làng có nhiều tiến sĩ nhất nước là </a:t>
            </a:r>
            <a:r>
              <a:rPr lang="vi-VN" sz="2400" b="1" dirty="0">
                <a:solidFill>
                  <a:srgbClr val="002060"/>
                </a:solidFill>
                <a:latin typeface="+mj-lt"/>
              </a:rPr>
              <a:t>làng Mộ Trạch</a:t>
            </a:r>
            <a:r>
              <a:rPr lang="vi-VN" sz="2400" dirty="0">
                <a:solidFill>
                  <a:srgbClr val="002060"/>
                </a:solidFill>
                <a:latin typeface="+mj-lt"/>
              </a:rPr>
              <a:t>, xã Tân Hồng, </a:t>
            </a:r>
            <a:r>
              <a:rPr lang="vi-VN" sz="2400" b="1" dirty="0">
                <a:solidFill>
                  <a:srgbClr val="002060"/>
                </a:solidFill>
                <a:latin typeface="+mj-lt"/>
              </a:rPr>
              <a:t>huyện Bình Giang</a:t>
            </a:r>
            <a:r>
              <a:rPr lang="vi-VN" sz="2400" dirty="0">
                <a:solidFill>
                  <a:srgbClr val="002060"/>
                </a:solidFill>
                <a:latin typeface="+mj-lt"/>
              </a:rPr>
              <a:t>, tỉnh Hải Dương: 36 tiến sĩ.</a:t>
            </a:r>
            <a:endParaRPr lang="en-US" sz="2400" dirty="0">
              <a:solidFill>
                <a:srgbClr val="002060"/>
              </a:solidFill>
              <a:latin typeface="+mj-lt"/>
            </a:endParaRPr>
          </a:p>
        </p:txBody>
      </p:sp>
      <p:graphicFrame>
        <p:nvGraphicFramePr>
          <p:cNvPr id="21" name="Table 20"/>
          <p:cNvGraphicFramePr>
            <a:graphicFrameLocks noGrp="1"/>
          </p:cNvGraphicFramePr>
          <p:nvPr>
            <p:extLst>
              <p:ext uri="{D42A27DB-BD31-4B8C-83A1-F6EECF244321}">
                <p14:modId xmlns:p14="http://schemas.microsoft.com/office/powerpoint/2010/main" val="3657902032"/>
              </p:ext>
            </p:extLst>
          </p:nvPr>
        </p:nvGraphicFramePr>
        <p:xfrm>
          <a:off x="5181600" y="1385315"/>
          <a:ext cx="2673534" cy="2468880"/>
        </p:xfrm>
        <a:graphic>
          <a:graphicData uri="http://schemas.openxmlformats.org/drawingml/2006/table">
            <a:tbl>
              <a:tblPr firstRow="1" bandRow="1">
                <a:tableStyleId>{5C22544A-7EE6-4342-B048-85BDC9FD1C3A}</a:tableStyleId>
              </a:tblPr>
              <a:tblGrid>
                <a:gridCol w="1530534">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tblGrid>
              <a:tr h="300633">
                <a:tc>
                  <a:txBody>
                    <a:bodyPr/>
                    <a:lstStyle/>
                    <a:p>
                      <a:pPr algn="ctr"/>
                      <a:r>
                        <a:rPr lang="vi-VN" sz="1800" dirty="0">
                          <a:solidFill>
                            <a:srgbClr val="002060"/>
                          </a:solidFill>
                        </a:rPr>
                        <a:t>Tiếng</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dirty="0">
                          <a:solidFill>
                            <a:srgbClr val="002060"/>
                          </a:solidFill>
                        </a:rPr>
                        <a:t>Vần</a:t>
                      </a:r>
                      <a:endParaRPr lang="en-US" sz="1800"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00633">
                <a:tc>
                  <a:txBody>
                    <a:bodyPr/>
                    <a:lstStyle/>
                    <a:p>
                      <a:pPr algn="ctr"/>
                      <a:r>
                        <a:rPr lang="vi-VN" sz="1800" b="1" dirty="0"/>
                        <a:t>Trạng</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ang</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00633">
                <a:tc>
                  <a:txBody>
                    <a:bodyPr/>
                    <a:lstStyle/>
                    <a:p>
                      <a:pPr algn="ctr"/>
                      <a:r>
                        <a:rPr lang="vi-VN" sz="1800" b="1" dirty="0"/>
                        <a:t>Nguyên,</a:t>
                      </a:r>
                      <a:r>
                        <a:rPr lang="vi-VN" sz="1800" b="1" baseline="0" dirty="0"/>
                        <a:t> Nguyễn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baseline="0" dirty="0">
                          <a:solidFill>
                            <a:srgbClr val="FF0000"/>
                          </a:solidFill>
                        </a:rPr>
                        <a:t> u</a:t>
                      </a:r>
                      <a:r>
                        <a:rPr lang="vi-VN" sz="1800" b="1" dirty="0">
                          <a:solidFill>
                            <a:srgbClr val="FF0000"/>
                          </a:solidFill>
                        </a:rPr>
                        <a:t>yên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00633">
                <a:tc>
                  <a:txBody>
                    <a:bodyPr/>
                    <a:lstStyle/>
                    <a:p>
                      <a:pPr algn="ctr"/>
                      <a:r>
                        <a:rPr lang="vi-VN" sz="1800" b="1" dirty="0"/>
                        <a:t>Hiền</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iên</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00633">
                <a:tc>
                  <a:txBody>
                    <a:bodyPr/>
                    <a:lstStyle/>
                    <a:p>
                      <a:pPr algn="ctr"/>
                      <a:r>
                        <a:rPr lang="vi-VN" sz="1800" b="1" dirty="0"/>
                        <a:t>Khoa</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oa</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00633">
                <a:tc>
                  <a:txBody>
                    <a:bodyPr/>
                    <a:lstStyle/>
                    <a:p>
                      <a:pPr algn="ctr"/>
                      <a:r>
                        <a:rPr lang="vi-VN" sz="1800" b="1" dirty="0"/>
                        <a:t>Thi</a:t>
                      </a:r>
                      <a:endParaRPr lang="en-US" sz="1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1800" b="1" dirty="0">
                          <a:solidFill>
                            <a:srgbClr val="FF0000"/>
                          </a:solidFill>
                        </a:rPr>
                        <a:t> i</a:t>
                      </a:r>
                      <a:endParaRPr lang="en-US" sz="1800"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24" name="Striped Right Arrow 23"/>
          <p:cNvSpPr/>
          <p:nvPr/>
        </p:nvSpPr>
        <p:spPr>
          <a:xfrm>
            <a:off x="3657600" y="2743200"/>
            <a:ext cx="1524000" cy="381000"/>
          </a:xfrm>
          <a:prstGeom prst="striped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graphicFrame>
        <p:nvGraphicFramePr>
          <p:cNvPr id="25" name="Table 24"/>
          <p:cNvGraphicFramePr>
            <a:graphicFrameLocks noGrp="1"/>
          </p:cNvGraphicFramePr>
          <p:nvPr>
            <p:extLst>
              <p:ext uri="{D42A27DB-BD31-4B8C-83A1-F6EECF244321}">
                <p14:modId xmlns:p14="http://schemas.microsoft.com/office/powerpoint/2010/main" val="1292584073"/>
              </p:ext>
            </p:extLst>
          </p:nvPr>
        </p:nvGraphicFramePr>
        <p:xfrm>
          <a:off x="5181600" y="4038600"/>
          <a:ext cx="2743200" cy="2522220"/>
        </p:xfrm>
        <a:graphic>
          <a:graphicData uri="http://schemas.openxmlformats.org/drawingml/2006/table">
            <a:tbl>
              <a:tblPr firstRow="1" bandRow="1">
                <a:tableStyleId>{21E4AEA4-8DFA-4A89-87EB-49C32662AFE0}</a:tableStyleId>
              </a:tblPr>
              <a:tblGrid>
                <a:gridCol w="1477107">
                  <a:extLst>
                    <a:ext uri="{9D8B030D-6E8A-4147-A177-3AD203B41FA5}">
                      <a16:colId xmlns:a16="http://schemas.microsoft.com/office/drawing/2014/main" val="20000"/>
                    </a:ext>
                  </a:extLst>
                </a:gridCol>
                <a:gridCol w="1266093">
                  <a:extLst>
                    <a:ext uri="{9D8B030D-6E8A-4147-A177-3AD203B41FA5}">
                      <a16:colId xmlns:a16="http://schemas.microsoft.com/office/drawing/2014/main" val="20001"/>
                    </a:ext>
                  </a:extLst>
                </a:gridCol>
              </a:tblGrid>
              <a:tr h="370840">
                <a:tc>
                  <a:txBody>
                    <a:bodyPr/>
                    <a:lstStyle/>
                    <a:p>
                      <a:pPr algn="ctr"/>
                      <a:r>
                        <a:rPr lang="vi-VN" dirty="0"/>
                        <a:t>Tiếng</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Vần</a:t>
                      </a:r>
                      <a:endParaRPr lang="en-US" dirty="0">
                        <a:solidFill>
                          <a:srgbClr val="00206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r>
                        <a:rPr lang="vi-VN" dirty="0"/>
                        <a:t>Làng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r>
                        <a:rPr lang="vi-VN" dirty="0"/>
                        <a:t>Mộ</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Ô</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r>
                        <a:rPr lang="vi-VN" dirty="0"/>
                        <a:t>Trạch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ach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r>
                        <a:rPr lang="vi-VN" dirty="0"/>
                        <a:t>Huyện</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uyên</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27000">
                <a:tc>
                  <a:txBody>
                    <a:bodyPr/>
                    <a:lstStyle/>
                    <a:p>
                      <a:pPr algn="ctr"/>
                      <a:r>
                        <a:rPr lang="vi-VN" dirty="0"/>
                        <a:t>Bình</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baseline="0" dirty="0"/>
                        <a:t> i</a:t>
                      </a:r>
                      <a:r>
                        <a:rPr lang="vi-VN" dirty="0"/>
                        <a:t>nh</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r>
                        <a:rPr lang="vi-VN" dirty="0"/>
                        <a:t>Giang</a:t>
                      </a:r>
                      <a:endParaRPr lang="en-US"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dirty="0"/>
                        <a:t> ang</a:t>
                      </a:r>
                      <a:endParaRPr lang="en-US" b="1" dirty="0">
                        <a:solidFill>
                          <a:srgbClr val="FF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6" name="Right Arrow 25"/>
          <p:cNvSpPr/>
          <p:nvPr/>
        </p:nvSpPr>
        <p:spPr>
          <a:xfrm>
            <a:off x="3505200" y="5029200"/>
            <a:ext cx="1447800" cy="457200"/>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Tree>
    <p:extLst>
      <p:ext uri="{BB962C8B-B14F-4D97-AF65-F5344CB8AC3E}">
        <p14:creationId xmlns:p14="http://schemas.microsoft.com/office/powerpoint/2010/main" val="55403810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0-#ppt_w/2"/>
                                          </p:val>
                                        </p:tav>
                                        <p:tav tm="100000">
                                          <p:val>
                                            <p:strVal val="#ppt_x"/>
                                          </p:val>
                                        </p:tav>
                                      </p:tavLst>
                                    </p:anim>
                                    <p:anim calcmode="lin" valueType="num">
                                      <p:cBhvr additive="base">
                                        <p:cTn id="13"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500" fill="hold"/>
                                        <p:tgtEl>
                                          <p:spTgt spid="9"/>
                                        </p:tgtEl>
                                        <p:attrNameLst>
                                          <p:attrName>ppt_x</p:attrName>
                                        </p:attrNameLst>
                                      </p:cBhvr>
                                      <p:tavLst>
                                        <p:tav tm="0">
                                          <p:val>
                                            <p:strVal val="#ppt_x"/>
                                          </p:val>
                                        </p:tav>
                                        <p:tav tm="100000">
                                          <p:val>
                                            <p:strVal val="#ppt_x"/>
                                          </p:val>
                                        </p:tav>
                                      </p:tavLst>
                                    </p:anim>
                                    <p:anim calcmode="lin" valueType="num">
                                      <p:cBhvr additive="base">
                                        <p:cTn id="19"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2" presetClass="entr" presetSubtype="2"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6"/>
                                        </p:tgtEl>
                                        <p:attrNameLst>
                                          <p:attrName>style.visibility</p:attrName>
                                        </p:attrNameLst>
                                      </p:cBhvr>
                                      <p:to>
                                        <p:strVal val="visible"/>
                                      </p:to>
                                    </p:set>
                                    <p:animEffect transition="in" filter="fade">
                                      <p:cBhvr>
                                        <p:cTn id="33" dur="10"/>
                                        <p:tgtEl>
                                          <p:spTgt spid="26"/>
                                        </p:tgtEl>
                                      </p:cBhvr>
                                    </p:animEffect>
                                    <p:anim calcmode="lin" valueType="num">
                                      <p:cBhvr>
                                        <p:cTn id="34" dur="10" fill="hold"/>
                                        <p:tgtEl>
                                          <p:spTgt spid="26"/>
                                        </p:tgtEl>
                                        <p:attrNameLst>
                                          <p:attrName>ppt_x</p:attrName>
                                        </p:attrNameLst>
                                      </p:cBhvr>
                                      <p:tavLst>
                                        <p:tav tm="0">
                                          <p:val>
                                            <p:strVal val="#ppt_x"/>
                                          </p:val>
                                        </p:tav>
                                        <p:tav tm="100000">
                                          <p:val>
                                            <p:strVal val="#ppt_x"/>
                                          </p:val>
                                        </p:tav>
                                      </p:tavLst>
                                    </p:anim>
                                    <p:anim calcmode="lin" valueType="num">
                                      <p:cBhvr>
                                        <p:cTn id="35" dur="10" fill="hold"/>
                                        <p:tgtEl>
                                          <p:spTgt spid="26"/>
                                        </p:tgtEl>
                                        <p:attrNameLst>
                                          <p:attrName>ppt_y</p:attrName>
                                        </p:attrNameLst>
                                      </p:cBhvr>
                                      <p:tavLst>
                                        <p:tav tm="0">
                                          <p:val>
                                            <p:strVal val="#ppt_y+.1"/>
                                          </p:val>
                                        </p:tav>
                                        <p:tav tm="100000">
                                          <p:val>
                                            <p:strVal val="#ppt_y"/>
                                          </p:val>
                                        </p:tav>
                                      </p:tavLst>
                                    </p:anim>
                                  </p:childTnLst>
                                </p:cTn>
                              </p:par>
                              <p:par>
                                <p:cTn id="36" presetID="16" presetClass="entr" presetSubtype="21" fill="hold" nodeType="with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barn(inVertical)">
                                      <p:cBhvr>
                                        <p:cTn id="38"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24"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58000"/>
          </a:xfrm>
        </p:spPr>
      </p:pic>
      <p:sp>
        <p:nvSpPr>
          <p:cNvPr id="5" name="Cloud 4"/>
          <p:cNvSpPr/>
          <p:nvPr/>
        </p:nvSpPr>
        <p:spPr>
          <a:xfrm>
            <a:off x="1903434" y="579054"/>
            <a:ext cx="5867400" cy="11430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vi-VN" sz="2400" b="1" dirty="0">
                <a:solidFill>
                  <a:schemeClr val="tx1"/>
                </a:solidFill>
                <a:latin typeface="+mj-lt"/>
              </a:rPr>
              <a:t>Nêu mô hình cấu tạo tiếng?</a:t>
            </a:r>
            <a:endParaRPr lang="en-US" sz="2400" b="1" dirty="0">
              <a:solidFill>
                <a:schemeClr val="tx1"/>
              </a:solidFill>
              <a:latin typeface="+mj-lt"/>
            </a:endParaRPr>
          </a:p>
        </p:txBody>
      </p:sp>
      <p:sp>
        <p:nvSpPr>
          <p:cNvPr id="7" name="Cloud 6"/>
          <p:cNvSpPr/>
          <p:nvPr/>
        </p:nvSpPr>
        <p:spPr>
          <a:xfrm>
            <a:off x="2746332" y="3200400"/>
            <a:ext cx="5943600" cy="1217334"/>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sz="2400" b="1" dirty="0">
                <a:solidFill>
                  <a:srgbClr val="C00000"/>
                </a:solidFill>
                <a:latin typeface="+mj-lt"/>
              </a:rPr>
              <a:t>Trình bày cấu tạo của vần?</a:t>
            </a:r>
            <a:endParaRPr lang="en-US" sz="2400" b="1" dirty="0">
              <a:solidFill>
                <a:srgbClr val="C00000"/>
              </a:solidFill>
              <a:latin typeface="+mj-lt"/>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 y="1705353"/>
            <a:ext cx="2438400" cy="2712381"/>
          </a:xfrm>
          <a:prstGeom prst="rect">
            <a:avLst/>
          </a:prstGeom>
        </p:spPr>
      </p:pic>
      <p:sp>
        <p:nvSpPr>
          <p:cNvPr id="9" name="Striped Right Arrow 8"/>
          <p:cNvSpPr/>
          <p:nvPr/>
        </p:nvSpPr>
        <p:spPr>
          <a:xfrm>
            <a:off x="3505200" y="1478071"/>
            <a:ext cx="4265634" cy="1722329"/>
          </a:xfrm>
          <a:prstGeom prst="striped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vi-VN" sz="2400" b="1" dirty="0">
                <a:solidFill>
                  <a:srgbClr val="C00000"/>
                </a:solidFill>
                <a:latin typeface="+mj-lt"/>
              </a:rPr>
              <a:t>Cấu tạo tiếng bao gồm:</a:t>
            </a:r>
          </a:p>
          <a:p>
            <a:pPr algn="ctr"/>
            <a:r>
              <a:rPr lang="vi-VN" sz="2400" b="1" dirty="0">
                <a:solidFill>
                  <a:srgbClr val="C00000"/>
                </a:solidFill>
                <a:latin typeface="+mj-lt"/>
              </a:rPr>
              <a:t> âm đầu- vần- dấu thanh</a:t>
            </a:r>
            <a:endParaRPr lang="en-US" sz="2400" b="1" dirty="0">
              <a:solidFill>
                <a:srgbClr val="C00000"/>
              </a:solidFill>
              <a:latin typeface="+mj-lt"/>
            </a:endParaRPr>
          </a:p>
        </p:txBody>
      </p:sp>
      <p:sp>
        <p:nvSpPr>
          <p:cNvPr id="10" name="Striped Right Arrow 9"/>
          <p:cNvSpPr/>
          <p:nvPr/>
        </p:nvSpPr>
        <p:spPr>
          <a:xfrm>
            <a:off x="1676400" y="4648200"/>
            <a:ext cx="5562600" cy="1828800"/>
          </a:xfrm>
          <a:prstGeom prst="striped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dirty="0">
                <a:solidFill>
                  <a:srgbClr val="002060"/>
                </a:solidFill>
                <a:latin typeface="+mj-lt"/>
              </a:rPr>
              <a:t>Cấu tạo vần gồm các bộ phận:</a:t>
            </a:r>
          </a:p>
          <a:p>
            <a:pPr algn="ctr"/>
            <a:r>
              <a:rPr lang="vi-VN" sz="2400" b="1">
                <a:solidFill>
                  <a:srgbClr val="002060"/>
                </a:solidFill>
                <a:latin typeface="+mj-lt"/>
              </a:rPr>
              <a:t>Âm đệm- </a:t>
            </a:r>
            <a:r>
              <a:rPr lang="vi-VN" sz="2400" b="1" dirty="0">
                <a:solidFill>
                  <a:srgbClr val="002060"/>
                </a:solidFill>
                <a:latin typeface="+mj-lt"/>
              </a:rPr>
              <a:t>âm chính- âm cuối</a:t>
            </a:r>
            <a:endParaRPr lang="en-US" sz="2400" b="1" dirty="0">
              <a:solidFill>
                <a:srgbClr val="002060"/>
              </a:solidFill>
              <a:latin typeface="+mj-lt"/>
            </a:endParaRPr>
          </a:p>
        </p:txBody>
      </p:sp>
    </p:spTree>
    <p:extLst>
      <p:ext uri="{BB962C8B-B14F-4D97-AF65-F5344CB8AC3E}">
        <p14:creationId xmlns:p14="http://schemas.microsoft.com/office/powerpoint/2010/main" val="224417844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par>
                                <p:cTn id="9" presetID="16" presetClass="entr" presetSubtype="21"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barn(inVertical)">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heel(1)">
                                      <p:cBhvr>
                                        <p:cTn id="16" dur="75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wheel(1)">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44000" cy="6849174"/>
          </a:xfrm>
        </p:spPr>
      </p:pic>
      <p:sp>
        <p:nvSpPr>
          <p:cNvPr id="5" name="Rectangle 4"/>
          <p:cNvSpPr/>
          <p:nvPr/>
        </p:nvSpPr>
        <p:spPr>
          <a:xfrm>
            <a:off x="628650" y="859692"/>
            <a:ext cx="8153400" cy="830997"/>
          </a:xfrm>
          <a:prstGeom prst="rect">
            <a:avLst/>
          </a:prstGeom>
        </p:spPr>
        <p:txBody>
          <a:bodyPr wrap="square">
            <a:spAutoFit/>
          </a:bodyPr>
          <a:lstStyle/>
          <a:p>
            <a:pPr indent="457200"/>
            <a:r>
              <a:rPr lang="vi-VN" sz="2400" b="1" i="1" dirty="0">
                <a:solidFill>
                  <a:srgbClr val="7030A0"/>
                </a:solidFill>
              </a:rPr>
              <a:t>Bài 2: Chép vần của từng tiếng vừa tìm được vào mô hình cấu tạo vần dưới đây:</a:t>
            </a:r>
            <a:endParaRPr lang="en-US" sz="2400" b="1" i="1" dirty="0">
              <a:solidFill>
                <a:srgbClr val="7030A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678887671"/>
              </p:ext>
            </p:extLst>
          </p:nvPr>
        </p:nvGraphicFramePr>
        <p:xfrm>
          <a:off x="723378" y="2743200"/>
          <a:ext cx="6080760" cy="2590178"/>
        </p:xfrm>
        <a:graphic>
          <a:graphicData uri="http://schemas.openxmlformats.org/drawingml/2006/table">
            <a:tbl>
              <a:tblPr firstRow="1" firstCol="1" bandRow="1">
                <a:tableStyleId>{5C22544A-7EE6-4342-B048-85BDC9FD1C3A}</a:tableStyleId>
              </a:tblPr>
              <a:tblGrid>
                <a:gridCol w="1520190">
                  <a:extLst>
                    <a:ext uri="{9D8B030D-6E8A-4147-A177-3AD203B41FA5}">
                      <a16:colId xmlns:a16="http://schemas.microsoft.com/office/drawing/2014/main" val="20000"/>
                    </a:ext>
                  </a:extLst>
                </a:gridCol>
                <a:gridCol w="1520190">
                  <a:extLst>
                    <a:ext uri="{9D8B030D-6E8A-4147-A177-3AD203B41FA5}">
                      <a16:colId xmlns:a16="http://schemas.microsoft.com/office/drawing/2014/main" val="20001"/>
                    </a:ext>
                  </a:extLst>
                </a:gridCol>
                <a:gridCol w="1520190">
                  <a:extLst>
                    <a:ext uri="{9D8B030D-6E8A-4147-A177-3AD203B41FA5}">
                      <a16:colId xmlns:a16="http://schemas.microsoft.com/office/drawing/2014/main" val="20002"/>
                    </a:ext>
                  </a:extLst>
                </a:gridCol>
                <a:gridCol w="1520190">
                  <a:extLst>
                    <a:ext uri="{9D8B030D-6E8A-4147-A177-3AD203B41FA5}">
                      <a16:colId xmlns:a16="http://schemas.microsoft.com/office/drawing/2014/main" val="20003"/>
                    </a:ext>
                  </a:extLst>
                </a:gridCol>
              </a:tblGrid>
              <a:tr h="861946">
                <a:tc rowSpan="2">
                  <a:txBody>
                    <a:bodyPr/>
                    <a:lstStyle/>
                    <a:p>
                      <a:pPr marL="0" marR="0" algn="ctr">
                        <a:lnSpc>
                          <a:spcPct val="300000"/>
                        </a:lnSpc>
                        <a:spcBef>
                          <a:spcPts val="0"/>
                        </a:spcBef>
                        <a:spcAft>
                          <a:spcPts val="0"/>
                        </a:spcAft>
                      </a:pPr>
                      <a:r>
                        <a:rPr lang="vi-VN" sz="2400" b="1" dirty="0">
                          <a:solidFill>
                            <a:schemeClr val="tx1"/>
                          </a:solidFill>
                          <a:effectLst/>
                        </a:rPr>
                        <a:t>Tiếng</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250000"/>
                        </a:lnSpc>
                        <a:spcBef>
                          <a:spcPts val="0"/>
                        </a:spcBef>
                        <a:spcAft>
                          <a:spcPts val="0"/>
                        </a:spcAft>
                      </a:pPr>
                      <a:r>
                        <a:rPr lang="vi-VN" sz="2400" b="1" dirty="0">
                          <a:solidFill>
                            <a:schemeClr val="tx1"/>
                          </a:solidFill>
                          <a:effectLst/>
                        </a:rPr>
                        <a:t>Vần</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78498">
                <a:tc vMerge="1">
                  <a:txBody>
                    <a:bodyPr/>
                    <a:lstStyle/>
                    <a:p>
                      <a:endParaRPr lang="en-US"/>
                    </a:p>
                  </a:txBody>
                  <a:tcPr/>
                </a:tc>
                <a:tc>
                  <a:txBody>
                    <a:bodyPr/>
                    <a:lstStyle/>
                    <a:p>
                      <a:pPr marL="0" marR="0" algn="ctr">
                        <a:lnSpc>
                          <a:spcPct val="150000"/>
                        </a:lnSpc>
                        <a:spcBef>
                          <a:spcPts val="0"/>
                        </a:spcBef>
                        <a:spcAft>
                          <a:spcPts val="0"/>
                        </a:spcAft>
                      </a:pPr>
                      <a:r>
                        <a:rPr lang="vi-VN" sz="2400" b="1" dirty="0">
                          <a:solidFill>
                            <a:schemeClr val="tx1"/>
                          </a:solidFill>
                          <a:effectLst/>
                        </a:rPr>
                        <a:t>Âm </a:t>
                      </a:r>
                      <a:r>
                        <a:rPr lang="en-US" sz="2400" b="1" dirty="0" err="1">
                          <a:solidFill>
                            <a:schemeClr val="tx1"/>
                          </a:solidFill>
                          <a:effectLst/>
                        </a:rPr>
                        <a:t>đệm</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chính</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dirty="0">
                          <a:solidFill>
                            <a:schemeClr val="tx1"/>
                          </a:solidFill>
                          <a:effectLst/>
                        </a:rPr>
                        <a:t>Âm cuối</a:t>
                      </a:r>
                      <a:endParaRPr lang="en-US" sz="2400" b="1" dirty="0">
                        <a:solidFill>
                          <a:schemeClr val="tx1"/>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78498">
                <a:tc>
                  <a:txBody>
                    <a:bodyPr/>
                    <a:lstStyle/>
                    <a:p>
                      <a:pPr marL="0" marR="0" algn="ctr">
                        <a:lnSpc>
                          <a:spcPct val="150000"/>
                        </a:lnSpc>
                        <a:spcBef>
                          <a:spcPts val="0"/>
                        </a:spcBef>
                        <a:spcAft>
                          <a:spcPts val="0"/>
                        </a:spcAft>
                      </a:pPr>
                      <a:r>
                        <a:rPr lang="vi-VN" sz="2400" b="1" i="1" dirty="0">
                          <a:solidFill>
                            <a:srgbClr val="FF0000"/>
                          </a:solidFill>
                          <a:effectLst/>
                        </a:rPr>
                        <a:t>Nguyễn</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u</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yê</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50000"/>
                        </a:lnSpc>
                        <a:spcBef>
                          <a:spcPts val="0"/>
                        </a:spcBef>
                        <a:spcAft>
                          <a:spcPts val="0"/>
                        </a:spcAft>
                      </a:pPr>
                      <a:r>
                        <a:rPr lang="vi-VN" sz="2400" b="1" i="1" dirty="0">
                          <a:solidFill>
                            <a:srgbClr val="FF0000"/>
                          </a:solidFill>
                          <a:effectLst/>
                        </a:rPr>
                        <a:t>n </a:t>
                      </a:r>
                      <a:endParaRPr lang="en-US" sz="2400" b="1" i="1" dirty="0">
                        <a:solidFill>
                          <a:srgbClr val="FF0000"/>
                        </a:solidFill>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0" y="1303619"/>
            <a:ext cx="2143125" cy="2143125"/>
          </a:xfrm>
          <a:prstGeom prst="rect">
            <a:avLst/>
          </a:prstGeom>
        </p:spPr>
      </p:pic>
    </p:spTree>
    <p:extLst>
      <p:ext uri="{BB962C8B-B14F-4D97-AF65-F5344CB8AC3E}">
        <p14:creationId xmlns:p14="http://schemas.microsoft.com/office/powerpoint/2010/main" val="3943673762"/>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453656637"/>
              </p:ext>
            </p:extLst>
          </p:nvPr>
        </p:nvGraphicFramePr>
        <p:xfrm>
          <a:off x="1658655" y="916643"/>
          <a:ext cx="5791200" cy="5888736"/>
        </p:xfrm>
        <a:graphic>
          <a:graphicData uri="http://schemas.openxmlformats.org/drawingml/2006/table">
            <a:tbl>
              <a:tblPr firstRow="1" firstCol="1" bandRow="1">
                <a:tableStyleId>{21E4AEA4-8DFA-4A89-87EB-49C32662AFE0}</a:tableStyleId>
              </a:tblPr>
              <a:tblGrid>
                <a:gridCol w="14478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4478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381338">
                <a:tc rowSpan="2">
                  <a:txBody>
                    <a:bodyPr/>
                    <a:lstStyle/>
                    <a:p>
                      <a:pPr marL="0" marR="0" algn="ctr">
                        <a:lnSpc>
                          <a:spcPct val="115000"/>
                        </a:lnSpc>
                        <a:spcBef>
                          <a:spcPts val="0"/>
                        </a:spcBef>
                        <a:spcAft>
                          <a:spcPts val="0"/>
                        </a:spcAft>
                      </a:pPr>
                      <a:r>
                        <a:rPr lang="vi-VN" sz="2400" b="1" i="0" dirty="0">
                          <a:solidFill>
                            <a:schemeClr val="tx1"/>
                          </a:solidFill>
                          <a:effectLst/>
                          <a:latin typeface="+mj-lt"/>
                        </a:rPr>
                        <a:t>Tiếng</a:t>
                      </a:r>
                      <a:endParaRPr lang="en-US" sz="2400" b="1" i="0" dirty="0">
                        <a:solidFill>
                          <a:schemeClr val="tx1"/>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gridSpan="3">
                  <a:txBody>
                    <a:bodyPr/>
                    <a:lstStyle/>
                    <a:p>
                      <a:pPr marL="0" marR="0" algn="ctr">
                        <a:lnSpc>
                          <a:spcPct val="115000"/>
                        </a:lnSpc>
                        <a:spcBef>
                          <a:spcPts val="0"/>
                        </a:spcBef>
                        <a:spcAft>
                          <a:spcPts val="0"/>
                        </a:spcAft>
                      </a:pPr>
                      <a:r>
                        <a:rPr lang="vi-VN" sz="2400" b="1" i="0" dirty="0">
                          <a:solidFill>
                            <a:schemeClr val="tx1"/>
                          </a:solidFill>
                          <a:effectLst/>
                          <a:latin typeface="+mj-lt"/>
                        </a:rPr>
                        <a:t>Vần</a:t>
                      </a:r>
                      <a:endParaRPr lang="en-US" sz="2400" b="1" i="0" dirty="0">
                        <a:solidFill>
                          <a:schemeClr val="tx1"/>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00238">
                <a:tc vMerge="1">
                  <a:txBody>
                    <a:bodyPr/>
                    <a:lstStyle/>
                    <a:p>
                      <a:endParaRPr lang="en-US"/>
                    </a:p>
                  </a:txBody>
                  <a:tcPr/>
                </a:tc>
                <a:tc>
                  <a:txBody>
                    <a:bodyPr/>
                    <a:lstStyle/>
                    <a:p>
                      <a:pPr marL="0" marR="0" algn="ctr">
                        <a:lnSpc>
                          <a:spcPct val="115000"/>
                        </a:lnSpc>
                        <a:spcBef>
                          <a:spcPts val="0"/>
                        </a:spcBef>
                        <a:spcAft>
                          <a:spcPts val="0"/>
                        </a:spcAft>
                      </a:pPr>
                      <a:r>
                        <a:rPr lang="vi-VN" sz="2400" b="1" i="0" dirty="0">
                          <a:effectLst/>
                          <a:latin typeface="+mj-lt"/>
                        </a:rPr>
                        <a:t>Âm </a:t>
                      </a:r>
                      <a:r>
                        <a:rPr lang="en-US" sz="2400" b="1" i="0" dirty="0" err="1">
                          <a:effectLst/>
                          <a:latin typeface="+mj-lt"/>
                        </a:rPr>
                        <a:t>đệm</a:t>
                      </a:r>
                      <a:endParaRPr lang="en-US" sz="2400" b="1" i="0" dirty="0">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b="1" i="0" dirty="0">
                          <a:effectLst/>
                          <a:latin typeface="+mj-lt"/>
                        </a:rPr>
                        <a:t>Âm chính</a:t>
                      </a:r>
                      <a:endParaRPr lang="en-US" sz="2400" b="1" i="0" dirty="0">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b="1" i="0" dirty="0">
                          <a:effectLst/>
                          <a:latin typeface="+mj-lt"/>
                        </a:rPr>
                        <a:t>Âm cuối</a:t>
                      </a:r>
                      <a:endParaRPr lang="en-US" sz="2400" b="1" i="0" dirty="0">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381338">
                <a:tc>
                  <a:txBody>
                    <a:bodyPr/>
                    <a:lstStyle/>
                    <a:p>
                      <a:pPr marL="0" marR="0" algn="ctr">
                        <a:lnSpc>
                          <a:spcPct val="115000"/>
                        </a:lnSpc>
                        <a:spcBef>
                          <a:spcPts val="0"/>
                        </a:spcBef>
                        <a:spcAft>
                          <a:spcPts val="0"/>
                        </a:spcAft>
                      </a:pPr>
                      <a:r>
                        <a:rPr lang="vi-VN" sz="2400" dirty="0">
                          <a:solidFill>
                            <a:srgbClr val="0000FF"/>
                          </a:solidFill>
                          <a:effectLst/>
                          <a:latin typeface="+mj-lt"/>
                        </a:rPr>
                        <a:t>Nguyễn</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u</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yê</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n</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2"/>
                  </a:ext>
                </a:extLst>
              </a:tr>
              <a:tr h="381338">
                <a:tc>
                  <a:txBody>
                    <a:bodyPr/>
                    <a:lstStyle/>
                    <a:p>
                      <a:pPr marL="0" marR="0" algn="ctr">
                        <a:lnSpc>
                          <a:spcPct val="115000"/>
                        </a:lnSpc>
                        <a:spcBef>
                          <a:spcPts val="0"/>
                        </a:spcBef>
                        <a:spcAft>
                          <a:spcPts val="0"/>
                        </a:spcAft>
                      </a:pPr>
                      <a:r>
                        <a:rPr lang="vi-VN" sz="2400" dirty="0">
                          <a:solidFill>
                            <a:srgbClr val="0000FF"/>
                          </a:solidFill>
                          <a:effectLst/>
                          <a:latin typeface="+mj-lt"/>
                        </a:rPr>
                        <a:t>Trạng</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 </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ng</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3"/>
                  </a:ext>
                </a:extLst>
              </a:tr>
              <a:tr h="381338">
                <a:tc>
                  <a:txBody>
                    <a:bodyPr/>
                    <a:lstStyle/>
                    <a:p>
                      <a:pPr marL="0" marR="0" algn="ctr">
                        <a:lnSpc>
                          <a:spcPct val="115000"/>
                        </a:lnSpc>
                        <a:spcBef>
                          <a:spcPts val="0"/>
                        </a:spcBef>
                        <a:spcAft>
                          <a:spcPts val="0"/>
                        </a:spcAft>
                      </a:pPr>
                      <a:r>
                        <a:rPr lang="vi-VN" sz="2400" dirty="0">
                          <a:solidFill>
                            <a:srgbClr val="0000FF"/>
                          </a:solidFill>
                          <a:effectLst/>
                          <a:latin typeface="+mj-lt"/>
                        </a:rPr>
                        <a:t>Nguyên</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 u</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 yê</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n</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4"/>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Hiền</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 </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iê</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n</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5"/>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Khoa</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o</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a</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6"/>
                  </a:ext>
                </a:extLst>
              </a:tr>
              <a:tr h="381338">
                <a:tc>
                  <a:txBody>
                    <a:bodyPr/>
                    <a:lstStyle/>
                    <a:p>
                      <a:pPr marL="0" marR="0" algn="ctr">
                        <a:lnSpc>
                          <a:spcPct val="115000"/>
                        </a:lnSpc>
                        <a:spcBef>
                          <a:spcPts val="0"/>
                        </a:spcBef>
                        <a:spcAft>
                          <a:spcPts val="0"/>
                        </a:spcAft>
                      </a:pPr>
                      <a:r>
                        <a:rPr lang="vi-VN" sz="2400" dirty="0">
                          <a:solidFill>
                            <a:srgbClr val="0000FF"/>
                          </a:solidFill>
                          <a:effectLst/>
                          <a:latin typeface="+mj-lt"/>
                        </a:rPr>
                        <a:t>Thi</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i</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7"/>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Làng</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a</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ng</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8"/>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Mộ</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ô</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 </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9"/>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Trạch</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a</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ch</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10"/>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Huyện</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u</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yê</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n</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11"/>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Bình</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i</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nh</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12"/>
                  </a:ext>
                </a:extLst>
              </a:tr>
              <a:tr h="381338">
                <a:tc>
                  <a:txBody>
                    <a:bodyPr/>
                    <a:lstStyle/>
                    <a:p>
                      <a:pPr marL="0" marR="0" algn="ctr">
                        <a:lnSpc>
                          <a:spcPct val="115000"/>
                        </a:lnSpc>
                        <a:spcBef>
                          <a:spcPts val="0"/>
                        </a:spcBef>
                        <a:spcAft>
                          <a:spcPts val="0"/>
                        </a:spcAft>
                      </a:pPr>
                      <a:r>
                        <a:rPr lang="vi-VN" sz="2400">
                          <a:solidFill>
                            <a:srgbClr val="0000FF"/>
                          </a:solidFill>
                          <a:effectLst/>
                          <a:latin typeface="+mj-lt"/>
                        </a:rPr>
                        <a:t>Giang</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 </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a:solidFill>
                            <a:srgbClr val="0000FF"/>
                          </a:solidFill>
                          <a:effectLst/>
                          <a:latin typeface="+mj-lt"/>
                        </a:rPr>
                        <a:t>a</a:t>
                      </a:r>
                      <a:endParaRPr lang="en-US" sz="240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marL="0" marR="0" algn="ctr">
                        <a:lnSpc>
                          <a:spcPct val="115000"/>
                        </a:lnSpc>
                        <a:spcBef>
                          <a:spcPts val="0"/>
                        </a:spcBef>
                        <a:spcAft>
                          <a:spcPts val="0"/>
                        </a:spcAft>
                      </a:pPr>
                      <a:r>
                        <a:rPr lang="vi-VN" sz="2400" dirty="0">
                          <a:solidFill>
                            <a:srgbClr val="0000FF"/>
                          </a:solidFill>
                          <a:effectLst/>
                          <a:latin typeface="+mj-lt"/>
                        </a:rPr>
                        <a:t>ng</a:t>
                      </a:r>
                      <a:endParaRPr lang="en-US" sz="2400" dirty="0">
                        <a:solidFill>
                          <a:srgbClr val="0000FF"/>
                        </a:solidFill>
                        <a:effectLst/>
                        <a:latin typeface="+mj-lt"/>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13"/>
                  </a:ext>
                </a:extLst>
              </a:tr>
            </a:tbl>
          </a:graphicData>
        </a:graphic>
      </p:graphicFrame>
      <p:sp>
        <p:nvSpPr>
          <p:cNvPr id="9" name="Rectangle 8"/>
          <p:cNvSpPr/>
          <p:nvPr/>
        </p:nvSpPr>
        <p:spPr>
          <a:xfrm>
            <a:off x="515655" y="0"/>
            <a:ext cx="8077200" cy="830997"/>
          </a:xfrm>
          <a:prstGeom prst="rect">
            <a:avLst/>
          </a:prstGeom>
        </p:spPr>
        <p:txBody>
          <a:bodyPr wrap="square">
            <a:spAutoFit/>
          </a:bodyPr>
          <a:lstStyle/>
          <a:p>
            <a:pPr indent="457200"/>
            <a:r>
              <a:rPr lang="vi-VN" sz="2400" b="1" i="1" dirty="0">
                <a:solidFill>
                  <a:srgbClr val="7030A0"/>
                </a:solidFill>
              </a:rPr>
              <a:t>Bài 2: Chép vần của từng tiếng vừa tìm được vào mô hình cấu tạo vần dưới đây:</a:t>
            </a:r>
            <a:endParaRPr lang="en-US" sz="2400" b="1" i="1" dirty="0">
              <a:solidFill>
                <a:srgbClr val="7030A0"/>
              </a:solidFill>
            </a:endParaRPr>
          </a:p>
        </p:txBody>
      </p:sp>
    </p:spTree>
    <p:extLst>
      <p:ext uri="{BB962C8B-B14F-4D97-AF65-F5344CB8AC3E}">
        <p14:creationId xmlns:p14="http://schemas.microsoft.com/office/powerpoint/2010/main" val="115644849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3570"/>
            <a:ext cx="9144000" cy="7001005"/>
          </a:xfrm>
        </p:spPr>
      </p:pic>
      <p:sp>
        <p:nvSpPr>
          <p:cNvPr id="4" name="Cloud 3"/>
          <p:cNvSpPr/>
          <p:nvPr/>
        </p:nvSpPr>
        <p:spPr>
          <a:xfrm>
            <a:off x="990600" y="2133600"/>
            <a:ext cx="6934200" cy="3048000"/>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sz="2800" b="1" i="1" dirty="0">
                <a:solidFill>
                  <a:srgbClr val="002060"/>
                </a:solidFill>
                <a:latin typeface=".VnTime" pitchFamily="34" charset="0"/>
              </a:rPr>
              <a:t>PhÇn vÇn cña tÊt c¶ c¸c tiÕng ®Òu cã ©m chÝnh. Ngoµi ©m chÝnh mét sè vÇn cßn cã ©m cuèi vµ ©m ®Öm.</a:t>
            </a:r>
            <a:endParaRPr lang="en-US" sz="2800" b="1" dirty="0">
              <a:solidFill>
                <a:srgbClr val="002060"/>
              </a:solidFill>
              <a:latin typeface=".VnTime" pitchFamily="34" charset="0"/>
            </a:endParaRPr>
          </a:p>
        </p:txBody>
      </p:sp>
    </p:spTree>
    <p:extLst>
      <p:ext uri="{BB962C8B-B14F-4D97-AF65-F5344CB8AC3E}">
        <p14:creationId xmlns:p14="http://schemas.microsoft.com/office/powerpoint/2010/main" val="174347084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321</TotalTime>
  <Words>653</Words>
  <Application>Microsoft Office PowerPoint</Application>
  <PresentationFormat>On-screen Show (4:3)</PresentationFormat>
  <Paragraphs>129</Paragraphs>
  <Slides>11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.VnTime</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M0</cp:lastModifiedBy>
  <cp:revision>25</cp:revision>
  <dcterms:created xsi:type="dcterms:W3CDTF">2015-09-01T08:43:02Z</dcterms:created>
  <dcterms:modified xsi:type="dcterms:W3CDTF">2022-09-14T10:40:12Z</dcterms:modified>
</cp:coreProperties>
</file>