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86" r:id="rId2"/>
    <p:sldId id="256" r:id="rId3"/>
    <p:sldId id="285" r:id="rId4"/>
    <p:sldId id="258" r:id="rId5"/>
    <p:sldId id="259" r:id="rId6"/>
    <p:sldId id="279" r:id="rId7"/>
    <p:sldId id="280" r:id="rId8"/>
    <p:sldId id="260" r:id="rId9"/>
    <p:sldId id="262" r:id="rId10"/>
    <p:sldId id="284" r:id="rId11"/>
    <p:sldId id="263" r:id="rId12"/>
    <p:sldId id="265" r:id="rId13"/>
    <p:sldId id="281" r:id="rId14"/>
    <p:sldId id="268" r:id="rId15"/>
    <p:sldId id="270" r:id="rId16"/>
    <p:sldId id="271" r:id="rId17"/>
    <p:sldId id="272" r:id="rId18"/>
    <p:sldId id="274" r:id="rId19"/>
    <p:sldId id="282" r:id="rId20"/>
    <p:sldId id="278" r:id="rId21"/>
    <p:sldId id="276" r:id="rId22"/>
    <p:sldId id="28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a:srgbClr val="66FF33"/>
    <a:srgbClr val="33CC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982" autoAdjust="0"/>
  </p:normalViewPr>
  <p:slideViewPr>
    <p:cSldViewPr>
      <p:cViewPr varScale="1">
        <p:scale>
          <a:sx n="69" d="100"/>
          <a:sy n="69" d="100"/>
        </p:scale>
        <p:origin x="141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D6FBA8-E7DE-4029-97A5-21BB1DC7BE18}" type="datetimeFigureOut">
              <a:rPr lang="en-US"/>
              <a:pPr>
                <a:defRPr/>
              </a:pPr>
              <a:t>12/29/2021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B10A67B-46DB-44F2-B017-653B619658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defRPr/>
            </a:pPr>
            <a:fld id="{8C2703F6-1E88-4FE6-B549-F2F288FFF62D}" type="slidenum">
              <a:rPr lang="en-US" smtClean="0">
                <a:latin typeface="Calibri" pitchFamily="34" charset="0"/>
              </a:rPr>
              <a:pPr fontAlgn="base">
                <a:spcBef>
                  <a:spcPct val="0"/>
                </a:spcBef>
                <a:spcAft>
                  <a:spcPct val="0"/>
                </a:spcAft>
                <a:defRPr/>
              </a:pPr>
              <a:t>3</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itchFamily="34" charset="0"/>
              <a:cs typeface="Arial" pitchFamily="34"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itchFamily="34" charset="0"/>
              <a:cs typeface="Arial" pitchFamily="34"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83B973C1-EDBF-424B-9B15-561B6DAB702D}" type="datetimeFigureOut">
              <a:rPr lang="en-US"/>
              <a:pPr>
                <a:defRPr/>
              </a:pPr>
              <a:t>12/29/2021</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D03506D3-BDC8-44EA-B866-BF0872692FC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B0EADF7-A75E-4626-8C39-AE058C81DD3C}" type="datetimeFigureOut">
              <a:rPr lang="en-US"/>
              <a:pPr>
                <a:defRPr/>
              </a:pPr>
              <a:t>12/29/2021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10C8A15-C01E-437D-823F-C5DD230E85F7}" type="slidenum">
              <a:rPr lang="en-US"/>
              <a:pPr>
                <a:defRPr/>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7EB4837-2EB8-4B2B-A930-1D218603B2BA}" type="datetimeFigureOut">
              <a:rPr lang="en-US"/>
              <a:pPr>
                <a:defRPr/>
              </a:pPr>
              <a:t>12/29/2021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4C2704C-2C1C-4B07-AE42-0762F42A2503}" type="slidenum">
              <a:rPr lang="en-US"/>
              <a:pPr>
                <a:defRPr/>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A022436-B5FC-4379-9489-9AB0740CF6D3}" type="datetimeFigureOut">
              <a:rPr lang="en-US"/>
              <a:pPr>
                <a:defRPr/>
              </a:pPr>
              <a:t>12/29/2021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440C179-5A9D-40C3-B70F-3C51E501DCFF}" type="slidenum">
              <a:rPr lang="en-US"/>
              <a:pPr>
                <a:defRPr/>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itchFamily="34" charset="0"/>
              <a:cs typeface="Arial" pitchFamily="34"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itchFamily="34" charset="0"/>
              <a:cs typeface="Arial" pitchFamily="34"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FBD3B15C-E236-41D7-98E1-06AF357F1C5C}" type="datetimeFigureOut">
              <a:rPr lang="en-US"/>
              <a:pPr>
                <a:defRPr/>
              </a:pPr>
              <a:t>12/29/2021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B96D90B-DD31-461B-8A2A-9B0BC0145A1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213B77E-B7CC-4937-A75E-1E0701633D9A}" type="datetimeFigureOut">
              <a:rPr lang="en-US"/>
              <a:pPr>
                <a:defRPr/>
              </a:pPr>
              <a:t>12/29/2021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EEC1A2D-883A-4E5C-86FA-648CBE81E7B2}" type="slidenum">
              <a:rPr lang="en-US"/>
              <a:pPr>
                <a:defRPr/>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109D26E7-871A-4041-B9CA-E84F24748277}" type="datetimeFigureOut">
              <a:rPr lang="en-US"/>
              <a:pPr>
                <a:defRPr/>
              </a:pPr>
              <a:t>12/29/2021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778FAD1-F0E6-4E58-9198-1F3183DE11D2}" type="slidenum">
              <a:rPr lang="en-US"/>
              <a:pPr>
                <a:defRPr/>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87EF418-AAFC-43FD-A344-8A8EE1A6654E}" type="datetimeFigureOut">
              <a:rPr lang="en-US"/>
              <a:pPr>
                <a:defRPr/>
              </a:pPr>
              <a:t>12/29/2021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3C19494-6257-40C1-B758-F2CB8C42BA7F}" type="slidenum">
              <a:rPr lang="en-US"/>
              <a:pPr>
                <a:defRPr/>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0071353-B454-463B-9F4B-6B8863816952}" type="datetimeFigureOut">
              <a:rPr lang="en-US"/>
              <a:pPr>
                <a:defRPr/>
              </a:pPr>
              <a:t>12/29/2021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48728C7-BCFA-4CE4-897C-2D0C77A47E5D}" type="slidenum">
              <a:rPr lang="en-US"/>
              <a:pPr>
                <a:defRPr/>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8A0C2C9-2705-4D24-BA25-3F78574BCAB4}" type="datetimeFigureOut">
              <a:rPr lang="en-US"/>
              <a:pPr>
                <a:defRPr/>
              </a:pPr>
              <a:t>12/29/2021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BF252DEF-4DE2-4050-A906-1DE58987D7FD}" type="slidenum">
              <a:rPr lang="en-US"/>
              <a:pPr>
                <a:defRPr/>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2DB7851-B9E2-4DC6-8D5C-D6799D6FCFA9}" type="datetimeFigureOut">
              <a:rPr lang="en-US"/>
              <a:pPr>
                <a:defRPr/>
              </a:pPr>
              <a:t>12/29/2021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268345B-81B2-4AF2-A569-FFC28C76B682}" type="slidenum">
              <a:rPr lang="en-US"/>
              <a:pPr>
                <a:defRPr/>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pitchFamily="34" charset="0"/>
              <a:cs typeface="Arial" pitchFamily="34"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pitchFamily="34" charset="0"/>
              <a:cs typeface="Arial" pitchFamily="34" charset="0"/>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pitchFamily="34" charset="0"/>
                <a:cs typeface="Arial" pitchFamily="34" charset="0"/>
              </a:defRPr>
            </a:lvl1pPr>
          </a:lstStyle>
          <a:p>
            <a:pPr>
              <a:defRPr/>
            </a:pPr>
            <a:fld id="{608892C1-1269-4643-AED5-7156AA6FE5A2}" type="datetimeFigureOut">
              <a:rPr lang="en-US"/>
              <a:pPr>
                <a:defRPr/>
              </a:pPr>
              <a:t>12/29/2021</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pitchFamily="34" charset="0"/>
                <a:cs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latin typeface="Arial" pitchFamily="34" charset="0"/>
                <a:cs typeface="Arial" pitchFamily="34" charset="0"/>
              </a:defRPr>
            </a:lvl1pPr>
          </a:lstStyle>
          <a:p>
            <a:pPr>
              <a:defRPr/>
            </a:pPr>
            <a:fld id="{A3C9B64A-D41C-4A3A-9F50-94153E12D1D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67" r:id="rId1"/>
    <p:sldLayoutId id="2147483861" r:id="rId2"/>
    <p:sldLayoutId id="2147483868" r:id="rId3"/>
    <p:sldLayoutId id="2147483862" r:id="rId4"/>
    <p:sldLayoutId id="2147483869" r:id="rId5"/>
    <p:sldLayoutId id="2147483863" r:id="rId6"/>
    <p:sldLayoutId id="2147483864" r:id="rId7"/>
    <p:sldLayoutId id="2147483870" r:id="rId8"/>
    <p:sldLayoutId id="2147483871" r:id="rId9"/>
    <p:sldLayoutId id="2147483865" r:id="rId10"/>
    <p:sldLayoutId id="2147483866" r:id="rId11"/>
  </p:sldLayoutIdLst>
  <p:transition>
    <p:wheel spokes="8"/>
  </p:transition>
  <p:timing>
    <p:tnLst>
      <p:par>
        <p:cTn id="1" dur="indefinite" restart="never" nodeType="tmRoot"/>
      </p:par>
    </p:tnLst>
  </p:timing>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7315200" cy="3416320"/>
          </a:xfrm>
          <a:prstGeom prst="rect">
            <a:avLst/>
          </a:prstGeom>
        </p:spPr>
        <p:txBody>
          <a:bodyPr wrap="square">
            <a:spAutoFit/>
          </a:bodyPr>
          <a:lstStyle/>
          <a:p>
            <a:pPr marL="0" marR="0">
              <a:spcBef>
                <a:spcPts val="0"/>
              </a:spcBef>
              <a:spcAft>
                <a:spcPts val="0"/>
              </a:spcAft>
            </a:pPr>
            <a:r>
              <a:rPr lang="vi-VN"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ea typeface="Times New Roman" panose="02020603050405020304" pitchFamily="18" charset="0"/>
                <a:cs typeface="Times New Roman" panose="02020603050405020304" pitchFamily="18" charset="0"/>
              </a:rPr>
              <a:t>KĨ THUẬT </a:t>
            </a:r>
            <a:endParaRPr lang="vi-VN"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ea typeface="Times New Roman" panose="02020603050405020304" pitchFamily="18" charset="0"/>
                <a:cs typeface="Times New Roman" panose="02020603050405020304" pitchFamily="18" charset="0"/>
              </a:rPr>
              <a:t>VỆ </a:t>
            </a:r>
            <a:r>
              <a:rPr lang="pt-BR" sz="2400" b="1" dirty="0">
                <a:latin typeface="Times New Roman" panose="02020603050405020304" pitchFamily="18" charset="0"/>
                <a:ea typeface="Times New Roman" panose="02020603050405020304" pitchFamily="18" charset="0"/>
                <a:cs typeface="Times New Roman" panose="02020603050405020304" pitchFamily="18" charset="0"/>
              </a:rPr>
              <a:t>SINH PHÒNG BỆNH CHO GÀ</a:t>
            </a:r>
            <a:endParaRPr lang="en-US" sz="2400" dirty="0">
              <a:latin typeface="VNI-Aptima" pitchFamily="2" charset="0"/>
              <a:ea typeface="Times New Roman" panose="02020603050405020304" pitchFamily="18" charset="0"/>
              <a:cs typeface="Times New Roman" panose="02020603050405020304" pitchFamily="18" charset="0"/>
            </a:endParaRPr>
          </a:p>
          <a:p>
            <a:pPr marL="0" marR="0">
              <a:spcBef>
                <a:spcPts val="0"/>
              </a:spcBef>
              <a:spcAft>
                <a:spcPts val="0"/>
              </a:spcAft>
              <a:tabLst>
                <a:tab pos="1781175" algn="l"/>
                <a:tab pos="329565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 </a:t>
            </a: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MỤC TIÊU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VNI-Aptima"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I-Aptima"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sóc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I-Aptima"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II/ </a:t>
            </a: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ĐỒ DÙNG DẠY HỌC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I-Aptima"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ND SGK</a:t>
            </a:r>
            <a:endParaRPr lang="en-US" sz="2400" dirty="0">
              <a:latin typeface="VNI-Aptima" pitchFamily="2"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3138669470"/>
      </p:ext>
    </p:extLst>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533400" y="1701800"/>
            <a:ext cx="8610600" cy="523875"/>
          </a:xfrm>
          <a:prstGeom prst="rect">
            <a:avLst/>
          </a:prstGeom>
          <a:noFill/>
          <a:ln w="9525">
            <a:noFill/>
            <a:miter lim="800000"/>
            <a:headEnd/>
            <a:tailEnd/>
          </a:ln>
        </p:spPr>
        <p:txBody>
          <a:bodyPr>
            <a:spAutoFit/>
          </a:bodyPr>
          <a:lstStyle/>
          <a:p>
            <a:r>
              <a:rPr lang="en-US" sz="2800" u="sng">
                <a:cs typeface="Times New Roman" pitchFamily="18" charset="0"/>
              </a:rPr>
              <a:t>Hoạt động 1</a:t>
            </a:r>
            <a:r>
              <a:rPr lang="en-US" sz="2800">
                <a:cs typeface="Times New Roman" pitchFamily="18" charset="0"/>
              </a:rPr>
              <a:t>:  Mục đích vệ sinh phòng bệnh cho gà.</a:t>
            </a:r>
          </a:p>
        </p:txBody>
      </p:sp>
      <p:sp>
        <p:nvSpPr>
          <p:cNvPr id="16387" name="TextBox 6"/>
          <p:cNvSpPr txBox="1">
            <a:spLocks noChangeArrowheads="1"/>
          </p:cNvSpPr>
          <p:nvPr/>
        </p:nvSpPr>
        <p:spPr bwMode="auto">
          <a:xfrm>
            <a:off x="533400" y="2286000"/>
            <a:ext cx="7772400" cy="523875"/>
          </a:xfrm>
          <a:prstGeom prst="rect">
            <a:avLst/>
          </a:prstGeom>
          <a:noFill/>
          <a:ln w="9525">
            <a:noFill/>
            <a:miter lim="800000"/>
            <a:headEnd/>
            <a:tailEnd/>
          </a:ln>
        </p:spPr>
        <p:txBody>
          <a:bodyPr>
            <a:spAutoFit/>
          </a:bodyPr>
          <a:lstStyle/>
          <a:p>
            <a:r>
              <a:rPr lang="en-US" sz="2800" u="sng">
                <a:cs typeface="Times New Roman" pitchFamily="18" charset="0"/>
              </a:rPr>
              <a:t>Hoạt động 2</a:t>
            </a:r>
            <a:r>
              <a:rPr lang="en-US" sz="2800">
                <a:cs typeface="Times New Roman" pitchFamily="18" charset="0"/>
              </a:rPr>
              <a:t>:  Vệ sinh phòng bệnh cho gà.</a:t>
            </a:r>
          </a:p>
        </p:txBody>
      </p:sp>
      <p:sp>
        <p:nvSpPr>
          <p:cNvPr id="8" name="TextBox 7"/>
          <p:cNvSpPr txBox="1"/>
          <p:nvPr/>
        </p:nvSpPr>
        <p:spPr>
          <a:xfrm>
            <a:off x="742950" y="2844225"/>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a.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dụng</a:t>
            </a:r>
            <a:r>
              <a:rPr lang="en-US" sz="2800" dirty="0">
                <a:cs typeface="Times New Roman" pitchFamily="18" charset="0"/>
              </a:rPr>
              <a:t> </a:t>
            </a:r>
            <a:r>
              <a:rPr lang="en-US" sz="2800" dirty="0" err="1">
                <a:cs typeface="Times New Roman" pitchFamily="18" charset="0"/>
              </a:rPr>
              <a:t>cụ</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 </a:t>
            </a:r>
            <a:r>
              <a:rPr lang="en-US" sz="2800" dirty="0" err="1">
                <a:cs typeface="Times New Roman" pitchFamily="18" charset="0"/>
              </a:rPr>
              <a:t>ăn</a:t>
            </a:r>
            <a:r>
              <a:rPr lang="en-US" sz="2800" dirty="0">
                <a:cs typeface="Times New Roman" pitchFamily="18" charset="0"/>
              </a:rPr>
              <a:t> </a:t>
            </a:r>
            <a:r>
              <a:rPr lang="en-US" sz="2800" dirty="0" err="1">
                <a:cs typeface="Times New Roman" pitchFamily="18" charset="0"/>
              </a:rPr>
              <a:t>uống</a:t>
            </a:r>
            <a:r>
              <a:rPr lang="en-US" sz="2800" dirty="0">
                <a:cs typeface="Times New Roman" pitchFamily="18" charset="0"/>
              </a:rPr>
              <a:t>.</a:t>
            </a:r>
          </a:p>
        </p:txBody>
      </p:sp>
      <p:sp>
        <p:nvSpPr>
          <p:cNvPr id="2" name="TextBox 1"/>
          <p:cNvSpPr txBox="1">
            <a:spLocks noChangeArrowheads="1"/>
          </p:cNvSpPr>
          <p:nvPr/>
        </p:nvSpPr>
        <p:spPr bwMode="auto">
          <a:xfrm>
            <a:off x="698500" y="3602038"/>
            <a:ext cx="7543800" cy="1569660"/>
          </a:xfrm>
          <a:prstGeom prst="rect">
            <a:avLst/>
          </a:prstGeom>
          <a:noFill/>
          <a:ln w="9525">
            <a:noFill/>
            <a:miter lim="800000"/>
            <a:headEnd/>
            <a:tailEnd/>
          </a:ln>
        </p:spPr>
        <p:txBody>
          <a:bodyPr>
            <a:spAutoFit/>
          </a:bodyPr>
          <a:lstStyle/>
          <a:p>
            <a:endParaRPr lang="vi-VN" sz="3200" dirty="0" smtClean="0">
              <a:solidFill>
                <a:srgbClr val="FFFF00"/>
              </a:solidFill>
            </a:endParaRPr>
          </a:p>
          <a:p>
            <a:r>
              <a:rPr lang="en-US" sz="3200" dirty="0" smtClean="0">
                <a:solidFill>
                  <a:srgbClr val="FFFF00"/>
                </a:solidFill>
              </a:rPr>
              <a:t>1</a:t>
            </a:r>
            <a:r>
              <a:rPr lang="en-US" sz="3200" dirty="0">
                <a:solidFill>
                  <a:srgbClr val="FFFF00"/>
                </a:solidFill>
              </a:rPr>
              <a:t>. </a:t>
            </a:r>
            <a:r>
              <a:rPr lang="en-US" sz="3200" dirty="0" err="1">
                <a:solidFill>
                  <a:srgbClr val="FFFF00"/>
                </a:solidFill>
              </a:rPr>
              <a:t>Nêu</a:t>
            </a:r>
            <a:r>
              <a:rPr lang="en-US" sz="3200" dirty="0">
                <a:solidFill>
                  <a:srgbClr val="FFFF00"/>
                </a:solidFill>
              </a:rPr>
              <a:t> </a:t>
            </a:r>
            <a:r>
              <a:rPr lang="en-US" sz="3200" dirty="0" err="1">
                <a:solidFill>
                  <a:srgbClr val="FFFF00"/>
                </a:solidFill>
              </a:rPr>
              <a:t>cách</a:t>
            </a:r>
            <a:r>
              <a:rPr lang="en-US" sz="3200" dirty="0">
                <a:solidFill>
                  <a:srgbClr val="FFFF00"/>
                </a:solidFill>
              </a:rPr>
              <a:t> </a:t>
            </a:r>
            <a:r>
              <a:rPr lang="en-US" sz="3200" dirty="0" err="1">
                <a:solidFill>
                  <a:srgbClr val="FFFF00"/>
                </a:solidFill>
              </a:rPr>
              <a:t>vệ</a:t>
            </a:r>
            <a:r>
              <a:rPr lang="en-US" sz="3200" dirty="0">
                <a:solidFill>
                  <a:srgbClr val="FFFF00"/>
                </a:solidFill>
              </a:rPr>
              <a:t> </a:t>
            </a:r>
            <a:r>
              <a:rPr lang="en-US" sz="3200" dirty="0" err="1">
                <a:solidFill>
                  <a:srgbClr val="FFFF00"/>
                </a:solidFill>
              </a:rPr>
              <a:t>sinh</a:t>
            </a:r>
            <a:r>
              <a:rPr lang="en-US" sz="3200" dirty="0">
                <a:solidFill>
                  <a:srgbClr val="FFFF00"/>
                </a:solidFill>
              </a:rPr>
              <a:t> </a:t>
            </a:r>
            <a:r>
              <a:rPr lang="en-US" sz="3200" dirty="0" err="1">
                <a:solidFill>
                  <a:srgbClr val="FFFF00"/>
                </a:solidFill>
              </a:rPr>
              <a:t>dụng</a:t>
            </a:r>
            <a:r>
              <a:rPr lang="en-US" sz="3200" dirty="0">
                <a:solidFill>
                  <a:srgbClr val="FFFF00"/>
                </a:solidFill>
              </a:rPr>
              <a:t> </a:t>
            </a:r>
            <a:r>
              <a:rPr lang="en-US" sz="3200" dirty="0" err="1">
                <a:solidFill>
                  <a:srgbClr val="FFFF00"/>
                </a:solidFill>
              </a:rPr>
              <a:t>cụ</a:t>
            </a:r>
            <a:r>
              <a:rPr lang="en-US" sz="3200" dirty="0">
                <a:solidFill>
                  <a:srgbClr val="FFFF00"/>
                </a:solidFill>
              </a:rPr>
              <a:t> </a:t>
            </a:r>
            <a:r>
              <a:rPr lang="en-US" sz="3200" dirty="0" err="1">
                <a:solidFill>
                  <a:srgbClr val="FFFF00"/>
                </a:solidFill>
              </a:rPr>
              <a:t>cho</a:t>
            </a:r>
            <a:r>
              <a:rPr lang="en-US" sz="3200" dirty="0">
                <a:solidFill>
                  <a:srgbClr val="FFFF00"/>
                </a:solidFill>
              </a:rPr>
              <a:t> </a:t>
            </a:r>
            <a:r>
              <a:rPr lang="en-US" sz="3200" dirty="0" err="1">
                <a:solidFill>
                  <a:srgbClr val="FFFF00"/>
                </a:solidFill>
              </a:rPr>
              <a:t>gà</a:t>
            </a:r>
            <a:r>
              <a:rPr lang="en-US" sz="3200" dirty="0">
                <a:solidFill>
                  <a:srgbClr val="FFFF00"/>
                </a:solidFill>
              </a:rPr>
              <a:t> </a:t>
            </a:r>
            <a:r>
              <a:rPr lang="en-US" sz="3200" dirty="0" err="1">
                <a:solidFill>
                  <a:srgbClr val="FFFF00"/>
                </a:solidFill>
              </a:rPr>
              <a:t>ăn</a:t>
            </a:r>
            <a:r>
              <a:rPr lang="en-US" sz="3200" dirty="0">
                <a:solidFill>
                  <a:srgbClr val="FFFF00"/>
                </a:solidFill>
              </a:rPr>
              <a:t>, </a:t>
            </a:r>
            <a:r>
              <a:rPr lang="en-US" sz="3200" dirty="0" err="1">
                <a:solidFill>
                  <a:srgbClr val="FFFF00"/>
                </a:solidFill>
              </a:rPr>
              <a:t>uống</a:t>
            </a:r>
            <a:r>
              <a:rPr lang="en-US" sz="3200" dirty="0">
                <a:solidFill>
                  <a:srgbClr val="FFFF00"/>
                </a:solidFill>
              </a:rPr>
              <a:t> ?</a:t>
            </a:r>
          </a:p>
        </p:txBody>
      </p:sp>
      <p:sp>
        <p:nvSpPr>
          <p:cNvPr id="16392" name="TextBox 8"/>
          <p:cNvSpPr txBox="1">
            <a:spLocks noChangeArrowheads="1"/>
          </p:cNvSpPr>
          <p:nvPr/>
        </p:nvSpPr>
        <p:spPr bwMode="auto">
          <a:xfrm>
            <a:off x="1562100" y="9144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16393" name="TextBox 9"/>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
        <p:nvSpPr>
          <p:cNvPr id="11" name="TextBox 10"/>
          <p:cNvSpPr txBox="1">
            <a:spLocks noChangeArrowheads="1"/>
          </p:cNvSpPr>
          <p:nvPr/>
        </p:nvSpPr>
        <p:spPr bwMode="auto">
          <a:xfrm>
            <a:off x="685800" y="5353050"/>
            <a:ext cx="8153400" cy="1077913"/>
          </a:xfrm>
          <a:prstGeom prst="rect">
            <a:avLst/>
          </a:prstGeom>
          <a:noFill/>
          <a:ln w="9525">
            <a:noFill/>
            <a:miter lim="800000"/>
            <a:headEnd/>
            <a:tailEnd/>
          </a:ln>
        </p:spPr>
        <p:txBody>
          <a:bodyPr>
            <a:spAutoFit/>
          </a:bodyPr>
          <a:lstStyle/>
          <a:p>
            <a:r>
              <a:rPr lang="en-US" sz="3200">
                <a:solidFill>
                  <a:srgbClr val="FFFF00"/>
                </a:solidFill>
              </a:rPr>
              <a:t>2. Vệ sinh dụng cụ cho gà ăn, uống có tác dụng gì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762000" y="1371600"/>
            <a:ext cx="7772400" cy="461963"/>
          </a:xfrm>
          <a:prstGeom prst="rect">
            <a:avLst/>
          </a:prstGeom>
          <a:noFill/>
          <a:ln w="9525">
            <a:noFill/>
            <a:miter lim="800000"/>
            <a:headEnd/>
            <a:tailEnd/>
          </a:ln>
        </p:spPr>
        <p:txBody>
          <a:bodyPr>
            <a:spAutoFit/>
          </a:bodyPr>
          <a:lstStyle/>
          <a:p>
            <a:r>
              <a:rPr lang="en-US" sz="2400" u="sng">
                <a:cs typeface="Times New Roman" pitchFamily="18" charset="0"/>
              </a:rPr>
              <a:t>Hoạt động 1</a:t>
            </a:r>
            <a:r>
              <a:rPr lang="en-US" sz="2400">
                <a:cs typeface="Times New Roman" pitchFamily="18" charset="0"/>
              </a:rPr>
              <a:t>:  Mục đích vệ sinh phòng bệnh cho gà.</a:t>
            </a:r>
          </a:p>
        </p:txBody>
      </p:sp>
      <p:sp>
        <p:nvSpPr>
          <p:cNvPr id="17411" name="TextBox 6"/>
          <p:cNvSpPr txBox="1">
            <a:spLocks noChangeArrowheads="1"/>
          </p:cNvSpPr>
          <p:nvPr/>
        </p:nvSpPr>
        <p:spPr bwMode="auto">
          <a:xfrm>
            <a:off x="762000" y="1752600"/>
            <a:ext cx="7772400" cy="461963"/>
          </a:xfrm>
          <a:prstGeom prst="rect">
            <a:avLst/>
          </a:prstGeom>
          <a:noFill/>
          <a:ln w="9525">
            <a:noFill/>
            <a:miter lim="800000"/>
            <a:headEnd/>
            <a:tailEnd/>
          </a:ln>
        </p:spPr>
        <p:txBody>
          <a:bodyPr>
            <a:spAutoFit/>
          </a:bodyPr>
          <a:lstStyle/>
          <a:p>
            <a:r>
              <a:rPr lang="en-US" sz="2400" u="sng">
                <a:cs typeface="Times New Roman" pitchFamily="18" charset="0"/>
              </a:rPr>
              <a:t>Hoạt động 2</a:t>
            </a:r>
            <a:r>
              <a:rPr lang="en-US" sz="2400">
                <a:cs typeface="Times New Roman" pitchFamily="18" charset="0"/>
              </a:rPr>
              <a:t>:  Vệ sinh phòng bệnh cho gà.</a:t>
            </a:r>
          </a:p>
        </p:txBody>
      </p:sp>
      <p:sp>
        <p:nvSpPr>
          <p:cNvPr id="8" name="TextBox 7"/>
          <p:cNvSpPr txBox="1"/>
          <p:nvPr/>
        </p:nvSpPr>
        <p:spPr>
          <a:xfrm>
            <a:off x="742950" y="2219980"/>
            <a:ext cx="7543800" cy="461665"/>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400" dirty="0">
                <a:cs typeface="Times New Roman" pitchFamily="18" charset="0"/>
              </a:rPr>
              <a:t>a. </a:t>
            </a:r>
            <a:r>
              <a:rPr lang="en-US" sz="2400" dirty="0" err="1">
                <a:cs typeface="Times New Roman" pitchFamily="18" charset="0"/>
              </a:rPr>
              <a:t>Vệ</a:t>
            </a:r>
            <a:r>
              <a:rPr lang="en-US" sz="2400" dirty="0">
                <a:cs typeface="Times New Roman" pitchFamily="18" charset="0"/>
              </a:rPr>
              <a:t> </a:t>
            </a:r>
            <a:r>
              <a:rPr lang="en-US" sz="2400" dirty="0" err="1">
                <a:cs typeface="Times New Roman" pitchFamily="18" charset="0"/>
              </a:rPr>
              <a:t>sinh</a:t>
            </a:r>
            <a:r>
              <a:rPr lang="en-US" sz="2400" dirty="0">
                <a:cs typeface="Times New Roman" pitchFamily="18" charset="0"/>
              </a:rPr>
              <a:t> </a:t>
            </a:r>
            <a:r>
              <a:rPr lang="en-US" sz="2400" dirty="0" err="1">
                <a:cs typeface="Times New Roman" pitchFamily="18" charset="0"/>
              </a:rPr>
              <a:t>dụng</a:t>
            </a:r>
            <a:r>
              <a:rPr lang="en-US" sz="2400" dirty="0">
                <a:cs typeface="Times New Roman" pitchFamily="18" charset="0"/>
              </a:rPr>
              <a:t> </a:t>
            </a:r>
            <a:r>
              <a:rPr lang="en-US" sz="2400" dirty="0" err="1">
                <a:cs typeface="Times New Roman" pitchFamily="18" charset="0"/>
              </a:rPr>
              <a:t>cụ</a:t>
            </a:r>
            <a:r>
              <a:rPr lang="en-US" sz="2400" dirty="0">
                <a:cs typeface="Times New Roman" pitchFamily="18" charset="0"/>
              </a:rPr>
              <a:t> </a:t>
            </a:r>
            <a:r>
              <a:rPr lang="en-US" sz="2400" dirty="0" err="1">
                <a:cs typeface="Times New Roman" pitchFamily="18" charset="0"/>
              </a:rPr>
              <a:t>cho</a:t>
            </a:r>
            <a:r>
              <a:rPr lang="en-US" sz="2400" dirty="0">
                <a:cs typeface="Times New Roman" pitchFamily="18" charset="0"/>
              </a:rPr>
              <a:t> </a:t>
            </a:r>
            <a:r>
              <a:rPr lang="en-US" sz="2400" dirty="0" err="1">
                <a:cs typeface="Times New Roman" pitchFamily="18" charset="0"/>
              </a:rPr>
              <a:t>gà</a:t>
            </a:r>
            <a:r>
              <a:rPr lang="en-US" sz="2400" dirty="0">
                <a:cs typeface="Times New Roman" pitchFamily="18" charset="0"/>
              </a:rPr>
              <a:t> </a:t>
            </a:r>
            <a:r>
              <a:rPr lang="en-US" sz="2400" dirty="0" err="1">
                <a:cs typeface="Times New Roman" pitchFamily="18" charset="0"/>
              </a:rPr>
              <a:t>ăn</a:t>
            </a:r>
            <a:r>
              <a:rPr lang="en-US" sz="2400" dirty="0">
                <a:cs typeface="Times New Roman" pitchFamily="18" charset="0"/>
              </a:rPr>
              <a:t> </a:t>
            </a:r>
            <a:r>
              <a:rPr lang="en-US" sz="2400" dirty="0" err="1">
                <a:cs typeface="Times New Roman" pitchFamily="18" charset="0"/>
              </a:rPr>
              <a:t>uống</a:t>
            </a:r>
            <a:r>
              <a:rPr lang="en-US" sz="2400" dirty="0">
                <a:cs typeface="Times New Roman" pitchFamily="18" charset="0"/>
              </a:rPr>
              <a:t>.</a:t>
            </a:r>
          </a:p>
        </p:txBody>
      </p:sp>
      <p:sp>
        <p:nvSpPr>
          <p:cNvPr id="2" name="TextBox 1"/>
          <p:cNvSpPr txBox="1">
            <a:spLocks noChangeArrowheads="1"/>
          </p:cNvSpPr>
          <p:nvPr/>
        </p:nvSpPr>
        <p:spPr bwMode="auto">
          <a:xfrm>
            <a:off x="762000" y="3057525"/>
            <a:ext cx="7696200" cy="1077913"/>
          </a:xfrm>
          <a:prstGeom prst="rect">
            <a:avLst/>
          </a:prstGeom>
          <a:noFill/>
          <a:ln w="9525">
            <a:noFill/>
            <a:miter lim="800000"/>
            <a:headEnd/>
            <a:tailEnd/>
          </a:ln>
        </p:spPr>
        <p:txBody>
          <a:bodyPr>
            <a:spAutoFit/>
          </a:bodyPr>
          <a:lstStyle/>
          <a:p>
            <a:r>
              <a:rPr lang="en-US" sz="3200">
                <a:solidFill>
                  <a:srgbClr val="FFFF00"/>
                </a:solidFill>
              </a:rPr>
              <a:t>1. Nêu cách vệ sinh dụng cụ cho gà ăn, uống? </a:t>
            </a:r>
          </a:p>
        </p:txBody>
      </p:sp>
      <p:sp>
        <p:nvSpPr>
          <p:cNvPr id="17416" name="TextBox 8"/>
          <p:cNvSpPr txBox="1">
            <a:spLocks noChangeArrowheads="1"/>
          </p:cNvSpPr>
          <p:nvPr/>
        </p:nvSpPr>
        <p:spPr bwMode="auto">
          <a:xfrm>
            <a:off x="1562100" y="9144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17417" name="TextBox 9"/>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
        <p:nvSpPr>
          <p:cNvPr id="11" name="TextBox 10"/>
          <p:cNvSpPr txBox="1">
            <a:spLocks noChangeArrowheads="1"/>
          </p:cNvSpPr>
          <p:nvPr/>
        </p:nvSpPr>
        <p:spPr bwMode="auto">
          <a:xfrm>
            <a:off x="685800" y="3055938"/>
            <a:ext cx="8153400" cy="1077912"/>
          </a:xfrm>
          <a:prstGeom prst="rect">
            <a:avLst/>
          </a:prstGeom>
          <a:noFill/>
          <a:ln w="9525">
            <a:noFill/>
            <a:miter lim="800000"/>
            <a:headEnd/>
            <a:tailEnd/>
          </a:ln>
        </p:spPr>
        <p:txBody>
          <a:bodyPr>
            <a:spAutoFit/>
          </a:bodyPr>
          <a:lstStyle/>
          <a:p>
            <a:r>
              <a:rPr lang="en-US" sz="3200">
                <a:solidFill>
                  <a:srgbClr val="FFFF00"/>
                </a:solidFill>
              </a:rPr>
              <a:t>2. Vệ sinh dụng cụ cho gà ăn, uống có tác dụng gì ?</a:t>
            </a:r>
          </a:p>
        </p:txBody>
      </p:sp>
      <p:sp>
        <p:nvSpPr>
          <p:cNvPr id="12" name="TextBox 11"/>
          <p:cNvSpPr txBox="1">
            <a:spLocks noChangeArrowheads="1"/>
          </p:cNvSpPr>
          <p:nvPr/>
        </p:nvSpPr>
        <p:spPr bwMode="auto">
          <a:xfrm>
            <a:off x="1752600" y="4332288"/>
            <a:ext cx="7086600" cy="2062162"/>
          </a:xfrm>
          <a:prstGeom prst="rect">
            <a:avLst/>
          </a:prstGeom>
          <a:noFill/>
          <a:ln w="9525">
            <a:noFill/>
            <a:miter lim="800000"/>
            <a:headEnd/>
            <a:tailEnd/>
          </a:ln>
        </p:spPr>
        <p:txBody>
          <a:bodyPr>
            <a:spAutoFit/>
          </a:bodyPr>
          <a:lstStyle/>
          <a:p>
            <a:r>
              <a:rPr lang="en-US" sz="3200"/>
              <a:t>-Hằng ngày cần cọ rửa máng ăn, máng uống bằng nước sạch.</a:t>
            </a:r>
          </a:p>
          <a:p>
            <a:r>
              <a:rPr lang="en-US" sz="3200"/>
              <a:t>-Không để thức ăn, nước uống lâu ngày trong máng.</a:t>
            </a:r>
          </a:p>
        </p:txBody>
      </p:sp>
      <p:sp>
        <p:nvSpPr>
          <p:cNvPr id="13" name="Text Box 29"/>
          <p:cNvSpPr txBox="1">
            <a:spLocks noChangeArrowheads="1"/>
          </p:cNvSpPr>
          <p:nvPr/>
        </p:nvSpPr>
        <p:spPr bwMode="auto">
          <a:xfrm>
            <a:off x="1895475" y="4448175"/>
            <a:ext cx="6800850" cy="2062163"/>
          </a:xfrm>
          <a:prstGeom prst="rect">
            <a:avLst/>
          </a:prstGeom>
          <a:noFill/>
          <a:ln w="9525">
            <a:noFill/>
            <a:miter lim="800000"/>
            <a:headEnd/>
            <a:tailEnd/>
          </a:ln>
        </p:spPr>
        <p:txBody>
          <a:bodyPr>
            <a:spAutoFit/>
          </a:bodyPr>
          <a:lstStyle/>
          <a:p>
            <a:r>
              <a:rPr lang="en-US" sz="3200"/>
              <a:t> </a:t>
            </a:r>
            <a:r>
              <a:rPr lang="vi-VN" sz="3200"/>
              <a:t>Tránh được vi</a:t>
            </a:r>
            <a:r>
              <a:rPr lang="en-US" sz="3200"/>
              <a:t> trùng và các chất bẩn theo </a:t>
            </a:r>
            <a:r>
              <a:rPr lang="vi-VN" sz="3200"/>
              <a:t>thức ăn vào cơ thể và gây bệnh đường tiêu </a:t>
            </a:r>
            <a:r>
              <a:rPr lang="en-US" sz="3200"/>
              <a:t>hoá, giun sán,…</a:t>
            </a:r>
          </a:p>
          <a:p>
            <a:r>
              <a:rPr lang="en-US" sz="3200"/>
              <a:t>cho gà.</a:t>
            </a:r>
          </a:p>
        </p:txBody>
      </p:sp>
      <p:sp>
        <p:nvSpPr>
          <p:cNvPr id="14" name="Right Arrow 13"/>
          <p:cNvSpPr/>
          <p:nvPr/>
        </p:nvSpPr>
        <p:spPr>
          <a:xfrm>
            <a:off x="152400" y="4332288"/>
            <a:ext cx="1276350" cy="636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rgbClr val="FF0000"/>
                </a:solidFill>
              </a:rPr>
              <a:t>Trả lời</a:t>
            </a:r>
            <a:endParaRPr lang="en-US" sz="1600">
              <a:solidFill>
                <a:srgbClr val="FF0000"/>
              </a:solidFill>
            </a:endParaRPr>
          </a:p>
        </p:txBody>
      </p:sp>
      <p:sp>
        <p:nvSpPr>
          <p:cNvPr id="15" name="Right Arrow 14"/>
          <p:cNvSpPr/>
          <p:nvPr/>
        </p:nvSpPr>
        <p:spPr>
          <a:xfrm>
            <a:off x="104775" y="4332288"/>
            <a:ext cx="1276350" cy="636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rgbClr val="FF0000"/>
                </a:solidFill>
              </a:rPr>
              <a:t>Trả lời</a:t>
            </a:r>
            <a:endParaRPr lang="en-US" sz="160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2" presetClass="exit" presetSubtype="4" fill="hold" grpId="1" nodeType="withEffect">
                                  <p:stCondLst>
                                    <p:cond delay="0"/>
                                  </p:stCondLst>
                                  <p:childTnLst>
                                    <p:anim calcmode="lin" valueType="num">
                                      <p:cBhvr additive="base">
                                        <p:cTn id="26" dur="500"/>
                                        <p:tgtEl>
                                          <p:spTgt spid="2"/>
                                        </p:tgtEl>
                                        <p:attrNameLst>
                                          <p:attrName>ppt_x</p:attrName>
                                        </p:attrNameLst>
                                      </p:cBhvr>
                                      <p:tavLst>
                                        <p:tav tm="0">
                                          <p:val>
                                            <p:strVal val="ppt_x"/>
                                          </p:val>
                                        </p:tav>
                                        <p:tav tm="100000">
                                          <p:val>
                                            <p:strVal val="ppt_x"/>
                                          </p:val>
                                        </p:tav>
                                      </p:tavLst>
                                    </p:anim>
                                    <p:anim calcmode="lin" valueType="num">
                                      <p:cBhvr additive="base">
                                        <p:cTn id="27" dur="500"/>
                                        <p:tgtEl>
                                          <p:spTgt spid="2"/>
                                        </p:tgtEl>
                                        <p:attrNameLst>
                                          <p:attrName>ppt_y</p:attrName>
                                        </p:attrNameLst>
                                      </p:cBhvr>
                                      <p:tavLst>
                                        <p:tav tm="0">
                                          <p:val>
                                            <p:strVal val="ppt_y"/>
                                          </p:val>
                                        </p:tav>
                                        <p:tav tm="100000">
                                          <p:val>
                                            <p:strVal val="1+ppt_h/2"/>
                                          </p:val>
                                        </p:tav>
                                      </p:tavLst>
                                    </p:anim>
                                    <p:set>
                                      <p:cBhvr>
                                        <p:cTn id="28" dur="1" fill="hold">
                                          <p:stCondLst>
                                            <p:cond delay="499"/>
                                          </p:stCondLst>
                                        </p:cTn>
                                        <p:tgtEl>
                                          <p:spTgt spid="2"/>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2"/>
                                        </p:tgtEl>
                                        <p:attrNameLst>
                                          <p:attrName>ppt_x</p:attrName>
                                        </p:attrNameLst>
                                      </p:cBhvr>
                                      <p:tavLst>
                                        <p:tav tm="0">
                                          <p:val>
                                            <p:strVal val="ppt_x"/>
                                          </p:val>
                                        </p:tav>
                                        <p:tav tm="100000">
                                          <p:val>
                                            <p:strVal val="ppt_x"/>
                                          </p:val>
                                        </p:tav>
                                      </p:tavLst>
                                    </p:anim>
                                    <p:anim calcmode="lin" valueType="num">
                                      <p:cBhvr additive="base">
                                        <p:cTn id="35" dur="500"/>
                                        <p:tgtEl>
                                          <p:spTgt spid="12"/>
                                        </p:tgtEl>
                                        <p:attrNameLst>
                                          <p:attrName>ppt_y</p:attrName>
                                        </p:attrNameLst>
                                      </p:cBhvr>
                                      <p:tavLst>
                                        <p:tav tm="0">
                                          <p:val>
                                            <p:strVal val="ppt_y"/>
                                          </p:val>
                                        </p:tav>
                                        <p:tav tm="100000">
                                          <p:val>
                                            <p:strVal val="1+ppt_h/2"/>
                                          </p:val>
                                        </p:tav>
                                      </p:tavLst>
                                    </p:anim>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2" grpId="0"/>
      <p:bldP spid="12" grpId="1"/>
      <p:bldP spid="13" grpId="0"/>
      <p:bldP spid="14" grpId="0" animBg="1"/>
      <p:bldP spid="14" grpId="1"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s831174_cum1"/>
          <p:cNvPicPr>
            <a:picLocks noChangeAspect="1" noChangeArrowheads="1"/>
          </p:cNvPicPr>
          <p:nvPr/>
        </p:nvPicPr>
        <p:blipFill>
          <a:blip r:embed="rId2"/>
          <a:srcRect/>
          <a:stretch>
            <a:fillRect/>
          </a:stretch>
        </p:blipFill>
        <p:spPr bwMode="auto">
          <a:xfrm>
            <a:off x="19050" y="0"/>
            <a:ext cx="4495800" cy="3408363"/>
          </a:xfrm>
          <a:prstGeom prst="rect">
            <a:avLst/>
          </a:prstGeom>
          <a:noFill/>
          <a:ln w="9525">
            <a:noFill/>
            <a:miter lim="800000"/>
            <a:headEnd/>
            <a:tailEnd/>
          </a:ln>
        </p:spPr>
      </p:pic>
      <p:pic>
        <p:nvPicPr>
          <p:cNvPr id="10" name="Picture 4" descr="1"/>
          <p:cNvPicPr>
            <a:picLocks noChangeAspect="1" noChangeArrowheads="1"/>
          </p:cNvPicPr>
          <p:nvPr/>
        </p:nvPicPr>
        <p:blipFill>
          <a:blip r:embed="rId3"/>
          <a:srcRect/>
          <a:stretch>
            <a:fillRect/>
          </a:stretch>
        </p:blipFill>
        <p:spPr bwMode="auto">
          <a:xfrm>
            <a:off x="4572000" y="0"/>
            <a:ext cx="4572000" cy="3429000"/>
          </a:xfrm>
          <a:prstGeom prst="rect">
            <a:avLst/>
          </a:prstGeom>
          <a:noFill/>
          <a:ln w="9525">
            <a:noFill/>
            <a:miter lim="800000"/>
            <a:headEnd/>
            <a:tailEnd/>
          </a:ln>
        </p:spPr>
      </p:pic>
      <p:pic>
        <p:nvPicPr>
          <p:cNvPr id="11" name="Picture 2" descr="cum_ga"/>
          <p:cNvPicPr>
            <a:picLocks noChangeAspect="1" noChangeArrowheads="1"/>
          </p:cNvPicPr>
          <p:nvPr/>
        </p:nvPicPr>
        <p:blipFill>
          <a:blip r:embed="rId4"/>
          <a:srcRect/>
          <a:stretch>
            <a:fillRect/>
          </a:stretch>
        </p:blipFill>
        <p:spPr bwMode="auto">
          <a:xfrm>
            <a:off x="-42863" y="3484563"/>
            <a:ext cx="4614863" cy="3373437"/>
          </a:xfrm>
          <a:prstGeom prst="rect">
            <a:avLst/>
          </a:prstGeom>
          <a:noFill/>
          <a:ln w="9525">
            <a:noFill/>
            <a:miter lim="800000"/>
            <a:headEnd/>
            <a:tailEnd/>
          </a:ln>
        </p:spPr>
      </p:pic>
      <p:pic>
        <p:nvPicPr>
          <p:cNvPr id="12" name="Picture 2" descr="6"/>
          <p:cNvPicPr>
            <a:picLocks noChangeAspect="1" noChangeArrowheads="1"/>
          </p:cNvPicPr>
          <p:nvPr/>
        </p:nvPicPr>
        <p:blipFill>
          <a:blip r:embed="rId5"/>
          <a:srcRect l="3609" t="2061" r="4123" b="5383"/>
          <a:stretch>
            <a:fillRect/>
          </a:stretch>
        </p:blipFill>
        <p:spPr bwMode="auto">
          <a:xfrm>
            <a:off x="4572000" y="3429000"/>
            <a:ext cx="4572000" cy="3429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a:off x="400050" y="1447800"/>
            <a:ext cx="8743950" cy="523875"/>
          </a:xfrm>
          <a:prstGeom prst="rect">
            <a:avLst/>
          </a:prstGeom>
          <a:noFill/>
          <a:ln w="9525">
            <a:noFill/>
            <a:miter lim="800000"/>
            <a:headEnd/>
            <a:tailEnd/>
          </a:ln>
        </p:spPr>
        <p:txBody>
          <a:bodyPr>
            <a:spAutoFit/>
          </a:bodyPr>
          <a:lstStyle/>
          <a:p>
            <a:r>
              <a:rPr lang="en-US" sz="2800" u="sng">
                <a:cs typeface="Times New Roman" pitchFamily="18" charset="0"/>
              </a:rPr>
              <a:t>Hoạt động 1</a:t>
            </a:r>
            <a:r>
              <a:rPr lang="en-US" sz="2800">
                <a:cs typeface="Times New Roman" pitchFamily="18" charset="0"/>
              </a:rPr>
              <a:t>:  Mục đích vệ sinh phòng bệnh cho gà.</a:t>
            </a:r>
          </a:p>
        </p:txBody>
      </p:sp>
      <p:sp>
        <p:nvSpPr>
          <p:cNvPr id="19459" name="TextBox 6"/>
          <p:cNvSpPr txBox="1">
            <a:spLocks noChangeArrowheads="1"/>
          </p:cNvSpPr>
          <p:nvPr/>
        </p:nvSpPr>
        <p:spPr bwMode="auto">
          <a:xfrm>
            <a:off x="400050" y="2209800"/>
            <a:ext cx="8743950" cy="523875"/>
          </a:xfrm>
          <a:prstGeom prst="rect">
            <a:avLst/>
          </a:prstGeom>
          <a:noFill/>
          <a:ln w="9525">
            <a:noFill/>
            <a:miter lim="800000"/>
            <a:headEnd/>
            <a:tailEnd/>
          </a:ln>
        </p:spPr>
        <p:txBody>
          <a:bodyPr>
            <a:spAutoFit/>
          </a:bodyPr>
          <a:lstStyle/>
          <a:p>
            <a:r>
              <a:rPr lang="en-US" sz="2800" u="sng">
                <a:cs typeface="Times New Roman" pitchFamily="18" charset="0"/>
              </a:rPr>
              <a:t>Hoạt động 2</a:t>
            </a:r>
            <a:r>
              <a:rPr lang="en-US" sz="2800">
                <a:cs typeface="Times New Roman" pitchFamily="18" charset="0"/>
              </a:rPr>
              <a:t>:  Tìm hiểu vệ sinh phòng bệnh cho gà.</a:t>
            </a:r>
          </a:p>
        </p:txBody>
      </p:sp>
      <p:sp>
        <p:nvSpPr>
          <p:cNvPr id="8" name="TextBox 7"/>
          <p:cNvSpPr txBox="1"/>
          <p:nvPr/>
        </p:nvSpPr>
        <p:spPr>
          <a:xfrm>
            <a:off x="381000" y="3377625"/>
            <a:ext cx="7881848"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b.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chuồng</a:t>
            </a:r>
            <a:r>
              <a:rPr lang="en-US" sz="2800" dirty="0">
                <a:cs typeface="Times New Roman" pitchFamily="18" charset="0"/>
              </a:rPr>
              <a:t> </a:t>
            </a:r>
            <a:r>
              <a:rPr lang="en-US" sz="2800" dirty="0" err="1">
                <a:cs typeface="Times New Roman" pitchFamily="18" charset="0"/>
              </a:rPr>
              <a:t>nuôi</a:t>
            </a:r>
            <a:r>
              <a:rPr lang="en-US" sz="2800" dirty="0">
                <a:cs typeface="Times New Roman" pitchFamily="18" charset="0"/>
              </a:rPr>
              <a:t>.</a:t>
            </a:r>
          </a:p>
        </p:txBody>
      </p:sp>
      <p:sp>
        <p:nvSpPr>
          <p:cNvPr id="10" name="TextBox 9"/>
          <p:cNvSpPr txBox="1">
            <a:spLocks noChangeArrowheads="1"/>
          </p:cNvSpPr>
          <p:nvPr/>
        </p:nvSpPr>
        <p:spPr bwMode="auto">
          <a:xfrm>
            <a:off x="742950" y="4267200"/>
            <a:ext cx="8096250" cy="584200"/>
          </a:xfrm>
          <a:prstGeom prst="rect">
            <a:avLst/>
          </a:prstGeom>
          <a:noFill/>
          <a:ln w="9525">
            <a:noFill/>
            <a:miter lim="800000"/>
            <a:headEnd/>
            <a:tailEnd/>
          </a:ln>
        </p:spPr>
        <p:txBody>
          <a:bodyPr>
            <a:spAutoFit/>
          </a:bodyPr>
          <a:lstStyle/>
          <a:p>
            <a:r>
              <a:rPr lang="en-US" sz="3200">
                <a:solidFill>
                  <a:srgbClr val="FFFF00"/>
                </a:solidFill>
                <a:cs typeface="Times New Roman" pitchFamily="18" charset="0"/>
              </a:rPr>
              <a:t>Câu 1:Vệ sinh chuồng nuôi như thế nào?</a:t>
            </a:r>
          </a:p>
        </p:txBody>
      </p:sp>
      <p:sp>
        <p:nvSpPr>
          <p:cNvPr id="9" name="TextBox 8"/>
          <p:cNvSpPr txBox="1">
            <a:spLocks noChangeArrowheads="1"/>
          </p:cNvSpPr>
          <p:nvPr/>
        </p:nvSpPr>
        <p:spPr bwMode="auto">
          <a:xfrm>
            <a:off x="762000" y="5105400"/>
            <a:ext cx="8382000" cy="1077913"/>
          </a:xfrm>
          <a:prstGeom prst="rect">
            <a:avLst/>
          </a:prstGeom>
          <a:noFill/>
          <a:ln w="9525">
            <a:noFill/>
            <a:miter lim="800000"/>
            <a:headEnd/>
            <a:tailEnd/>
          </a:ln>
        </p:spPr>
        <p:txBody>
          <a:bodyPr>
            <a:spAutoFit/>
          </a:bodyPr>
          <a:lstStyle/>
          <a:p>
            <a:r>
              <a:rPr lang="en-US" sz="3200">
                <a:solidFill>
                  <a:srgbClr val="FFFF00"/>
                </a:solidFill>
                <a:cs typeface="Times New Roman" pitchFamily="18" charset="0"/>
              </a:rPr>
              <a:t>Câu 2: Nêu tác dụng của việc vệ sinh chuồng nuôi?</a:t>
            </a:r>
          </a:p>
        </p:txBody>
      </p:sp>
      <p:sp>
        <p:nvSpPr>
          <p:cNvPr id="19465" name="TextBox 11"/>
          <p:cNvSpPr txBox="1">
            <a:spLocks noChangeArrowheads="1"/>
          </p:cNvSpPr>
          <p:nvPr/>
        </p:nvSpPr>
        <p:spPr bwMode="auto">
          <a:xfrm>
            <a:off x="1562100" y="8382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19466" name="TextBox 12"/>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
        <p:nvSpPr>
          <p:cNvPr id="11" name="TextBox 10"/>
          <p:cNvSpPr txBox="1"/>
          <p:nvPr/>
        </p:nvSpPr>
        <p:spPr>
          <a:xfrm>
            <a:off x="304800" y="2844225"/>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a.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dụng</a:t>
            </a:r>
            <a:r>
              <a:rPr lang="en-US" sz="2800" dirty="0">
                <a:cs typeface="Times New Roman" pitchFamily="18" charset="0"/>
              </a:rPr>
              <a:t> </a:t>
            </a:r>
            <a:r>
              <a:rPr lang="en-US" sz="2800" dirty="0" err="1">
                <a:cs typeface="Times New Roman" pitchFamily="18" charset="0"/>
              </a:rPr>
              <a:t>cụ</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 </a:t>
            </a:r>
            <a:r>
              <a:rPr lang="en-US" sz="2800" dirty="0" err="1">
                <a:cs typeface="Times New Roman" pitchFamily="18" charset="0"/>
              </a:rPr>
              <a:t>ăn</a:t>
            </a:r>
            <a:r>
              <a:rPr lang="en-US" sz="2800" dirty="0">
                <a:cs typeface="Times New Roman" pitchFamily="18" charset="0"/>
              </a:rPr>
              <a:t> </a:t>
            </a:r>
            <a:r>
              <a:rPr lang="en-US" sz="2800" dirty="0" err="1">
                <a:cs typeface="Times New Roman" pitchFamily="18" charset="0"/>
              </a:rPr>
              <a:t>uống</a:t>
            </a:r>
            <a:r>
              <a:rPr lang="en-US" sz="2800" dirty="0">
                <a:cs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762000" y="1371600"/>
            <a:ext cx="7772400" cy="492125"/>
          </a:xfrm>
          <a:prstGeom prst="rect">
            <a:avLst/>
          </a:prstGeom>
          <a:noFill/>
          <a:ln w="9525">
            <a:noFill/>
            <a:miter lim="800000"/>
            <a:headEnd/>
            <a:tailEnd/>
          </a:ln>
        </p:spPr>
        <p:txBody>
          <a:bodyPr>
            <a:spAutoFit/>
          </a:bodyPr>
          <a:lstStyle/>
          <a:p>
            <a:r>
              <a:rPr lang="en-US" sz="2600" u="sng">
                <a:cs typeface="Times New Roman" pitchFamily="18" charset="0"/>
              </a:rPr>
              <a:t>Hoạt động 1</a:t>
            </a:r>
            <a:r>
              <a:rPr lang="en-US" sz="2600">
                <a:cs typeface="Times New Roman" pitchFamily="18" charset="0"/>
              </a:rPr>
              <a:t>:  Mục đích vệ sinh phòng bệnh cho gà.</a:t>
            </a:r>
          </a:p>
        </p:txBody>
      </p:sp>
      <p:sp>
        <p:nvSpPr>
          <p:cNvPr id="20483" name="TextBox 6"/>
          <p:cNvSpPr txBox="1">
            <a:spLocks noChangeArrowheads="1"/>
          </p:cNvSpPr>
          <p:nvPr/>
        </p:nvSpPr>
        <p:spPr bwMode="auto">
          <a:xfrm>
            <a:off x="762000" y="1752600"/>
            <a:ext cx="7772400" cy="492125"/>
          </a:xfrm>
          <a:prstGeom prst="rect">
            <a:avLst/>
          </a:prstGeom>
          <a:noFill/>
          <a:ln w="9525">
            <a:noFill/>
            <a:miter lim="800000"/>
            <a:headEnd/>
            <a:tailEnd/>
          </a:ln>
        </p:spPr>
        <p:txBody>
          <a:bodyPr>
            <a:spAutoFit/>
          </a:bodyPr>
          <a:lstStyle/>
          <a:p>
            <a:r>
              <a:rPr lang="en-US" sz="2600" u="sng">
                <a:cs typeface="Times New Roman" pitchFamily="18" charset="0"/>
              </a:rPr>
              <a:t>Hoạt động 2</a:t>
            </a:r>
            <a:r>
              <a:rPr lang="en-US" sz="2600">
                <a:cs typeface="Times New Roman" pitchFamily="18" charset="0"/>
              </a:rPr>
              <a:t>:  Tìm hiểu vệ sinh phòng bệnh cho gà.</a:t>
            </a:r>
          </a:p>
        </p:txBody>
      </p:sp>
      <p:sp>
        <p:nvSpPr>
          <p:cNvPr id="8" name="TextBox 7"/>
          <p:cNvSpPr txBox="1"/>
          <p:nvPr/>
        </p:nvSpPr>
        <p:spPr>
          <a:xfrm>
            <a:off x="742950" y="2570202"/>
            <a:ext cx="7543800" cy="553998"/>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3000" dirty="0">
                <a:cs typeface="Times New Roman" pitchFamily="18" charset="0"/>
              </a:rPr>
              <a:t>b. </a:t>
            </a:r>
            <a:r>
              <a:rPr lang="en-US" sz="3000" dirty="0" err="1">
                <a:cs typeface="Times New Roman" pitchFamily="18" charset="0"/>
              </a:rPr>
              <a:t>Vệ</a:t>
            </a:r>
            <a:r>
              <a:rPr lang="en-US" sz="3000" dirty="0">
                <a:cs typeface="Times New Roman" pitchFamily="18" charset="0"/>
              </a:rPr>
              <a:t> </a:t>
            </a:r>
            <a:r>
              <a:rPr lang="en-US" sz="3000" dirty="0" err="1">
                <a:cs typeface="Times New Roman" pitchFamily="18" charset="0"/>
              </a:rPr>
              <a:t>sinh</a:t>
            </a:r>
            <a:r>
              <a:rPr lang="en-US" sz="3000" dirty="0">
                <a:cs typeface="Times New Roman" pitchFamily="18" charset="0"/>
              </a:rPr>
              <a:t> </a:t>
            </a:r>
            <a:r>
              <a:rPr lang="en-US" sz="3000" dirty="0" err="1">
                <a:cs typeface="Times New Roman" pitchFamily="18" charset="0"/>
              </a:rPr>
              <a:t>chuồng</a:t>
            </a:r>
            <a:r>
              <a:rPr lang="en-US" sz="3000" dirty="0">
                <a:cs typeface="Times New Roman" pitchFamily="18" charset="0"/>
              </a:rPr>
              <a:t> </a:t>
            </a:r>
            <a:r>
              <a:rPr lang="en-US" sz="3000" dirty="0" err="1">
                <a:cs typeface="Times New Roman" pitchFamily="18" charset="0"/>
              </a:rPr>
              <a:t>nuôi</a:t>
            </a:r>
            <a:r>
              <a:rPr lang="en-US" sz="3000" dirty="0">
                <a:cs typeface="Times New Roman" pitchFamily="18" charset="0"/>
              </a:rPr>
              <a:t>.</a:t>
            </a:r>
          </a:p>
        </p:txBody>
      </p:sp>
      <p:sp>
        <p:nvSpPr>
          <p:cNvPr id="10" name="TextBox 9"/>
          <p:cNvSpPr txBox="1">
            <a:spLocks noChangeArrowheads="1"/>
          </p:cNvSpPr>
          <p:nvPr/>
        </p:nvSpPr>
        <p:spPr bwMode="auto">
          <a:xfrm>
            <a:off x="742950" y="3163888"/>
            <a:ext cx="8096250" cy="1169987"/>
          </a:xfrm>
          <a:prstGeom prst="rect">
            <a:avLst/>
          </a:prstGeom>
          <a:noFill/>
          <a:ln w="9525">
            <a:noFill/>
            <a:miter lim="800000"/>
            <a:headEnd/>
            <a:tailEnd/>
          </a:ln>
        </p:spPr>
        <p:txBody>
          <a:bodyPr>
            <a:spAutoFit/>
          </a:bodyPr>
          <a:lstStyle/>
          <a:p>
            <a:r>
              <a:rPr lang="en-US" sz="3500">
                <a:solidFill>
                  <a:srgbClr val="FFFF00"/>
                </a:solidFill>
                <a:cs typeface="Times New Roman" pitchFamily="18" charset="0"/>
              </a:rPr>
              <a:t>Câu 1:Vệ sinh chuồng nuôi như thế nào?</a:t>
            </a:r>
          </a:p>
        </p:txBody>
      </p:sp>
      <p:sp>
        <p:nvSpPr>
          <p:cNvPr id="11" name="TextBox 10"/>
          <p:cNvSpPr txBox="1">
            <a:spLocks noChangeArrowheads="1"/>
          </p:cNvSpPr>
          <p:nvPr/>
        </p:nvSpPr>
        <p:spPr bwMode="auto">
          <a:xfrm>
            <a:off x="1905000" y="3843338"/>
            <a:ext cx="6400800" cy="2862262"/>
          </a:xfrm>
          <a:prstGeom prst="rect">
            <a:avLst/>
          </a:prstGeom>
          <a:noFill/>
          <a:ln w="9525">
            <a:noFill/>
            <a:miter lim="800000"/>
            <a:headEnd/>
            <a:tailEnd/>
          </a:ln>
        </p:spPr>
        <p:txBody>
          <a:bodyPr>
            <a:spAutoFit/>
          </a:bodyPr>
          <a:lstStyle/>
          <a:p>
            <a:r>
              <a:rPr lang="en-US" sz="3500">
                <a:cs typeface="Times New Roman" pitchFamily="18" charset="0"/>
              </a:rPr>
              <a:t>-Hằng ngày phải dọn sạch phân gà ở trong chuồng gà.</a:t>
            </a:r>
          </a:p>
          <a:p>
            <a:r>
              <a:rPr lang="en-US" sz="3500">
                <a:cs typeface="Times New Roman" pitchFamily="18" charset="0"/>
              </a:rPr>
              <a:t>-Rữa sạch tấm hứng phân rồi phơi khô.</a:t>
            </a:r>
          </a:p>
          <a:p>
            <a:r>
              <a:rPr lang="en-US" sz="3500">
                <a:cs typeface="Times New Roman" pitchFamily="18" charset="0"/>
              </a:rPr>
              <a:t>-Phun thuốc sát trùng.</a:t>
            </a:r>
          </a:p>
        </p:txBody>
      </p:sp>
      <p:sp>
        <p:nvSpPr>
          <p:cNvPr id="20489" name="TextBox 11"/>
          <p:cNvSpPr txBox="1">
            <a:spLocks noChangeArrowheads="1"/>
          </p:cNvSpPr>
          <p:nvPr/>
        </p:nvSpPr>
        <p:spPr bwMode="auto">
          <a:xfrm>
            <a:off x="1562100" y="7620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20490" name="TextBox 12"/>
          <p:cNvSpPr txBox="1">
            <a:spLocks noChangeArrowheads="1"/>
          </p:cNvSpPr>
          <p:nvPr/>
        </p:nvSpPr>
        <p:spPr bwMode="auto">
          <a:xfrm>
            <a:off x="304800" y="-76200"/>
            <a:ext cx="8534400" cy="492125"/>
          </a:xfrm>
          <a:prstGeom prst="rect">
            <a:avLst/>
          </a:prstGeom>
          <a:noFill/>
          <a:ln w="9525">
            <a:noFill/>
            <a:miter lim="800000"/>
            <a:headEnd/>
            <a:tailEnd/>
          </a:ln>
        </p:spPr>
        <p:txBody>
          <a:bodyPr>
            <a:spAutoFit/>
          </a:bodyPr>
          <a:lstStyle/>
          <a:p>
            <a:pPr algn="ctr"/>
            <a:r>
              <a:rPr lang="en-US" sz="2600" u="sng">
                <a:cs typeface="Times New Roman" pitchFamily="18" charset="0"/>
              </a:rPr>
              <a:t>Kĩ thuật</a:t>
            </a:r>
          </a:p>
        </p:txBody>
      </p:sp>
      <p:sp>
        <p:nvSpPr>
          <p:cNvPr id="14" name="Right Arrow 13"/>
          <p:cNvSpPr/>
          <p:nvPr/>
        </p:nvSpPr>
        <p:spPr>
          <a:xfrm>
            <a:off x="457200" y="3962400"/>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solidFill>
                  <a:srgbClr val="FF0000"/>
                </a:solidFill>
              </a:rPr>
              <a:t>Trả lời</a:t>
            </a:r>
            <a:endParaRPr lang="en-US">
              <a:solidFill>
                <a:srgbClr val="FF0000"/>
              </a:solidFill>
            </a:endParaRPr>
          </a:p>
        </p:txBody>
      </p:sp>
      <p:sp>
        <p:nvSpPr>
          <p:cNvPr id="15" name="TextBox 14"/>
          <p:cNvSpPr txBox="1"/>
          <p:nvPr/>
        </p:nvSpPr>
        <p:spPr>
          <a:xfrm>
            <a:off x="762000" y="2189202"/>
            <a:ext cx="7543800" cy="553998"/>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3000" dirty="0">
                <a:cs typeface="Times New Roman" pitchFamily="18" charset="0"/>
              </a:rPr>
              <a:t>a. </a:t>
            </a:r>
            <a:r>
              <a:rPr lang="en-US" sz="3000" dirty="0" err="1">
                <a:cs typeface="Times New Roman" pitchFamily="18" charset="0"/>
              </a:rPr>
              <a:t>Vệ</a:t>
            </a:r>
            <a:r>
              <a:rPr lang="en-US" sz="3000" dirty="0">
                <a:cs typeface="Times New Roman" pitchFamily="18" charset="0"/>
              </a:rPr>
              <a:t> </a:t>
            </a:r>
            <a:r>
              <a:rPr lang="en-US" sz="3000" dirty="0" err="1">
                <a:cs typeface="Times New Roman" pitchFamily="18" charset="0"/>
              </a:rPr>
              <a:t>sinh</a:t>
            </a:r>
            <a:r>
              <a:rPr lang="en-US" sz="3000" dirty="0">
                <a:cs typeface="Times New Roman" pitchFamily="18" charset="0"/>
              </a:rPr>
              <a:t> </a:t>
            </a:r>
            <a:r>
              <a:rPr lang="en-US" sz="3000" dirty="0" err="1">
                <a:cs typeface="Times New Roman" pitchFamily="18" charset="0"/>
              </a:rPr>
              <a:t>dụng</a:t>
            </a:r>
            <a:r>
              <a:rPr lang="en-US" sz="3000" dirty="0">
                <a:cs typeface="Times New Roman" pitchFamily="18" charset="0"/>
              </a:rPr>
              <a:t> </a:t>
            </a:r>
            <a:r>
              <a:rPr lang="en-US" sz="3000" dirty="0" err="1">
                <a:cs typeface="Times New Roman" pitchFamily="18" charset="0"/>
              </a:rPr>
              <a:t>cụ</a:t>
            </a:r>
            <a:r>
              <a:rPr lang="en-US" sz="3000" dirty="0">
                <a:cs typeface="Times New Roman" pitchFamily="18" charset="0"/>
              </a:rPr>
              <a:t> </a:t>
            </a:r>
            <a:r>
              <a:rPr lang="en-US" sz="3000" dirty="0" err="1">
                <a:cs typeface="Times New Roman" pitchFamily="18" charset="0"/>
              </a:rPr>
              <a:t>cho</a:t>
            </a:r>
            <a:r>
              <a:rPr lang="en-US" sz="3000" dirty="0">
                <a:cs typeface="Times New Roman" pitchFamily="18" charset="0"/>
              </a:rPr>
              <a:t> </a:t>
            </a:r>
            <a:r>
              <a:rPr lang="en-US" sz="3000" dirty="0" err="1">
                <a:cs typeface="Times New Roman" pitchFamily="18" charset="0"/>
              </a:rPr>
              <a:t>gà</a:t>
            </a:r>
            <a:r>
              <a:rPr lang="en-US" sz="3000" dirty="0">
                <a:cs typeface="Times New Roman" pitchFamily="18" charset="0"/>
              </a:rPr>
              <a:t> </a:t>
            </a:r>
            <a:r>
              <a:rPr lang="en-US" sz="3000" dirty="0" err="1">
                <a:cs typeface="Times New Roman" pitchFamily="18" charset="0"/>
              </a:rPr>
              <a:t>ăn</a:t>
            </a:r>
            <a:r>
              <a:rPr lang="en-US" sz="3000" dirty="0">
                <a:cs typeface="Times New Roman" pitchFamily="18" charset="0"/>
              </a:rPr>
              <a:t> </a:t>
            </a:r>
            <a:r>
              <a:rPr lang="en-US" sz="3000" dirty="0" err="1">
                <a:cs typeface="Times New Roman" pitchFamily="18" charset="0"/>
              </a:rPr>
              <a:t>uống</a:t>
            </a:r>
            <a:r>
              <a:rPr lang="en-US" sz="3000" dirty="0">
                <a:cs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533400" y="3657600"/>
            <a:ext cx="8382000" cy="1077913"/>
          </a:xfrm>
          <a:prstGeom prst="rect">
            <a:avLst/>
          </a:prstGeom>
          <a:noFill/>
          <a:ln w="9525">
            <a:noFill/>
            <a:miter lim="800000"/>
            <a:headEnd/>
            <a:tailEnd/>
          </a:ln>
        </p:spPr>
        <p:txBody>
          <a:bodyPr>
            <a:spAutoFit/>
          </a:bodyPr>
          <a:lstStyle/>
          <a:p>
            <a:r>
              <a:rPr lang="en-US" sz="3200">
                <a:solidFill>
                  <a:srgbClr val="FFFF00"/>
                </a:solidFill>
                <a:cs typeface="Times New Roman" pitchFamily="18" charset="0"/>
              </a:rPr>
              <a:t>Câu 2: Nêu tác dụng của vệ sinh chuồng 	    nuôi?</a:t>
            </a:r>
          </a:p>
        </p:txBody>
      </p:sp>
      <p:sp>
        <p:nvSpPr>
          <p:cNvPr id="10" name="TextBox 9"/>
          <p:cNvSpPr txBox="1">
            <a:spLocks noChangeArrowheads="1"/>
          </p:cNvSpPr>
          <p:nvPr/>
        </p:nvSpPr>
        <p:spPr bwMode="auto">
          <a:xfrm>
            <a:off x="1981200" y="4800600"/>
            <a:ext cx="6705600" cy="1077913"/>
          </a:xfrm>
          <a:prstGeom prst="rect">
            <a:avLst/>
          </a:prstGeom>
          <a:noFill/>
          <a:ln w="9525">
            <a:noFill/>
            <a:miter lim="800000"/>
            <a:headEnd/>
            <a:tailEnd/>
          </a:ln>
        </p:spPr>
        <p:txBody>
          <a:bodyPr>
            <a:spAutoFit/>
          </a:bodyPr>
          <a:lstStyle/>
          <a:p>
            <a:r>
              <a:rPr lang="en-US" sz="3200">
                <a:cs typeface="Times New Roman" pitchFamily="18" charset="0"/>
              </a:rPr>
              <a:t>-Chuồng nuôi luôn sạch sẽ, khô ráo.</a:t>
            </a:r>
          </a:p>
          <a:p>
            <a:r>
              <a:rPr lang="en-US" sz="3200">
                <a:cs typeface="Times New Roman" pitchFamily="18" charset="0"/>
              </a:rPr>
              <a:t>- Tiêu diệt vi trùng gây bệnh.</a:t>
            </a:r>
          </a:p>
        </p:txBody>
      </p:sp>
      <p:sp>
        <p:nvSpPr>
          <p:cNvPr id="13" name="Right Arrow 12"/>
          <p:cNvSpPr/>
          <p:nvPr/>
        </p:nvSpPr>
        <p:spPr>
          <a:xfrm>
            <a:off x="476250" y="4848225"/>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rgbClr val="FF0000"/>
                </a:solidFill>
              </a:rPr>
              <a:t>Trả</a:t>
            </a:r>
            <a:r>
              <a:rPr lang="en-US" dirty="0">
                <a:solidFill>
                  <a:srgbClr val="FF0000"/>
                </a:solidFill>
              </a:rPr>
              <a:t> </a:t>
            </a:r>
            <a:r>
              <a:rPr lang="en-US" dirty="0" err="1">
                <a:solidFill>
                  <a:srgbClr val="FF0000"/>
                </a:solidFill>
              </a:rPr>
              <a:t>lời</a:t>
            </a:r>
            <a:endParaRPr lang="en-US" sz="1600" dirty="0">
              <a:solidFill>
                <a:srgbClr val="FF0000"/>
              </a:solidFill>
            </a:endParaRPr>
          </a:p>
        </p:txBody>
      </p:sp>
      <p:sp>
        <p:nvSpPr>
          <p:cNvPr id="21509" name="TextBox 19"/>
          <p:cNvSpPr txBox="1">
            <a:spLocks noChangeArrowheads="1"/>
          </p:cNvSpPr>
          <p:nvPr/>
        </p:nvSpPr>
        <p:spPr bwMode="auto">
          <a:xfrm>
            <a:off x="400050" y="1447800"/>
            <a:ext cx="8743950" cy="523875"/>
          </a:xfrm>
          <a:prstGeom prst="rect">
            <a:avLst/>
          </a:prstGeom>
          <a:noFill/>
          <a:ln w="9525">
            <a:noFill/>
            <a:miter lim="800000"/>
            <a:headEnd/>
            <a:tailEnd/>
          </a:ln>
        </p:spPr>
        <p:txBody>
          <a:bodyPr>
            <a:spAutoFit/>
          </a:bodyPr>
          <a:lstStyle/>
          <a:p>
            <a:r>
              <a:rPr lang="en-US" sz="2800" u="sng">
                <a:cs typeface="Times New Roman" pitchFamily="18" charset="0"/>
              </a:rPr>
              <a:t>Hoạt động 1</a:t>
            </a:r>
            <a:r>
              <a:rPr lang="en-US" sz="2800">
                <a:cs typeface="Times New Roman" pitchFamily="18" charset="0"/>
              </a:rPr>
              <a:t>:  Mục đích vệ sinh phòng bệnh cho gà.</a:t>
            </a:r>
          </a:p>
        </p:txBody>
      </p:sp>
      <p:sp>
        <p:nvSpPr>
          <p:cNvPr id="21510" name="TextBox 20"/>
          <p:cNvSpPr txBox="1">
            <a:spLocks noChangeArrowheads="1"/>
          </p:cNvSpPr>
          <p:nvPr/>
        </p:nvSpPr>
        <p:spPr bwMode="auto">
          <a:xfrm>
            <a:off x="457200" y="1981200"/>
            <a:ext cx="8686800" cy="523875"/>
          </a:xfrm>
          <a:prstGeom prst="rect">
            <a:avLst/>
          </a:prstGeom>
          <a:noFill/>
          <a:ln w="9525">
            <a:noFill/>
            <a:miter lim="800000"/>
            <a:headEnd/>
            <a:tailEnd/>
          </a:ln>
        </p:spPr>
        <p:txBody>
          <a:bodyPr>
            <a:spAutoFit/>
          </a:bodyPr>
          <a:lstStyle/>
          <a:p>
            <a:r>
              <a:rPr lang="en-US" sz="2800" u="sng">
                <a:cs typeface="Times New Roman" pitchFamily="18" charset="0"/>
              </a:rPr>
              <a:t>Hoạt động 2</a:t>
            </a:r>
            <a:r>
              <a:rPr lang="en-US" sz="2800">
                <a:cs typeface="Times New Roman" pitchFamily="18" charset="0"/>
              </a:rPr>
              <a:t>:  Tìm hiểu vệ sinh phòng bệnh cho gà.</a:t>
            </a:r>
          </a:p>
        </p:txBody>
      </p:sp>
      <p:sp>
        <p:nvSpPr>
          <p:cNvPr id="22" name="TextBox 21"/>
          <p:cNvSpPr txBox="1"/>
          <p:nvPr/>
        </p:nvSpPr>
        <p:spPr>
          <a:xfrm>
            <a:off x="652552" y="3048000"/>
            <a:ext cx="7881848"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b.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chuồng</a:t>
            </a:r>
            <a:r>
              <a:rPr lang="en-US" sz="2800" dirty="0">
                <a:cs typeface="Times New Roman" pitchFamily="18" charset="0"/>
              </a:rPr>
              <a:t> </a:t>
            </a:r>
            <a:r>
              <a:rPr lang="en-US" sz="2800" dirty="0" err="1">
                <a:cs typeface="Times New Roman" pitchFamily="18" charset="0"/>
              </a:rPr>
              <a:t>nuôi</a:t>
            </a:r>
            <a:r>
              <a:rPr lang="en-US" sz="2800" dirty="0">
                <a:cs typeface="Times New Roman" pitchFamily="18" charset="0"/>
              </a:rPr>
              <a:t>.</a:t>
            </a:r>
          </a:p>
        </p:txBody>
      </p:sp>
      <p:sp>
        <p:nvSpPr>
          <p:cNvPr id="21514" name="TextBox 22"/>
          <p:cNvSpPr txBox="1">
            <a:spLocks noChangeArrowheads="1"/>
          </p:cNvSpPr>
          <p:nvPr/>
        </p:nvSpPr>
        <p:spPr bwMode="auto">
          <a:xfrm>
            <a:off x="1562100" y="8382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21515" name="TextBox 23"/>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
        <p:nvSpPr>
          <p:cNvPr id="25" name="TextBox 24"/>
          <p:cNvSpPr txBox="1"/>
          <p:nvPr/>
        </p:nvSpPr>
        <p:spPr>
          <a:xfrm>
            <a:off x="609600" y="2514600"/>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a.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dụng</a:t>
            </a:r>
            <a:r>
              <a:rPr lang="en-US" sz="2800" dirty="0">
                <a:cs typeface="Times New Roman" pitchFamily="18" charset="0"/>
              </a:rPr>
              <a:t> </a:t>
            </a:r>
            <a:r>
              <a:rPr lang="en-US" sz="2800" dirty="0" err="1">
                <a:cs typeface="Times New Roman" pitchFamily="18" charset="0"/>
              </a:rPr>
              <a:t>cụ</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 </a:t>
            </a:r>
            <a:r>
              <a:rPr lang="en-US" sz="2800" dirty="0" err="1">
                <a:cs typeface="Times New Roman" pitchFamily="18" charset="0"/>
              </a:rPr>
              <a:t>ăn</a:t>
            </a:r>
            <a:r>
              <a:rPr lang="en-US" sz="2800" dirty="0">
                <a:cs typeface="Times New Roman" pitchFamily="18" charset="0"/>
              </a:rPr>
              <a:t> </a:t>
            </a:r>
            <a:r>
              <a:rPr lang="en-US" sz="2800" dirty="0" err="1">
                <a:cs typeface="Times New Roman" pitchFamily="18" charset="0"/>
              </a:rPr>
              <a:t>uống</a:t>
            </a:r>
            <a:r>
              <a:rPr lang="en-US" sz="2800" dirty="0">
                <a:cs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1066800" y="4002088"/>
            <a:ext cx="7543800" cy="584200"/>
          </a:xfrm>
          <a:prstGeom prst="rect">
            <a:avLst/>
          </a:prstGeom>
          <a:noFill/>
          <a:ln w="9525">
            <a:noFill/>
            <a:miter lim="800000"/>
            <a:headEnd/>
            <a:tailEnd/>
          </a:ln>
        </p:spPr>
        <p:txBody>
          <a:bodyPr>
            <a:spAutoFit/>
          </a:bodyPr>
          <a:lstStyle/>
          <a:p>
            <a:r>
              <a:rPr lang="en-US" sz="3200">
                <a:solidFill>
                  <a:srgbClr val="FFFF00"/>
                </a:solidFill>
                <a:cs typeface="Times New Roman" pitchFamily="18" charset="0"/>
              </a:rPr>
              <a:t>Câu 1: Gà thường mắc các bệnh gì?</a:t>
            </a:r>
          </a:p>
        </p:txBody>
      </p:sp>
      <p:sp>
        <p:nvSpPr>
          <p:cNvPr id="14" name="TextBox 13"/>
          <p:cNvSpPr txBox="1">
            <a:spLocks noChangeArrowheads="1"/>
          </p:cNvSpPr>
          <p:nvPr/>
        </p:nvSpPr>
        <p:spPr bwMode="auto">
          <a:xfrm>
            <a:off x="1752600" y="5048250"/>
            <a:ext cx="6172200" cy="1077913"/>
          </a:xfrm>
          <a:prstGeom prst="rect">
            <a:avLst/>
          </a:prstGeom>
          <a:noFill/>
          <a:ln w="9525">
            <a:noFill/>
            <a:miter lim="800000"/>
            <a:headEnd/>
            <a:tailEnd/>
          </a:ln>
        </p:spPr>
        <p:txBody>
          <a:bodyPr>
            <a:spAutoFit/>
          </a:bodyPr>
          <a:lstStyle/>
          <a:p>
            <a:r>
              <a:rPr lang="en-US" sz="3200">
                <a:cs typeface="Times New Roman" pitchFamily="18" charset="0"/>
              </a:rPr>
              <a:t>Bệnh cúm gà, bệnh Niu-cát-xơn (gà rù).</a:t>
            </a:r>
          </a:p>
        </p:txBody>
      </p:sp>
      <p:sp>
        <p:nvSpPr>
          <p:cNvPr id="15" name="TextBox 14"/>
          <p:cNvSpPr txBox="1">
            <a:spLocks noChangeArrowheads="1"/>
          </p:cNvSpPr>
          <p:nvPr/>
        </p:nvSpPr>
        <p:spPr bwMode="auto">
          <a:xfrm>
            <a:off x="1066800" y="4038600"/>
            <a:ext cx="8077200" cy="584200"/>
          </a:xfrm>
          <a:prstGeom prst="rect">
            <a:avLst/>
          </a:prstGeom>
          <a:noFill/>
          <a:ln w="9525">
            <a:noFill/>
            <a:miter lim="800000"/>
            <a:headEnd/>
            <a:tailEnd/>
          </a:ln>
        </p:spPr>
        <p:txBody>
          <a:bodyPr>
            <a:spAutoFit/>
          </a:bodyPr>
          <a:lstStyle/>
          <a:p>
            <a:r>
              <a:rPr lang="en-US" sz="3200">
                <a:solidFill>
                  <a:srgbClr val="FFFF00"/>
                </a:solidFill>
                <a:cs typeface="Times New Roman" pitchFamily="18" charset="0"/>
              </a:rPr>
              <a:t>Câu 2: Phòng dịch cho gà bằng cách nào?</a:t>
            </a:r>
          </a:p>
        </p:txBody>
      </p:sp>
      <p:sp>
        <p:nvSpPr>
          <p:cNvPr id="16" name="TextBox 15"/>
          <p:cNvSpPr txBox="1">
            <a:spLocks noChangeArrowheads="1"/>
          </p:cNvSpPr>
          <p:nvPr/>
        </p:nvSpPr>
        <p:spPr bwMode="auto">
          <a:xfrm>
            <a:off x="1752600" y="5029200"/>
            <a:ext cx="6191250" cy="584200"/>
          </a:xfrm>
          <a:prstGeom prst="rect">
            <a:avLst/>
          </a:prstGeom>
          <a:noFill/>
          <a:ln w="9525">
            <a:noFill/>
            <a:miter lim="800000"/>
            <a:headEnd/>
            <a:tailEnd/>
          </a:ln>
        </p:spPr>
        <p:txBody>
          <a:bodyPr>
            <a:spAutoFit/>
          </a:bodyPr>
          <a:lstStyle/>
          <a:p>
            <a:r>
              <a:rPr lang="en-US" sz="3200">
                <a:cs typeface="Times New Roman" pitchFamily="18" charset="0"/>
              </a:rPr>
              <a:t>Nhỏ thuốc phòng và tiêm phòng.</a:t>
            </a:r>
          </a:p>
        </p:txBody>
      </p:sp>
      <p:sp>
        <p:nvSpPr>
          <p:cNvPr id="17" name="Right Arrow 16"/>
          <p:cNvSpPr/>
          <p:nvPr/>
        </p:nvSpPr>
        <p:spPr>
          <a:xfrm>
            <a:off x="247650" y="5029200"/>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rgbClr val="FF0000"/>
                </a:solidFill>
              </a:rPr>
              <a:t>Trả lời</a:t>
            </a:r>
            <a:endParaRPr lang="en-US" sz="1600">
              <a:solidFill>
                <a:srgbClr val="FF0000"/>
              </a:solidFill>
            </a:endParaRPr>
          </a:p>
        </p:txBody>
      </p:sp>
      <p:sp>
        <p:nvSpPr>
          <p:cNvPr id="18" name="Right Arrow 17"/>
          <p:cNvSpPr/>
          <p:nvPr/>
        </p:nvSpPr>
        <p:spPr>
          <a:xfrm>
            <a:off x="228600" y="5029200"/>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rgbClr val="FF0000"/>
                </a:solidFill>
              </a:rPr>
              <a:t>Trả lời</a:t>
            </a:r>
            <a:endParaRPr lang="en-US" sz="1600">
              <a:solidFill>
                <a:srgbClr val="FF0000"/>
              </a:solidFill>
            </a:endParaRPr>
          </a:p>
        </p:txBody>
      </p:sp>
      <p:sp>
        <p:nvSpPr>
          <p:cNvPr id="22536" name="TextBox 18"/>
          <p:cNvSpPr txBox="1">
            <a:spLocks noChangeArrowheads="1"/>
          </p:cNvSpPr>
          <p:nvPr/>
        </p:nvSpPr>
        <p:spPr bwMode="auto">
          <a:xfrm>
            <a:off x="400050" y="1447800"/>
            <a:ext cx="8597900" cy="523875"/>
          </a:xfrm>
          <a:prstGeom prst="rect">
            <a:avLst/>
          </a:prstGeom>
          <a:noFill/>
          <a:ln w="9525">
            <a:noFill/>
            <a:miter lim="800000"/>
            <a:headEnd/>
            <a:tailEnd/>
          </a:ln>
        </p:spPr>
        <p:txBody>
          <a:bodyPr>
            <a:spAutoFit/>
          </a:bodyPr>
          <a:lstStyle/>
          <a:p>
            <a:r>
              <a:rPr lang="en-US" sz="2800" u="sng">
                <a:cs typeface="Times New Roman" pitchFamily="18" charset="0"/>
              </a:rPr>
              <a:t>Hoạt động 1</a:t>
            </a:r>
            <a:r>
              <a:rPr lang="en-US" sz="2800">
                <a:cs typeface="Times New Roman" pitchFamily="18" charset="0"/>
              </a:rPr>
              <a:t>:  Mục đích vệ sinh phòng bệnh cho gà.</a:t>
            </a:r>
          </a:p>
        </p:txBody>
      </p:sp>
      <p:sp>
        <p:nvSpPr>
          <p:cNvPr id="22537" name="TextBox 19"/>
          <p:cNvSpPr txBox="1">
            <a:spLocks noChangeArrowheads="1"/>
          </p:cNvSpPr>
          <p:nvPr/>
        </p:nvSpPr>
        <p:spPr bwMode="auto">
          <a:xfrm>
            <a:off x="400050" y="1905000"/>
            <a:ext cx="8439150" cy="523875"/>
          </a:xfrm>
          <a:prstGeom prst="rect">
            <a:avLst/>
          </a:prstGeom>
          <a:noFill/>
          <a:ln w="9525">
            <a:noFill/>
            <a:miter lim="800000"/>
            <a:headEnd/>
            <a:tailEnd/>
          </a:ln>
        </p:spPr>
        <p:txBody>
          <a:bodyPr>
            <a:spAutoFit/>
          </a:bodyPr>
          <a:lstStyle/>
          <a:p>
            <a:r>
              <a:rPr lang="en-US" sz="2800" u="sng">
                <a:cs typeface="Times New Roman" pitchFamily="18" charset="0"/>
              </a:rPr>
              <a:t>Hoạt động 2</a:t>
            </a:r>
            <a:r>
              <a:rPr lang="en-US" sz="2800">
                <a:cs typeface="Times New Roman" pitchFamily="18" charset="0"/>
              </a:rPr>
              <a:t>:  Tìm hiểu vệ sinh phòng bệnh cho gà.</a:t>
            </a:r>
          </a:p>
        </p:txBody>
      </p:sp>
      <p:sp>
        <p:nvSpPr>
          <p:cNvPr id="21" name="TextBox 20"/>
          <p:cNvSpPr txBox="1"/>
          <p:nvPr/>
        </p:nvSpPr>
        <p:spPr>
          <a:xfrm>
            <a:off x="652552" y="2743200"/>
            <a:ext cx="7881848"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b.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chuồng</a:t>
            </a:r>
            <a:r>
              <a:rPr lang="en-US" sz="2800" dirty="0">
                <a:cs typeface="Times New Roman" pitchFamily="18" charset="0"/>
              </a:rPr>
              <a:t> </a:t>
            </a:r>
            <a:r>
              <a:rPr lang="en-US" sz="2800" dirty="0" err="1">
                <a:cs typeface="Times New Roman" pitchFamily="18" charset="0"/>
              </a:rPr>
              <a:t>nuôi</a:t>
            </a:r>
            <a:r>
              <a:rPr lang="en-US" sz="2800" dirty="0">
                <a:cs typeface="Times New Roman" pitchFamily="18" charset="0"/>
              </a:rPr>
              <a:t>.</a:t>
            </a:r>
          </a:p>
        </p:txBody>
      </p:sp>
      <p:sp>
        <p:nvSpPr>
          <p:cNvPr id="22541" name="TextBox 21"/>
          <p:cNvSpPr txBox="1">
            <a:spLocks noChangeArrowheads="1"/>
          </p:cNvSpPr>
          <p:nvPr/>
        </p:nvSpPr>
        <p:spPr bwMode="auto">
          <a:xfrm>
            <a:off x="1562100" y="8382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22542" name="TextBox 22"/>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
        <p:nvSpPr>
          <p:cNvPr id="24" name="TextBox 23"/>
          <p:cNvSpPr txBox="1"/>
          <p:nvPr/>
        </p:nvSpPr>
        <p:spPr>
          <a:xfrm>
            <a:off x="609600" y="2286000"/>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a.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dụng</a:t>
            </a:r>
            <a:r>
              <a:rPr lang="en-US" sz="2800" dirty="0">
                <a:cs typeface="Times New Roman" pitchFamily="18" charset="0"/>
              </a:rPr>
              <a:t> </a:t>
            </a:r>
            <a:r>
              <a:rPr lang="en-US" sz="2800" dirty="0" err="1">
                <a:cs typeface="Times New Roman" pitchFamily="18" charset="0"/>
              </a:rPr>
              <a:t>cụ</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 </a:t>
            </a:r>
            <a:r>
              <a:rPr lang="en-US" sz="2800" dirty="0" err="1">
                <a:cs typeface="Times New Roman" pitchFamily="18" charset="0"/>
              </a:rPr>
              <a:t>ăn</a:t>
            </a:r>
            <a:r>
              <a:rPr lang="en-US" sz="2800" dirty="0">
                <a:cs typeface="Times New Roman" pitchFamily="18" charset="0"/>
              </a:rPr>
              <a:t> </a:t>
            </a:r>
            <a:r>
              <a:rPr lang="en-US" sz="2800" dirty="0" err="1">
                <a:cs typeface="Times New Roman" pitchFamily="18" charset="0"/>
              </a:rPr>
              <a:t>uống</a:t>
            </a:r>
            <a:r>
              <a:rPr lang="en-US" sz="2800" dirty="0">
                <a:cs typeface="Times New Roman" pitchFamily="18" charset="0"/>
              </a:rPr>
              <a:t>.</a:t>
            </a:r>
          </a:p>
        </p:txBody>
      </p:sp>
      <p:sp>
        <p:nvSpPr>
          <p:cNvPr id="25" name="TextBox 24"/>
          <p:cNvSpPr txBox="1"/>
          <p:nvPr/>
        </p:nvSpPr>
        <p:spPr>
          <a:xfrm>
            <a:off x="609600" y="3200400"/>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c. </a:t>
            </a:r>
            <a:r>
              <a:rPr lang="en-US" sz="2800" dirty="0" err="1">
                <a:cs typeface="Times New Roman" pitchFamily="18" charset="0"/>
              </a:rPr>
              <a:t>Tiêm</a:t>
            </a:r>
            <a:r>
              <a:rPr lang="en-US" sz="2800" dirty="0">
                <a:cs typeface="Times New Roman" pitchFamily="18" charset="0"/>
              </a:rPr>
              <a:t>, </a:t>
            </a:r>
            <a:r>
              <a:rPr lang="en-US" sz="2800" dirty="0" err="1">
                <a:cs typeface="Times New Roman" pitchFamily="18" charset="0"/>
              </a:rPr>
              <a:t>nhỏ</a:t>
            </a:r>
            <a:r>
              <a:rPr lang="en-US" sz="2800" dirty="0">
                <a:cs typeface="Times New Roman" pitchFamily="18" charset="0"/>
              </a:rPr>
              <a:t> </a:t>
            </a:r>
            <a:r>
              <a:rPr lang="en-US" sz="2800" dirty="0" err="1">
                <a:cs typeface="Times New Roman" pitchFamily="18" charset="0"/>
              </a:rPr>
              <a:t>thuốc</a:t>
            </a:r>
            <a:r>
              <a:rPr lang="en-US" sz="2800" dirty="0">
                <a:cs typeface="Times New Roman" pitchFamily="18" charset="0"/>
              </a:rPr>
              <a:t> </a:t>
            </a:r>
            <a:r>
              <a:rPr lang="en-US" sz="2800" dirty="0" err="1">
                <a:cs typeface="Times New Roman" pitchFamily="18" charset="0"/>
              </a:rPr>
              <a:t>phòng</a:t>
            </a:r>
            <a:r>
              <a:rPr lang="en-US" sz="2800" dirty="0">
                <a:cs typeface="Times New Roman" pitchFamily="18" charset="0"/>
              </a:rPr>
              <a:t> </a:t>
            </a:r>
            <a:r>
              <a:rPr lang="en-US" sz="2800" dirty="0" err="1">
                <a:cs typeface="Times New Roman" pitchFamily="18" charset="0"/>
              </a:rPr>
              <a:t>dịch</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4" presetClass="exit" presetSubtype="16" fill="hold" grpId="1" nodeType="withEffect">
                                  <p:stCondLst>
                                    <p:cond delay="0"/>
                                  </p:stCondLst>
                                  <p:childTnLst>
                                    <p:animEffect transition="out" filter="box(in)">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4" presetClass="exit" presetSubtype="16" fill="hold" grpId="1" nodeType="withEffect">
                                  <p:stCondLst>
                                    <p:cond delay="0"/>
                                  </p:stCondLst>
                                  <p:childTnLst>
                                    <p:animEffect transition="out" filter="box(i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6" grpId="0"/>
      <p:bldP spid="17" grpId="0" animBg="1"/>
      <p:bldP spid="17"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219200"/>
            <a:ext cx="9205913" cy="5659438"/>
            <a:chOff x="-61913" y="1219200"/>
            <a:chExt cx="9205913" cy="5659011"/>
          </a:xfrm>
        </p:grpSpPr>
        <p:pic>
          <p:nvPicPr>
            <p:cNvPr id="23557" name="Picture 5" descr="images1449444_tiemphong"/>
            <p:cNvPicPr>
              <a:picLocks noChangeAspect="1" noChangeArrowheads="1"/>
            </p:cNvPicPr>
            <p:nvPr/>
          </p:nvPicPr>
          <p:blipFill>
            <a:blip r:embed="rId2"/>
            <a:srcRect/>
            <a:stretch>
              <a:fillRect/>
            </a:stretch>
          </p:blipFill>
          <p:spPr bwMode="auto">
            <a:xfrm>
              <a:off x="-61913" y="3962400"/>
              <a:ext cx="4481513" cy="2895600"/>
            </a:xfrm>
            <a:prstGeom prst="rect">
              <a:avLst/>
            </a:prstGeom>
            <a:noFill/>
            <a:ln w="9525">
              <a:noFill/>
              <a:miter lim="800000"/>
              <a:headEnd/>
              <a:tailEnd/>
            </a:ln>
          </p:spPr>
        </p:pic>
        <p:pic>
          <p:nvPicPr>
            <p:cNvPr id="23558" name="Picture 6" descr="00"/>
            <p:cNvPicPr>
              <a:picLocks noChangeAspect="1" noChangeArrowheads="1"/>
            </p:cNvPicPr>
            <p:nvPr/>
          </p:nvPicPr>
          <p:blipFill>
            <a:blip r:embed="rId3"/>
            <a:srcRect/>
            <a:stretch>
              <a:fillRect/>
            </a:stretch>
          </p:blipFill>
          <p:spPr bwMode="auto">
            <a:xfrm>
              <a:off x="4419600" y="3962400"/>
              <a:ext cx="4724400" cy="2895600"/>
            </a:xfrm>
            <a:prstGeom prst="rect">
              <a:avLst/>
            </a:prstGeom>
            <a:noFill/>
            <a:ln w="9525">
              <a:noFill/>
              <a:miter lim="800000"/>
              <a:headEnd/>
              <a:tailEnd/>
            </a:ln>
          </p:spPr>
        </p:pic>
        <p:sp>
          <p:nvSpPr>
            <p:cNvPr id="23559" name="Oval 10"/>
            <p:cNvSpPr>
              <a:spLocks noChangeArrowheads="1"/>
            </p:cNvSpPr>
            <p:nvPr/>
          </p:nvSpPr>
          <p:spPr bwMode="auto">
            <a:xfrm>
              <a:off x="4419600" y="6142464"/>
              <a:ext cx="531813" cy="735747"/>
            </a:xfrm>
            <a:prstGeom prst="ellipse">
              <a:avLst/>
            </a:prstGeom>
            <a:solidFill>
              <a:srgbClr val="CC00FF"/>
            </a:solidFill>
            <a:ln w="9525">
              <a:noFill/>
              <a:round/>
              <a:headEnd/>
              <a:tailEnd/>
            </a:ln>
          </p:spPr>
          <p:txBody>
            <a:bodyPr anchor="ctr">
              <a:spAutoFit/>
            </a:bodyPr>
            <a:lstStyle/>
            <a:p>
              <a:pPr algn="ctr">
                <a:spcBef>
                  <a:spcPct val="50000"/>
                </a:spcBef>
              </a:pPr>
              <a:r>
                <a:rPr lang="en-US" sz="2800"/>
                <a:t>4</a:t>
              </a:r>
            </a:p>
          </p:txBody>
        </p:sp>
        <p:sp>
          <p:nvSpPr>
            <p:cNvPr id="23560" name="Oval 9"/>
            <p:cNvSpPr>
              <a:spLocks noChangeArrowheads="1"/>
            </p:cNvSpPr>
            <p:nvPr/>
          </p:nvSpPr>
          <p:spPr bwMode="auto">
            <a:xfrm>
              <a:off x="-61913" y="6142463"/>
              <a:ext cx="531813" cy="735747"/>
            </a:xfrm>
            <a:prstGeom prst="ellipse">
              <a:avLst/>
            </a:prstGeom>
            <a:solidFill>
              <a:srgbClr val="CC00FF"/>
            </a:solidFill>
            <a:ln w="9525">
              <a:noFill/>
              <a:round/>
              <a:headEnd/>
              <a:tailEnd/>
            </a:ln>
          </p:spPr>
          <p:txBody>
            <a:bodyPr anchor="ctr">
              <a:spAutoFit/>
            </a:bodyPr>
            <a:lstStyle/>
            <a:p>
              <a:pPr algn="ctr">
                <a:spcBef>
                  <a:spcPct val="50000"/>
                </a:spcBef>
              </a:pPr>
              <a:r>
                <a:rPr lang="en-US" sz="2800"/>
                <a:t>3</a:t>
              </a:r>
            </a:p>
          </p:txBody>
        </p:sp>
        <p:grpSp>
          <p:nvGrpSpPr>
            <p:cNvPr id="23561" name="Group 1"/>
            <p:cNvGrpSpPr>
              <a:grpSpLocks/>
            </p:cNvGrpSpPr>
            <p:nvPr/>
          </p:nvGrpSpPr>
          <p:grpSpPr bwMode="auto">
            <a:xfrm>
              <a:off x="0" y="1219200"/>
              <a:ext cx="9144000" cy="2743200"/>
              <a:chOff x="0" y="1219200"/>
              <a:chExt cx="9144000" cy="2743200"/>
            </a:xfrm>
          </p:grpSpPr>
          <p:pic>
            <p:nvPicPr>
              <p:cNvPr id="23562" name="Picture 4" descr="7"/>
              <p:cNvPicPr>
                <a:picLocks noChangeAspect="1" noChangeArrowheads="1"/>
              </p:cNvPicPr>
              <p:nvPr/>
            </p:nvPicPr>
            <p:blipFill>
              <a:blip r:embed="rId4"/>
              <a:srcRect/>
              <a:stretch>
                <a:fillRect/>
              </a:stretch>
            </p:blipFill>
            <p:spPr bwMode="auto">
              <a:xfrm>
                <a:off x="0" y="1219200"/>
                <a:ext cx="9144000" cy="2743200"/>
              </a:xfrm>
              <a:prstGeom prst="rect">
                <a:avLst/>
              </a:prstGeom>
              <a:noFill/>
              <a:ln w="9525">
                <a:noFill/>
                <a:miter lim="800000"/>
                <a:headEnd/>
                <a:tailEnd/>
              </a:ln>
            </p:spPr>
          </p:pic>
          <p:sp>
            <p:nvSpPr>
              <p:cNvPr id="23563" name="Oval 7"/>
              <p:cNvSpPr>
                <a:spLocks noChangeArrowheads="1"/>
              </p:cNvSpPr>
              <p:nvPr/>
            </p:nvSpPr>
            <p:spPr bwMode="auto">
              <a:xfrm>
                <a:off x="1587" y="2722989"/>
                <a:ext cx="531813" cy="735747"/>
              </a:xfrm>
              <a:prstGeom prst="ellipse">
                <a:avLst/>
              </a:prstGeom>
              <a:solidFill>
                <a:srgbClr val="CC00FF"/>
              </a:solidFill>
              <a:ln w="9525">
                <a:noFill/>
                <a:round/>
                <a:headEnd/>
                <a:tailEnd/>
              </a:ln>
            </p:spPr>
            <p:txBody>
              <a:bodyPr anchor="ctr">
                <a:spAutoFit/>
              </a:bodyPr>
              <a:lstStyle/>
              <a:p>
                <a:pPr algn="ctr">
                  <a:spcBef>
                    <a:spcPct val="50000"/>
                  </a:spcBef>
                </a:pPr>
                <a:r>
                  <a:rPr lang="en-US" sz="2800"/>
                  <a:t>1</a:t>
                </a:r>
              </a:p>
            </p:txBody>
          </p:sp>
          <p:sp>
            <p:nvSpPr>
              <p:cNvPr id="23564" name="Oval 8"/>
              <p:cNvSpPr>
                <a:spLocks noChangeArrowheads="1"/>
              </p:cNvSpPr>
              <p:nvPr/>
            </p:nvSpPr>
            <p:spPr bwMode="auto">
              <a:xfrm>
                <a:off x="4685506" y="2722989"/>
                <a:ext cx="531813" cy="735747"/>
              </a:xfrm>
              <a:prstGeom prst="ellipse">
                <a:avLst/>
              </a:prstGeom>
              <a:solidFill>
                <a:srgbClr val="CC00FF"/>
              </a:solidFill>
              <a:ln w="9525">
                <a:noFill/>
                <a:round/>
                <a:headEnd/>
                <a:tailEnd/>
              </a:ln>
            </p:spPr>
            <p:txBody>
              <a:bodyPr anchor="ctr">
                <a:spAutoFit/>
              </a:bodyPr>
              <a:lstStyle/>
              <a:p>
                <a:pPr algn="ctr">
                  <a:spcBef>
                    <a:spcPct val="50000"/>
                  </a:spcBef>
                </a:pPr>
                <a:r>
                  <a:rPr lang="en-US" sz="2800"/>
                  <a:t>2</a:t>
                </a:r>
              </a:p>
            </p:txBody>
          </p:sp>
        </p:grpSp>
      </p:grpSp>
      <p:sp>
        <p:nvSpPr>
          <p:cNvPr id="23555" name="TextBox 15"/>
          <p:cNvSpPr txBox="1">
            <a:spLocks noChangeArrowheads="1"/>
          </p:cNvSpPr>
          <p:nvPr/>
        </p:nvSpPr>
        <p:spPr bwMode="auto">
          <a:xfrm>
            <a:off x="1562100" y="7620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23556" name="TextBox 16"/>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9"/>
          <p:cNvSpPr txBox="1">
            <a:spLocks noChangeArrowheads="1"/>
          </p:cNvSpPr>
          <p:nvPr/>
        </p:nvSpPr>
        <p:spPr bwMode="auto">
          <a:xfrm>
            <a:off x="2667000" y="4419600"/>
            <a:ext cx="5657850" cy="1200150"/>
          </a:xfrm>
          <a:prstGeom prst="rect">
            <a:avLst/>
          </a:prstGeom>
          <a:noFill/>
          <a:ln w="9525">
            <a:noFill/>
            <a:miter lim="800000"/>
            <a:headEnd/>
            <a:tailEnd/>
          </a:ln>
        </p:spPr>
        <p:txBody>
          <a:bodyPr>
            <a:spAutoFit/>
          </a:bodyPr>
          <a:lstStyle/>
          <a:p>
            <a:r>
              <a:rPr lang="en-US" sz="3600">
                <a:cs typeface="Times New Roman" pitchFamily="18" charset="0"/>
              </a:rPr>
              <a:t>-Nhỏ thuốc vào mũi…</a:t>
            </a:r>
          </a:p>
          <a:p>
            <a:r>
              <a:rPr lang="en-US" sz="3600">
                <a:cs typeface="Times New Roman" pitchFamily="18" charset="0"/>
              </a:rPr>
              <a:t>-Tiêm dưới cánh, cổ…</a:t>
            </a:r>
          </a:p>
        </p:txBody>
      </p:sp>
      <p:sp>
        <p:nvSpPr>
          <p:cNvPr id="13" name="Right Arrow 12"/>
          <p:cNvSpPr/>
          <p:nvPr/>
        </p:nvSpPr>
        <p:spPr>
          <a:xfrm>
            <a:off x="533400" y="4524375"/>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solidFill>
                  <a:srgbClr val="FF0000"/>
                </a:solidFill>
              </a:rPr>
              <a:t>Trả lời</a:t>
            </a:r>
            <a:endParaRPr lang="en-US" sz="1600">
              <a:solidFill>
                <a:srgbClr val="FF0000"/>
              </a:solidFill>
            </a:endParaRPr>
          </a:p>
        </p:txBody>
      </p:sp>
      <p:sp>
        <p:nvSpPr>
          <p:cNvPr id="24580" name="TextBox 13"/>
          <p:cNvSpPr txBox="1">
            <a:spLocks noChangeArrowheads="1"/>
          </p:cNvSpPr>
          <p:nvPr/>
        </p:nvSpPr>
        <p:spPr bwMode="auto">
          <a:xfrm>
            <a:off x="400050" y="1447800"/>
            <a:ext cx="8597900" cy="523875"/>
          </a:xfrm>
          <a:prstGeom prst="rect">
            <a:avLst/>
          </a:prstGeom>
          <a:noFill/>
          <a:ln w="9525">
            <a:noFill/>
            <a:miter lim="800000"/>
            <a:headEnd/>
            <a:tailEnd/>
          </a:ln>
        </p:spPr>
        <p:txBody>
          <a:bodyPr>
            <a:spAutoFit/>
          </a:bodyPr>
          <a:lstStyle/>
          <a:p>
            <a:r>
              <a:rPr lang="en-US" sz="2800" u="sng">
                <a:cs typeface="Times New Roman" pitchFamily="18" charset="0"/>
              </a:rPr>
              <a:t>Hoạt động 1</a:t>
            </a:r>
            <a:r>
              <a:rPr lang="en-US" sz="2800">
                <a:cs typeface="Times New Roman" pitchFamily="18" charset="0"/>
              </a:rPr>
              <a:t>:  Mục đích vệ sinh phòng bệnh cho gà.</a:t>
            </a:r>
          </a:p>
        </p:txBody>
      </p:sp>
      <p:sp>
        <p:nvSpPr>
          <p:cNvPr id="24581" name="TextBox 14"/>
          <p:cNvSpPr txBox="1">
            <a:spLocks noChangeArrowheads="1"/>
          </p:cNvSpPr>
          <p:nvPr/>
        </p:nvSpPr>
        <p:spPr bwMode="auto">
          <a:xfrm>
            <a:off x="400050" y="1905000"/>
            <a:ext cx="8439150" cy="523875"/>
          </a:xfrm>
          <a:prstGeom prst="rect">
            <a:avLst/>
          </a:prstGeom>
          <a:noFill/>
          <a:ln w="9525">
            <a:noFill/>
            <a:miter lim="800000"/>
            <a:headEnd/>
            <a:tailEnd/>
          </a:ln>
        </p:spPr>
        <p:txBody>
          <a:bodyPr>
            <a:spAutoFit/>
          </a:bodyPr>
          <a:lstStyle/>
          <a:p>
            <a:r>
              <a:rPr lang="en-US" sz="2800" u="sng">
                <a:cs typeface="Times New Roman" pitchFamily="18" charset="0"/>
              </a:rPr>
              <a:t>Hoạt động 2</a:t>
            </a:r>
            <a:r>
              <a:rPr lang="en-US" sz="2800">
                <a:cs typeface="Times New Roman" pitchFamily="18" charset="0"/>
              </a:rPr>
              <a:t>:  Tìm hiểu vệ sinh phòng bệnh cho gà.</a:t>
            </a:r>
          </a:p>
        </p:txBody>
      </p:sp>
      <p:sp>
        <p:nvSpPr>
          <p:cNvPr id="16" name="TextBox 15"/>
          <p:cNvSpPr txBox="1"/>
          <p:nvPr/>
        </p:nvSpPr>
        <p:spPr>
          <a:xfrm>
            <a:off x="652552" y="2743200"/>
            <a:ext cx="7881848"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b.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chuồng</a:t>
            </a:r>
            <a:r>
              <a:rPr lang="en-US" sz="2800" dirty="0">
                <a:cs typeface="Times New Roman" pitchFamily="18" charset="0"/>
              </a:rPr>
              <a:t> </a:t>
            </a:r>
            <a:r>
              <a:rPr lang="en-US" sz="2800" dirty="0" err="1">
                <a:cs typeface="Times New Roman" pitchFamily="18" charset="0"/>
              </a:rPr>
              <a:t>nuôi</a:t>
            </a:r>
            <a:r>
              <a:rPr lang="en-US" sz="2800" dirty="0">
                <a:cs typeface="Times New Roman" pitchFamily="18" charset="0"/>
              </a:rPr>
              <a:t>.</a:t>
            </a:r>
          </a:p>
        </p:txBody>
      </p:sp>
      <p:sp>
        <p:nvSpPr>
          <p:cNvPr id="24585" name="TextBox 16"/>
          <p:cNvSpPr txBox="1">
            <a:spLocks noChangeArrowheads="1"/>
          </p:cNvSpPr>
          <p:nvPr/>
        </p:nvSpPr>
        <p:spPr bwMode="auto">
          <a:xfrm>
            <a:off x="1562100" y="8382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24586" name="TextBox 17"/>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
        <p:nvSpPr>
          <p:cNvPr id="19" name="TextBox 18"/>
          <p:cNvSpPr txBox="1"/>
          <p:nvPr/>
        </p:nvSpPr>
        <p:spPr>
          <a:xfrm>
            <a:off x="609600" y="2286000"/>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a.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dụng</a:t>
            </a:r>
            <a:r>
              <a:rPr lang="en-US" sz="2800" dirty="0">
                <a:cs typeface="Times New Roman" pitchFamily="18" charset="0"/>
              </a:rPr>
              <a:t> </a:t>
            </a:r>
            <a:r>
              <a:rPr lang="en-US" sz="2800" dirty="0" err="1">
                <a:cs typeface="Times New Roman" pitchFamily="18" charset="0"/>
              </a:rPr>
              <a:t>cụ</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 </a:t>
            </a:r>
            <a:r>
              <a:rPr lang="en-US" sz="2800" dirty="0" err="1">
                <a:cs typeface="Times New Roman" pitchFamily="18" charset="0"/>
              </a:rPr>
              <a:t>ăn</a:t>
            </a:r>
            <a:r>
              <a:rPr lang="en-US" sz="2800" dirty="0">
                <a:cs typeface="Times New Roman" pitchFamily="18" charset="0"/>
              </a:rPr>
              <a:t> </a:t>
            </a:r>
            <a:r>
              <a:rPr lang="en-US" sz="2800" dirty="0" err="1">
                <a:cs typeface="Times New Roman" pitchFamily="18" charset="0"/>
              </a:rPr>
              <a:t>uống</a:t>
            </a:r>
            <a:r>
              <a:rPr lang="en-US" sz="2800" dirty="0">
                <a:cs typeface="Times New Roman" pitchFamily="18" charset="0"/>
              </a:rPr>
              <a:t>.</a:t>
            </a:r>
          </a:p>
        </p:txBody>
      </p:sp>
      <p:sp>
        <p:nvSpPr>
          <p:cNvPr id="20" name="TextBox 19"/>
          <p:cNvSpPr txBox="1"/>
          <p:nvPr/>
        </p:nvSpPr>
        <p:spPr>
          <a:xfrm>
            <a:off x="609600" y="3200400"/>
            <a:ext cx="7543800" cy="523220"/>
          </a:xfrm>
          <a:prstGeom prst="rect">
            <a:avLst/>
          </a:prstGeom>
          <a:noFill/>
          <a:ln>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c. </a:t>
            </a:r>
            <a:r>
              <a:rPr lang="en-US" sz="2800" dirty="0" err="1">
                <a:cs typeface="Times New Roman" pitchFamily="18" charset="0"/>
              </a:rPr>
              <a:t>Tiêm</a:t>
            </a:r>
            <a:r>
              <a:rPr lang="en-US" sz="2800" dirty="0">
                <a:cs typeface="Times New Roman" pitchFamily="18" charset="0"/>
              </a:rPr>
              <a:t>, </a:t>
            </a:r>
            <a:r>
              <a:rPr lang="en-US" sz="2800" dirty="0" err="1">
                <a:cs typeface="Times New Roman" pitchFamily="18" charset="0"/>
              </a:rPr>
              <a:t>nhỏ</a:t>
            </a:r>
            <a:r>
              <a:rPr lang="en-US" sz="2800" dirty="0">
                <a:cs typeface="Times New Roman" pitchFamily="18" charset="0"/>
              </a:rPr>
              <a:t> </a:t>
            </a:r>
            <a:r>
              <a:rPr lang="en-US" sz="2800" dirty="0" err="1">
                <a:cs typeface="Times New Roman" pitchFamily="18" charset="0"/>
              </a:rPr>
              <a:t>thuốc</a:t>
            </a:r>
            <a:r>
              <a:rPr lang="en-US" sz="2800" dirty="0">
                <a:cs typeface="Times New Roman" pitchFamily="18" charset="0"/>
              </a:rPr>
              <a:t> </a:t>
            </a:r>
            <a:r>
              <a:rPr lang="en-US" sz="2800" dirty="0" err="1">
                <a:cs typeface="Times New Roman" pitchFamily="18" charset="0"/>
              </a:rPr>
              <a:t>phòng</a:t>
            </a:r>
            <a:r>
              <a:rPr lang="en-US" sz="2800" dirty="0">
                <a:cs typeface="Times New Roman" pitchFamily="18" charset="0"/>
              </a:rPr>
              <a:t> </a:t>
            </a:r>
            <a:r>
              <a:rPr lang="en-US" sz="2800" dirty="0" err="1">
                <a:cs typeface="Times New Roman" pitchFamily="18" charset="0"/>
              </a:rPr>
              <a:t>dịch</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a:t>
            </a:r>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p:cNvSpPr txBox="1">
            <a:spLocks noChangeArrowheads="1"/>
          </p:cNvSpPr>
          <p:nvPr/>
        </p:nvSpPr>
        <p:spPr bwMode="auto">
          <a:xfrm>
            <a:off x="762000" y="1752600"/>
            <a:ext cx="7772400" cy="954088"/>
          </a:xfrm>
          <a:prstGeom prst="rect">
            <a:avLst/>
          </a:prstGeom>
          <a:noFill/>
          <a:ln w="9525">
            <a:noFill/>
            <a:miter lim="800000"/>
            <a:headEnd/>
            <a:tailEnd/>
          </a:ln>
        </p:spPr>
        <p:txBody>
          <a:bodyPr>
            <a:spAutoFit/>
          </a:bodyPr>
          <a:lstStyle/>
          <a:p>
            <a:r>
              <a:rPr lang="en-US" sz="2800" u="sng"/>
              <a:t>Hoạt động 1</a:t>
            </a:r>
            <a:r>
              <a:rPr lang="en-US" sz="2800"/>
              <a:t>:  Mục đích của việc vệ sinh phòng bệnh cho gà.</a:t>
            </a:r>
          </a:p>
        </p:txBody>
      </p:sp>
      <p:sp>
        <p:nvSpPr>
          <p:cNvPr id="25603" name="TextBox 9"/>
          <p:cNvSpPr txBox="1">
            <a:spLocks noChangeArrowheads="1"/>
          </p:cNvSpPr>
          <p:nvPr/>
        </p:nvSpPr>
        <p:spPr bwMode="auto">
          <a:xfrm>
            <a:off x="762000" y="2600325"/>
            <a:ext cx="7772400" cy="523875"/>
          </a:xfrm>
          <a:prstGeom prst="rect">
            <a:avLst/>
          </a:prstGeom>
          <a:noFill/>
          <a:ln w="9525">
            <a:noFill/>
            <a:miter lim="800000"/>
            <a:headEnd/>
            <a:tailEnd/>
          </a:ln>
        </p:spPr>
        <p:txBody>
          <a:bodyPr>
            <a:spAutoFit/>
          </a:bodyPr>
          <a:lstStyle/>
          <a:p>
            <a:r>
              <a:rPr lang="en-US" sz="2800" u="sng"/>
              <a:t>Hoạt động 2</a:t>
            </a:r>
            <a:r>
              <a:rPr lang="en-US" sz="2800"/>
              <a:t>:  Vệ sinh phòng bệnh cho gà.</a:t>
            </a:r>
          </a:p>
        </p:txBody>
      </p:sp>
      <p:sp>
        <p:nvSpPr>
          <p:cNvPr id="11" name="TextBox 10"/>
          <p:cNvSpPr txBox="1"/>
          <p:nvPr/>
        </p:nvSpPr>
        <p:spPr>
          <a:xfrm>
            <a:off x="762000" y="4245114"/>
            <a:ext cx="7924800"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4000">
                <a:solidFill>
                  <a:srgbClr val="66FF33"/>
                </a:solidFill>
              </a:rPr>
              <a:t>-Vệ sinh dụng cụ cho gà ăn, uống.</a:t>
            </a:r>
          </a:p>
        </p:txBody>
      </p:sp>
      <p:sp>
        <p:nvSpPr>
          <p:cNvPr id="12" name="TextBox 11"/>
          <p:cNvSpPr txBox="1"/>
          <p:nvPr/>
        </p:nvSpPr>
        <p:spPr>
          <a:xfrm>
            <a:off x="762000" y="4985028"/>
            <a:ext cx="7543800"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4000">
                <a:solidFill>
                  <a:srgbClr val="66FF33"/>
                </a:solidFill>
              </a:rPr>
              <a:t>-Vệ sinh chuồng nuôi.</a:t>
            </a:r>
          </a:p>
        </p:txBody>
      </p:sp>
      <p:sp>
        <p:nvSpPr>
          <p:cNvPr id="13" name="TextBox 12"/>
          <p:cNvSpPr txBox="1"/>
          <p:nvPr/>
        </p:nvSpPr>
        <p:spPr>
          <a:xfrm>
            <a:off x="762000" y="5769114"/>
            <a:ext cx="8077200"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4000" dirty="0">
                <a:solidFill>
                  <a:srgbClr val="66FF33"/>
                </a:solidFill>
              </a:rPr>
              <a:t>-</a:t>
            </a:r>
            <a:r>
              <a:rPr lang="en-US" sz="4000" dirty="0" err="1">
                <a:solidFill>
                  <a:srgbClr val="66FF33"/>
                </a:solidFill>
              </a:rPr>
              <a:t>Tiêm</a:t>
            </a:r>
            <a:r>
              <a:rPr lang="en-US" sz="4000" dirty="0">
                <a:solidFill>
                  <a:srgbClr val="66FF33"/>
                </a:solidFill>
              </a:rPr>
              <a:t> </a:t>
            </a:r>
            <a:r>
              <a:rPr lang="en-US" sz="4000" dirty="0" err="1">
                <a:solidFill>
                  <a:srgbClr val="66FF33"/>
                </a:solidFill>
              </a:rPr>
              <a:t>phòng</a:t>
            </a:r>
            <a:r>
              <a:rPr lang="en-US" sz="4000" dirty="0">
                <a:solidFill>
                  <a:srgbClr val="66FF33"/>
                </a:solidFill>
              </a:rPr>
              <a:t> </a:t>
            </a:r>
            <a:r>
              <a:rPr lang="en-US" sz="4000" dirty="0" err="1">
                <a:solidFill>
                  <a:srgbClr val="66FF33"/>
                </a:solidFill>
              </a:rPr>
              <a:t>và</a:t>
            </a:r>
            <a:r>
              <a:rPr lang="en-US" sz="4000" dirty="0">
                <a:solidFill>
                  <a:srgbClr val="66FF33"/>
                </a:solidFill>
              </a:rPr>
              <a:t> </a:t>
            </a:r>
            <a:r>
              <a:rPr lang="en-US" sz="4000" dirty="0" err="1">
                <a:solidFill>
                  <a:srgbClr val="66FF33"/>
                </a:solidFill>
              </a:rPr>
              <a:t>nhỏ</a:t>
            </a:r>
            <a:r>
              <a:rPr lang="en-US" sz="4000" dirty="0">
                <a:solidFill>
                  <a:srgbClr val="66FF33"/>
                </a:solidFill>
              </a:rPr>
              <a:t> </a:t>
            </a:r>
            <a:r>
              <a:rPr lang="en-US" sz="4000" dirty="0" err="1">
                <a:solidFill>
                  <a:srgbClr val="66FF33"/>
                </a:solidFill>
              </a:rPr>
              <a:t>thuốc</a:t>
            </a:r>
            <a:r>
              <a:rPr lang="en-US" sz="4000" dirty="0">
                <a:solidFill>
                  <a:srgbClr val="66FF33"/>
                </a:solidFill>
              </a:rPr>
              <a:t> </a:t>
            </a:r>
            <a:r>
              <a:rPr lang="en-US" sz="4000" dirty="0" err="1">
                <a:solidFill>
                  <a:srgbClr val="66FF33"/>
                </a:solidFill>
              </a:rPr>
              <a:t>cho</a:t>
            </a:r>
            <a:r>
              <a:rPr lang="en-US" sz="4000" dirty="0">
                <a:solidFill>
                  <a:srgbClr val="66FF33"/>
                </a:solidFill>
              </a:rPr>
              <a:t> </a:t>
            </a:r>
            <a:r>
              <a:rPr lang="en-US" sz="4000" dirty="0" err="1">
                <a:solidFill>
                  <a:srgbClr val="66FF33"/>
                </a:solidFill>
              </a:rPr>
              <a:t>gà</a:t>
            </a:r>
            <a:r>
              <a:rPr lang="en-US" sz="4000" dirty="0">
                <a:solidFill>
                  <a:srgbClr val="66FF33"/>
                </a:solidFill>
              </a:rPr>
              <a:t>.</a:t>
            </a:r>
          </a:p>
        </p:txBody>
      </p:sp>
      <p:sp>
        <p:nvSpPr>
          <p:cNvPr id="2" name="TextBox 1"/>
          <p:cNvSpPr txBox="1">
            <a:spLocks noChangeArrowheads="1"/>
          </p:cNvSpPr>
          <p:nvPr/>
        </p:nvSpPr>
        <p:spPr bwMode="auto">
          <a:xfrm>
            <a:off x="685800" y="3352800"/>
            <a:ext cx="7848600" cy="954088"/>
          </a:xfrm>
          <a:prstGeom prst="rect">
            <a:avLst/>
          </a:prstGeom>
          <a:noFill/>
          <a:ln w="9525">
            <a:noFill/>
            <a:miter lim="800000"/>
            <a:headEnd/>
            <a:tailEnd/>
          </a:ln>
        </p:spPr>
        <p:txBody>
          <a:bodyPr>
            <a:spAutoFit/>
          </a:bodyPr>
          <a:lstStyle/>
          <a:p>
            <a:r>
              <a:rPr lang="en-US" sz="2800">
                <a:solidFill>
                  <a:srgbClr val="66FF33"/>
                </a:solidFill>
              </a:rPr>
              <a:t>	</a:t>
            </a:r>
            <a:r>
              <a:rPr lang="en-US" sz="2800">
                <a:solidFill>
                  <a:srgbClr val="FFFF00"/>
                </a:solidFill>
              </a:rPr>
              <a:t>Vệ sinh phòng bệnh cho gà cần làm những việc sau:</a:t>
            </a:r>
          </a:p>
        </p:txBody>
      </p:sp>
      <p:sp>
        <p:nvSpPr>
          <p:cNvPr id="25614" name="TextBox 13"/>
          <p:cNvSpPr txBox="1">
            <a:spLocks noChangeArrowheads="1"/>
          </p:cNvSpPr>
          <p:nvPr/>
        </p:nvSpPr>
        <p:spPr bwMode="auto">
          <a:xfrm>
            <a:off x="1562100" y="7620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25615" name="TextBox 14"/>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childTnLst>
                                </p:cTn>
                              </p:par>
                              <p:par>
                                <p:cTn id="18" presetID="39" presetClass="entr" presetSubtype="0" accel="10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
                                          </p:val>
                                        </p:tav>
                                        <p:tav tm="100000">
                                          <p:val>
                                            <p:strVal val="#ppt_y"/>
                                          </p:val>
                                        </p:tav>
                                      </p:tavLst>
                                    </p:anim>
                                  </p:childTnLst>
                                </p:cTn>
                              </p:par>
                              <p:par>
                                <p:cTn id="24" presetID="39" presetClass="entr" presetSubtype="0" accel="10000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
        <p:nvSpPr>
          <p:cNvPr id="6" name="TextBox 5"/>
          <p:cNvSpPr txBox="1">
            <a:spLocks noChangeArrowheads="1"/>
          </p:cNvSpPr>
          <p:nvPr/>
        </p:nvSpPr>
        <p:spPr bwMode="auto">
          <a:xfrm>
            <a:off x="1905000" y="2341563"/>
            <a:ext cx="6553200" cy="523875"/>
          </a:xfrm>
          <a:prstGeom prst="rect">
            <a:avLst/>
          </a:prstGeom>
          <a:noFill/>
          <a:ln w="9525">
            <a:noFill/>
            <a:miter lim="800000"/>
            <a:headEnd/>
            <a:tailEnd/>
          </a:ln>
        </p:spPr>
        <p:txBody>
          <a:bodyPr>
            <a:spAutoFit/>
          </a:bodyPr>
          <a:lstStyle/>
          <a:p>
            <a:r>
              <a:rPr lang="en-US" sz="2800">
                <a:solidFill>
                  <a:srgbClr val="FFFF00"/>
                </a:solidFill>
                <a:cs typeface="Times New Roman" pitchFamily="18" charset="0"/>
              </a:rPr>
              <a:t>1. Chăm sóc gà nhằm mục đích gì?</a:t>
            </a:r>
          </a:p>
        </p:txBody>
      </p:sp>
      <p:sp>
        <p:nvSpPr>
          <p:cNvPr id="7" name="TextBox 6"/>
          <p:cNvSpPr txBox="1">
            <a:spLocks noChangeArrowheads="1"/>
          </p:cNvSpPr>
          <p:nvPr/>
        </p:nvSpPr>
        <p:spPr bwMode="auto">
          <a:xfrm>
            <a:off x="1733550" y="4246563"/>
            <a:ext cx="6553200" cy="523875"/>
          </a:xfrm>
          <a:prstGeom prst="rect">
            <a:avLst/>
          </a:prstGeom>
          <a:noFill/>
          <a:ln w="9525">
            <a:noFill/>
            <a:miter lim="800000"/>
            <a:headEnd/>
            <a:tailEnd/>
          </a:ln>
        </p:spPr>
        <p:txBody>
          <a:bodyPr>
            <a:spAutoFit/>
          </a:bodyPr>
          <a:lstStyle/>
          <a:p>
            <a:r>
              <a:rPr lang="en-US" sz="2800">
                <a:solidFill>
                  <a:srgbClr val="FFFF00"/>
                </a:solidFill>
                <a:cs typeface="Times New Roman" pitchFamily="18" charset="0"/>
              </a:rPr>
              <a:t>2. Khi chăm sóc gà cần chú ý điều gì?</a:t>
            </a:r>
          </a:p>
        </p:txBody>
      </p:sp>
      <p:sp>
        <p:nvSpPr>
          <p:cNvPr id="9" name="TextBox 8"/>
          <p:cNvSpPr txBox="1"/>
          <p:nvPr/>
        </p:nvSpPr>
        <p:spPr>
          <a:xfrm>
            <a:off x="1905000" y="4999672"/>
            <a:ext cx="6553200" cy="13849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r>
              <a:rPr lang="en-US" sz="2800" dirty="0">
                <a:solidFill>
                  <a:schemeClr val="tx1"/>
                </a:solidFill>
                <a:cs typeface="Times New Roman" pitchFamily="18" charset="0"/>
              </a:rPr>
              <a:t> </a:t>
            </a:r>
            <a:r>
              <a:rPr lang="en-US" sz="2800" dirty="0" err="1">
                <a:solidFill>
                  <a:schemeClr val="tx1"/>
                </a:solidFill>
                <a:cs typeface="Times New Roman" pitchFamily="18" charset="0"/>
              </a:rPr>
              <a:t>Khi</a:t>
            </a:r>
            <a:r>
              <a:rPr lang="en-US" sz="2800" dirty="0">
                <a:solidFill>
                  <a:schemeClr val="tx1"/>
                </a:solidFill>
                <a:cs typeface="Times New Roman" pitchFamily="18" charset="0"/>
              </a:rPr>
              <a:t> </a:t>
            </a:r>
            <a:r>
              <a:rPr lang="en-US" sz="2800" dirty="0" err="1">
                <a:solidFill>
                  <a:schemeClr val="tx1"/>
                </a:solidFill>
                <a:cs typeface="Times New Roman" pitchFamily="18" charset="0"/>
              </a:rPr>
              <a:t>chăm</a:t>
            </a:r>
            <a:r>
              <a:rPr lang="en-US" sz="2800" dirty="0">
                <a:solidFill>
                  <a:schemeClr val="tx1"/>
                </a:solidFill>
                <a:cs typeface="Times New Roman" pitchFamily="18" charset="0"/>
              </a:rPr>
              <a:t> </a:t>
            </a:r>
            <a:r>
              <a:rPr lang="en-US" sz="2800" dirty="0" err="1">
                <a:solidFill>
                  <a:schemeClr val="tx1"/>
                </a:solidFill>
                <a:cs typeface="Times New Roman" pitchFamily="18" charset="0"/>
              </a:rPr>
              <a:t>sóc</a:t>
            </a:r>
            <a:r>
              <a:rPr lang="en-US" sz="2800" dirty="0">
                <a:solidFill>
                  <a:schemeClr val="tx1"/>
                </a:solidFill>
                <a:cs typeface="Times New Roman" pitchFamily="18" charset="0"/>
              </a:rPr>
              <a:t> </a:t>
            </a:r>
            <a:r>
              <a:rPr lang="en-US" sz="2800" dirty="0" err="1">
                <a:solidFill>
                  <a:schemeClr val="tx1"/>
                </a:solidFill>
                <a:cs typeface="Times New Roman" pitchFamily="18" charset="0"/>
              </a:rPr>
              <a:t>gà</a:t>
            </a:r>
            <a:r>
              <a:rPr lang="en-US" sz="2800" dirty="0">
                <a:solidFill>
                  <a:schemeClr val="tx1"/>
                </a:solidFill>
                <a:cs typeface="Times New Roman" pitchFamily="18" charset="0"/>
              </a:rPr>
              <a:t> </a:t>
            </a:r>
            <a:r>
              <a:rPr lang="en-US" sz="2800" dirty="0" err="1">
                <a:solidFill>
                  <a:schemeClr val="tx1"/>
                </a:solidFill>
                <a:cs typeface="Times New Roman" pitchFamily="18" charset="0"/>
              </a:rPr>
              <a:t>cần</a:t>
            </a:r>
            <a:r>
              <a:rPr lang="en-US" sz="2800" dirty="0">
                <a:solidFill>
                  <a:schemeClr val="tx1"/>
                </a:solidFill>
                <a:cs typeface="Times New Roman" pitchFamily="18" charset="0"/>
              </a:rPr>
              <a:t> </a:t>
            </a:r>
            <a:r>
              <a:rPr lang="en-US" sz="2800" dirty="0" err="1">
                <a:solidFill>
                  <a:schemeClr val="tx1"/>
                </a:solidFill>
                <a:cs typeface="Times New Roman" pitchFamily="18" charset="0"/>
              </a:rPr>
              <a:t>chú</a:t>
            </a:r>
            <a:r>
              <a:rPr lang="en-US" sz="2800" dirty="0">
                <a:solidFill>
                  <a:schemeClr val="tx1"/>
                </a:solidFill>
                <a:cs typeface="Times New Roman" pitchFamily="18" charset="0"/>
              </a:rPr>
              <a:t> ý </a:t>
            </a:r>
            <a:r>
              <a:rPr lang="en-US" sz="2800" dirty="0" err="1">
                <a:solidFill>
                  <a:schemeClr val="tx1"/>
                </a:solidFill>
                <a:cs typeface="Times New Roman" pitchFamily="18" charset="0"/>
              </a:rPr>
              <a:t>sưởi</a:t>
            </a:r>
            <a:r>
              <a:rPr lang="en-US" sz="2800" dirty="0">
                <a:solidFill>
                  <a:schemeClr val="tx1"/>
                </a:solidFill>
                <a:cs typeface="Times New Roman" pitchFamily="18" charset="0"/>
              </a:rPr>
              <a:t> </a:t>
            </a:r>
            <a:r>
              <a:rPr lang="en-US" sz="2800" dirty="0" err="1">
                <a:solidFill>
                  <a:schemeClr val="tx1"/>
                </a:solidFill>
                <a:cs typeface="Times New Roman" pitchFamily="18" charset="0"/>
              </a:rPr>
              <a:t>ấm</a:t>
            </a:r>
            <a:r>
              <a:rPr lang="en-US" sz="2800" dirty="0">
                <a:solidFill>
                  <a:schemeClr val="tx1"/>
                </a:solidFill>
                <a:cs typeface="Times New Roman" pitchFamily="18" charset="0"/>
              </a:rPr>
              <a:t> </a:t>
            </a:r>
            <a:r>
              <a:rPr lang="en-US" sz="2800" dirty="0" err="1">
                <a:solidFill>
                  <a:schemeClr val="tx1"/>
                </a:solidFill>
                <a:cs typeface="Times New Roman" pitchFamily="18" charset="0"/>
              </a:rPr>
              <a:t>cho</a:t>
            </a:r>
            <a:r>
              <a:rPr lang="en-US" sz="2800" dirty="0">
                <a:solidFill>
                  <a:schemeClr val="tx1"/>
                </a:solidFill>
                <a:cs typeface="Times New Roman" pitchFamily="18" charset="0"/>
              </a:rPr>
              <a:t> </a:t>
            </a:r>
            <a:r>
              <a:rPr lang="en-US" sz="2800" dirty="0" err="1">
                <a:solidFill>
                  <a:schemeClr val="tx1"/>
                </a:solidFill>
                <a:cs typeface="Times New Roman" pitchFamily="18" charset="0"/>
              </a:rPr>
              <a:t>gà</a:t>
            </a:r>
            <a:r>
              <a:rPr lang="en-US" sz="2800" dirty="0">
                <a:solidFill>
                  <a:schemeClr val="tx1"/>
                </a:solidFill>
                <a:cs typeface="Times New Roman" pitchFamily="18" charset="0"/>
              </a:rPr>
              <a:t> con, </a:t>
            </a:r>
            <a:r>
              <a:rPr lang="en-US" sz="2800" dirty="0" err="1">
                <a:solidFill>
                  <a:schemeClr val="tx1"/>
                </a:solidFill>
                <a:cs typeface="Times New Roman" pitchFamily="18" charset="0"/>
              </a:rPr>
              <a:t>chóng</a:t>
            </a:r>
            <a:r>
              <a:rPr lang="en-US" sz="2800" dirty="0">
                <a:solidFill>
                  <a:schemeClr val="tx1"/>
                </a:solidFill>
                <a:cs typeface="Times New Roman" pitchFamily="18" charset="0"/>
              </a:rPr>
              <a:t> </a:t>
            </a:r>
            <a:r>
              <a:rPr lang="en-US" sz="2800" dirty="0" err="1">
                <a:solidFill>
                  <a:schemeClr val="tx1"/>
                </a:solidFill>
                <a:cs typeface="Times New Roman" pitchFamily="18" charset="0"/>
              </a:rPr>
              <a:t>nóng</a:t>
            </a:r>
            <a:r>
              <a:rPr lang="en-US" sz="2800" dirty="0">
                <a:solidFill>
                  <a:schemeClr val="tx1"/>
                </a:solidFill>
                <a:cs typeface="Times New Roman" pitchFamily="18" charset="0"/>
              </a:rPr>
              <a:t>, </a:t>
            </a:r>
            <a:r>
              <a:rPr lang="en-US" sz="2800" dirty="0" err="1">
                <a:solidFill>
                  <a:schemeClr val="tx1"/>
                </a:solidFill>
                <a:cs typeface="Times New Roman" pitchFamily="18" charset="0"/>
              </a:rPr>
              <a:t>chóng</a:t>
            </a:r>
            <a:r>
              <a:rPr lang="en-US" sz="2800" dirty="0">
                <a:solidFill>
                  <a:schemeClr val="tx1"/>
                </a:solidFill>
                <a:cs typeface="Times New Roman" pitchFamily="18" charset="0"/>
              </a:rPr>
              <a:t> </a:t>
            </a:r>
            <a:r>
              <a:rPr lang="en-US" sz="2800" dirty="0" err="1">
                <a:solidFill>
                  <a:schemeClr val="tx1"/>
                </a:solidFill>
                <a:cs typeface="Times New Roman" pitchFamily="18" charset="0"/>
              </a:rPr>
              <a:t>rét</a:t>
            </a:r>
            <a:r>
              <a:rPr lang="en-US" sz="2800" dirty="0">
                <a:solidFill>
                  <a:schemeClr val="tx1"/>
                </a:solidFill>
                <a:cs typeface="Times New Roman" pitchFamily="18" charset="0"/>
              </a:rPr>
              <a:t> </a:t>
            </a:r>
            <a:r>
              <a:rPr lang="en-US" sz="2800" dirty="0" err="1">
                <a:solidFill>
                  <a:schemeClr val="tx1"/>
                </a:solidFill>
                <a:cs typeface="Times New Roman" pitchFamily="18" charset="0"/>
              </a:rPr>
              <a:t>và</a:t>
            </a:r>
            <a:r>
              <a:rPr lang="en-US" sz="2800" dirty="0">
                <a:solidFill>
                  <a:schemeClr val="tx1"/>
                </a:solidFill>
                <a:cs typeface="Times New Roman" pitchFamily="18" charset="0"/>
              </a:rPr>
              <a:t> </a:t>
            </a:r>
            <a:r>
              <a:rPr lang="en-US" sz="2800" dirty="0" err="1">
                <a:solidFill>
                  <a:schemeClr val="tx1"/>
                </a:solidFill>
                <a:cs typeface="Times New Roman" pitchFamily="18" charset="0"/>
              </a:rPr>
              <a:t>phòng</a:t>
            </a:r>
            <a:r>
              <a:rPr lang="en-US" sz="2800" dirty="0">
                <a:solidFill>
                  <a:schemeClr val="tx1"/>
                </a:solidFill>
                <a:cs typeface="Times New Roman" pitchFamily="18" charset="0"/>
              </a:rPr>
              <a:t> </a:t>
            </a:r>
            <a:r>
              <a:rPr lang="en-US" sz="2800" dirty="0" err="1">
                <a:solidFill>
                  <a:schemeClr val="tx1"/>
                </a:solidFill>
                <a:cs typeface="Times New Roman" pitchFamily="18" charset="0"/>
              </a:rPr>
              <a:t>ngộ</a:t>
            </a:r>
            <a:r>
              <a:rPr lang="en-US" sz="2800" dirty="0">
                <a:solidFill>
                  <a:schemeClr val="tx1"/>
                </a:solidFill>
                <a:cs typeface="Times New Roman" pitchFamily="18" charset="0"/>
              </a:rPr>
              <a:t> </a:t>
            </a:r>
            <a:r>
              <a:rPr lang="en-US" sz="2800" dirty="0" err="1">
                <a:solidFill>
                  <a:schemeClr val="tx1"/>
                </a:solidFill>
                <a:cs typeface="Times New Roman" pitchFamily="18" charset="0"/>
              </a:rPr>
              <a:t>độc</a:t>
            </a:r>
            <a:r>
              <a:rPr lang="en-US" sz="2800" dirty="0">
                <a:solidFill>
                  <a:schemeClr val="tx1"/>
                </a:solidFill>
                <a:cs typeface="Times New Roman" pitchFamily="18" charset="0"/>
              </a:rPr>
              <a:t> </a:t>
            </a:r>
            <a:r>
              <a:rPr lang="en-US" sz="2800" dirty="0" err="1">
                <a:solidFill>
                  <a:schemeClr val="tx1"/>
                </a:solidFill>
                <a:cs typeface="Times New Roman" pitchFamily="18" charset="0"/>
              </a:rPr>
              <a:t>thức</a:t>
            </a:r>
            <a:r>
              <a:rPr lang="en-US" sz="2800" dirty="0">
                <a:solidFill>
                  <a:schemeClr val="tx1"/>
                </a:solidFill>
                <a:cs typeface="Times New Roman" pitchFamily="18" charset="0"/>
              </a:rPr>
              <a:t> </a:t>
            </a:r>
            <a:r>
              <a:rPr lang="en-US" sz="2800" dirty="0" err="1">
                <a:solidFill>
                  <a:schemeClr val="tx1"/>
                </a:solidFill>
                <a:cs typeface="Times New Roman" pitchFamily="18" charset="0"/>
              </a:rPr>
              <a:t>ăn</a:t>
            </a:r>
            <a:r>
              <a:rPr lang="en-US" sz="2800" dirty="0">
                <a:solidFill>
                  <a:schemeClr val="tx1"/>
                </a:solidFill>
                <a:cs typeface="Times New Roman" pitchFamily="18" charset="0"/>
              </a:rPr>
              <a:t> </a:t>
            </a:r>
            <a:r>
              <a:rPr lang="en-US" sz="2800" dirty="0" err="1">
                <a:solidFill>
                  <a:schemeClr val="tx1"/>
                </a:solidFill>
                <a:cs typeface="Times New Roman" pitchFamily="18" charset="0"/>
              </a:rPr>
              <a:t>cho</a:t>
            </a:r>
            <a:r>
              <a:rPr lang="en-US" sz="2800" dirty="0">
                <a:solidFill>
                  <a:schemeClr val="tx1"/>
                </a:solidFill>
                <a:cs typeface="Times New Roman" pitchFamily="18" charset="0"/>
              </a:rPr>
              <a:t> </a:t>
            </a:r>
            <a:r>
              <a:rPr lang="en-US" sz="2800" dirty="0" err="1">
                <a:solidFill>
                  <a:schemeClr val="tx1"/>
                </a:solidFill>
                <a:cs typeface="Times New Roman" pitchFamily="18" charset="0"/>
              </a:rPr>
              <a:t>gà</a:t>
            </a:r>
            <a:r>
              <a:rPr lang="en-US" sz="2800" dirty="0">
                <a:solidFill>
                  <a:schemeClr val="tx1"/>
                </a:solidFill>
                <a:cs typeface="Times New Roman" pitchFamily="18" charset="0"/>
              </a:rPr>
              <a:t>.</a:t>
            </a:r>
          </a:p>
        </p:txBody>
      </p:sp>
      <p:sp>
        <p:nvSpPr>
          <p:cNvPr id="2" name="Right Arrow 1"/>
          <p:cNvSpPr/>
          <p:nvPr/>
        </p:nvSpPr>
        <p:spPr>
          <a:xfrm>
            <a:off x="381000" y="2971800"/>
            <a:ext cx="127635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rgbClr val="FF0000"/>
                </a:solidFill>
              </a:rPr>
              <a:t>Trả</a:t>
            </a:r>
            <a:r>
              <a:rPr lang="en-US" dirty="0">
                <a:solidFill>
                  <a:srgbClr val="FF0000"/>
                </a:solidFill>
              </a:rPr>
              <a:t> </a:t>
            </a:r>
            <a:r>
              <a:rPr lang="en-US" dirty="0" err="1">
                <a:solidFill>
                  <a:srgbClr val="FF0000"/>
                </a:solidFill>
              </a:rPr>
              <a:t>lời</a:t>
            </a:r>
            <a:endParaRPr lang="en-US" sz="1600" dirty="0">
              <a:solidFill>
                <a:srgbClr val="FF0000"/>
              </a:solidFill>
            </a:endParaRPr>
          </a:p>
        </p:txBody>
      </p:sp>
      <p:sp>
        <p:nvSpPr>
          <p:cNvPr id="10" name="Right Arrow 9"/>
          <p:cNvSpPr/>
          <p:nvPr/>
        </p:nvSpPr>
        <p:spPr>
          <a:xfrm>
            <a:off x="457200" y="4886325"/>
            <a:ext cx="1276350" cy="752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rgbClr val="FF0000"/>
                </a:solidFill>
              </a:rPr>
              <a:t>Trả</a:t>
            </a:r>
            <a:r>
              <a:rPr lang="en-US" dirty="0">
                <a:solidFill>
                  <a:srgbClr val="FF0000"/>
                </a:solidFill>
              </a:rPr>
              <a:t> </a:t>
            </a:r>
            <a:r>
              <a:rPr lang="en-US" dirty="0" err="1">
                <a:solidFill>
                  <a:srgbClr val="FF0000"/>
                </a:solidFill>
              </a:rPr>
              <a:t>lời</a:t>
            </a:r>
            <a:endParaRPr lang="en-US" sz="1600" dirty="0">
              <a:solidFill>
                <a:srgbClr val="FF0000"/>
              </a:solidFill>
            </a:endParaRPr>
          </a:p>
        </p:txBody>
      </p:sp>
      <p:sp>
        <p:nvSpPr>
          <p:cNvPr id="3" name="Rectangle 2"/>
          <p:cNvSpPr/>
          <p:nvPr/>
        </p:nvSpPr>
        <p:spPr>
          <a:xfrm>
            <a:off x="2209800" y="1066800"/>
            <a:ext cx="4666662" cy="923330"/>
          </a:xfrm>
          <a:prstGeom prst="rect">
            <a:avLst/>
          </a:prstGeom>
          <a:noFill/>
        </p:spPr>
        <p:txBody>
          <a:bodyPr wrap="none">
            <a:prstTxWarp prst="textWave2">
              <a:avLst/>
            </a:prstTxWarp>
            <a:spAutoFit/>
          </a:bodyPr>
          <a:lstStyle/>
          <a:p>
            <a:pPr algn="ctr" fontAlgn="auto">
              <a:spcBef>
                <a:spcPts val="0"/>
              </a:spcBef>
              <a:spcAft>
                <a:spcPts val="0"/>
              </a:spcAft>
              <a:defRPr/>
            </a:pPr>
            <a:r>
              <a:rPr lang="en-US" sz="4800" b="1" cap="all" dirty="0" err="1">
                <a:ln w="9000" cmpd="sng">
                  <a:solidFill>
                    <a:srgbClr val="FF0000"/>
                  </a:solidFill>
                  <a:prstDash val="solid"/>
                </a:ln>
                <a:solidFill>
                  <a:srgbClr val="FFFF00"/>
                </a:solidFill>
                <a:effectLst>
                  <a:reflection blurRad="12700" stA="28000" endPos="45000" dist="1000" dir="5400000" sy="-100000" algn="bl" rotWithShape="0"/>
                </a:effectLst>
                <a:latin typeface="Arial"/>
                <a:cs typeface="Times New Roman" pitchFamily="18" charset="0"/>
              </a:rPr>
              <a:t>Kiểm</a:t>
            </a:r>
            <a:r>
              <a:rPr lang="en-US" sz="4800" b="1" cap="all" dirty="0">
                <a:ln w="9000" cmpd="sng">
                  <a:solidFill>
                    <a:srgbClr val="FF0000"/>
                  </a:solidFill>
                  <a:prstDash val="solid"/>
                </a:ln>
                <a:solidFill>
                  <a:srgbClr val="FFFF00"/>
                </a:solidFill>
                <a:effectLst>
                  <a:reflection blurRad="12700" stA="28000" endPos="45000" dist="1000" dir="5400000" sy="-100000" algn="bl" rotWithShape="0"/>
                </a:effectLst>
                <a:latin typeface="Arial"/>
                <a:cs typeface="Times New Roman" pitchFamily="18" charset="0"/>
              </a:rPr>
              <a:t> </a:t>
            </a:r>
            <a:r>
              <a:rPr lang="en-US" sz="4800" b="1" cap="all" dirty="0" err="1">
                <a:ln w="9000" cmpd="sng">
                  <a:solidFill>
                    <a:srgbClr val="FF0000"/>
                  </a:solidFill>
                  <a:prstDash val="solid"/>
                </a:ln>
                <a:solidFill>
                  <a:srgbClr val="FFFF00"/>
                </a:solidFill>
                <a:effectLst>
                  <a:reflection blurRad="12700" stA="28000" endPos="45000" dist="1000" dir="5400000" sy="-100000" algn="bl" rotWithShape="0"/>
                </a:effectLst>
                <a:latin typeface="Arial"/>
                <a:cs typeface="Times New Roman" pitchFamily="18" charset="0"/>
              </a:rPr>
              <a:t>tra</a:t>
            </a:r>
            <a:r>
              <a:rPr lang="en-US" sz="4800" b="1" cap="all" dirty="0">
                <a:ln w="9000" cmpd="sng">
                  <a:solidFill>
                    <a:srgbClr val="FF0000"/>
                  </a:solidFill>
                  <a:prstDash val="solid"/>
                </a:ln>
                <a:solidFill>
                  <a:srgbClr val="FFFF00"/>
                </a:solidFill>
                <a:effectLst>
                  <a:reflection blurRad="12700" stA="28000" endPos="45000" dist="1000" dir="5400000" sy="-100000" algn="bl" rotWithShape="0"/>
                </a:effectLst>
                <a:latin typeface="Arial"/>
                <a:cs typeface="Times New Roman" pitchFamily="18" charset="0"/>
              </a:rPr>
              <a:t> </a:t>
            </a:r>
            <a:r>
              <a:rPr lang="en-US" sz="4800" b="1" cap="all" dirty="0" err="1">
                <a:ln w="9000" cmpd="sng">
                  <a:solidFill>
                    <a:srgbClr val="FF0000"/>
                  </a:solidFill>
                  <a:prstDash val="solid"/>
                </a:ln>
                <a:solidFill>
                  <a:srgbClr val="FFFF00"/>
                </a:solidFill>
                <a:effectLst>
                  <a:reflection blurRad="12700" stA="28000" endPos="45000" dist="1000" dir="5400000" sy="-100000" algn="bl" rotWithShape="0"/>
                </a:effectLst>
                <a:latin typeface="Arial"/>
                <a:cs typeface="Times New Roman" pitchFamily="18" charset="0"/>
              </a:rPr>
              <a:t>bài</a:t>
            </a:r>
            <a:r>
              <a:rPr lang="en-US" sz="4800" b="1" cap="all" dirty="0">
                <a:ln w="9000" cmpd="sng">
                  <a:solidFill>
                    <a:srgbClr val="FF0000"/>
                  </a:solidFill>
                  <a:prstDash val="solid"/>
                </a:ln>
                <a:solidFill>
                  <a:srgbClr val="FFFF00"/>
                </a:solidFill>
                <a:effectLst>
                  <a:reflection blurRad="12700" stA="28000" endPos="45000" dist="1000" dir="5400000" sy="-100000" algn="bl" rotWithShape="0"/>
                </a:effectLst>
                <a:latin typeface="Arial"/>
                <a:cs typeface="Times New Roman" pitchFamily="18" charset="0"/>
              </a:rPr>
              <a:t> </a:t>
            </a:r>
            <a:r>
              <a:rPr lang="en-US" sz="4800" b="1" cap="all" dirty="0" err="1">
                <a:ln w="9000" cmpd="sng">
                  <a:solidFill>
                    <a:srgbClr val="FF0000"/>
                  </a:solidFill>
                  <a:prstDash val="solid"/>
                </a:ln>
                <a:solidFill>
                  <a:srgbClr val="FFFF00"/>
                </a:solidFill>
                <a:effectLst>
                  <a:reflection blurRad="12700" stA="28000" endPos="45000" dist="1000" dir="5400000" sy="-100000" algn="bl" rotWithShape="0"/>
                </a:effectLst>
                <a:latin typeface="Arial"/>
                <a:cs typeface="Times New Roman" pitchFamily="18" charset="0"/>
              </a:rPr>
              <a:t>cũ</a:t>
            </a:r>
            <a:r>
              <a:rPr lang="en-US" sz="4800" b="1" cap="all" dirty="0">
                <a:ln w="9000" cmpd="sng">
                  <a:solidFill>
                    <a:srgbClr val="FF0000"/>
                  </a:solidFill>
                  <a:prstDash val="solid"/>
                </a:ln>
                <a:solidFill>
                  <a:srgbClr val="FFFF00"/>
                </a:solidFill>
                <a:effectLst>
                  <a:reflection blurRad="12700" stA="28000" endPos="45000" dist="1000" dir="5400000" sy="-100000" algn="bl" rotWithShape="0"/>
                </a:effectLst>
                <a:latin typeface="Arial"/>
                <a:cs typeface="Times New Roman" pitchFamily="18" charset="0"/>
              </a:rPr>
              <a:t>:</a:t>
            </a:r>
          </a:p>
        </p:txBody>
      </p:sp>
      <p:sp>
        <p:nvSpPr>
          <p:cNvPr id="11" name="TextBox 10"/>
          <p:cNvSpPr txBox="1"/>
          <p:nvPr/>
        </p:nvSpPr>
        <p:spPr>
          <a:xfrm>
            <a:off x="1905000" y="3022937"/>
            <a:ext cx="655320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2800" smtClean="0">
                <a:latin typeface="Arial"/>
                <a:cs typeface="Times New Roman" pitchFamily="18" charset="0"/>
              </a:rPr>
              <a:t>Chăm sóc gà nhằm giúp gà khoẻ mạnh, mau lớn và có sức chóng bệnh tốt.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1447800" y="0"/>
            <a:ext cx="6400800" cy="523875"/>
          </a:xfrm>
          <a:prstGeom prst="rect">
            <a:avLst/>
          </a:prstGeom>
          <a:solidFill>
            <a:srgbClr val="FF3300"/>
          </a:solidFill>
          <a:ln w="9525" algn="ctr">
            <a:solidFill>
              <a:schemeClr val="tx1"/>
            </a:solidFill>
            <a:prstDash val="dashDot"/>
            <a:miter lim="800000"/>
            <a:headEnd/>
            <a:tailEnd/>
          </a:ln>
        </p:spPr>
        <p:txBody>
          <a:bodyPr>
            <a:spAutoFit/>
          </a:bodyPr>
          <a:lstStyle/>
          <a:p>
            <a:pPr algn="ctr">
              <a:spcBef>
                <a:spcPct val="50000"/>
              </a:spcBef>
            </a:pPr>
            <a:r>
              <a:rPr lang="vi-VN" sz="2800">
                <a:cs typeface="Times New Roman" pitchFamily="18" charset="0"/>
              </a:rPr>
              <a:t>Sơ  đồ  vệ  sinh  phòng  bệnh  cho  gà</a:t>
            </a:r>
          </a:p>
        </p:txBody>
      </p:sp>
      <p:sp>
        <p:nvSpPr>
          <p:cNvPr id="13" name="Text Box 4"/>
          <p:cNvSpPr txBox="1">
            <a:spLocks noChangeArrowheads="1"/>
          </p:cNvSpPr>
          <p:nvPr/>
        </p:nvSpPr>
        <p:spPr bwMode="auto">
          <a:xfrm>
            <a:off x="6324600" y="1600200"/>
            <a:ext cx="27432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vi-VN" sz="2000">
                <a:cs typeface="Times New Roman" pitchFamily="18" charset="0"/>
              </a:rPr>
              <a:t>Tránh được sự lây lan bệnh</a:t>
            </a:r>
          </a:p>
        </p:txBody>
      </p:sp>
      <p:sp>
        <p:nvSpPr>
          <p:cNvPr id="14" name="Text Box 5"/>
          <p:cNvSpPr txBox="1">
            <a:spLocks noChangeArrowheads="1"/>
          </p:cNvSpPr>
          <p:nvPr/>
        </p:nvSpPr>
        <p:spPr bwMode="auto">
          <a:xfrm>
            <a:off x="609600" y="16002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Tiêu diệt vi trùng, kí sinh trùng</a:t>
            </a:r>
          </a:p>
        </p:txBody>
      </p:sp>
      <p:sp>
        <p:nvSpPr>
          <p:cNvPr id="15" name="Text Box 6"/>
          <p:cNvSpPr txBox="1">
            <a:spLocks noChangeArrowheads="1"/>
          </p:cNvSpPr>
          <p:nvPr/>
        </p:nvSpPr>
        <p:spPr bwMode="auto">
          <a:xfrm>
            <a:off x="3429000" y="1600200"/>
            <a:ext cx="27432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Tăng sức chống bệnh cho gà</a:t>
            </a:r>
          </a:p>
        </p:txBody>
      </p:sp>
      <p:sp>
        <p:nvSpPr>
          <p:cNvPr id="16" name="Text Box 7"/>
          <p:cNvSpPr txBox="1">
            <a:spLocks noChangeArrowheads="1"/>
          </p:cNvSpPr>
          <p:nvPr/>
        </p:nvSpPr>
        <p:spPr bwMode="auto">
          <a:xfrm>
            <a:off x="3200400" y="609600"/>
            <a:ext cx="2895600" cy="369888"/>
          </a:xfrm>
          <a:prstGeom prst="rect">
            <a:avLst/>
          </a:prstGeom>
          <a:solidFill>
            <a:srgbClr val="F3ABE4"/>
          </a:solidFill>
          <a:ln w="57150" cmpd="thickThin" algn="ctr">
            <a:solidFill>
              <a:srgbClr val="990033"/>
            </a:solidFill>
            <a:miter lim="800000"/>
            <a:headEnd/>
            <a:tailEnd/>
          </a:ln>
        </p:spPr>
        <p:txBody>
          <a:bodyPr>
            <a:spAutoFit/>
          </a:bodyPr>
          <a:lstStyle/>
          <a:p>
            <a:pPr algn="ctr">
              <a:spcBef>
                <a:spcPct val="50000"/>
              </a:spcBef>
            </a:pPr>
            <a:r>
              <a:rPr lang="en-US">
                <a:cs typeface="Times New Roman" pitchFamily="18" charset="0"/>
              </a:rPr>
              <a:t>MỤC ĐÍCH</a:t>
            </a:r>
          </a:p>
        </p:txBody>
      </p:sp>
      <p:sp>
        <p:nvSpPr>
          <p:cNvPr id="17" name="Text Box 8"/>
          <p:cNvSpPr txBox="1">
            <a:spLocks noChangeArrowheads="1"/>
          </p:cNvSpPr>
          <p:nvPr/>
        </p:nvSpPr>
        <p:spPr bwMode="auto">
          <a:xfrm>
            <a:off x="3276600" y="2819400"/>
            <a:ext cx="3124200" cy="40011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ct val="50000"/>
              </a:spcBef>
              <a:spcAft>
                <a:spcPts val="0"/>
              </a:spcAft>
              <a:defRPr/>
            </a:pPr>
            <a:r>
              <a:rPr lang="en-US" sz="2000">
                <a:cs typeface="Times New Roman" pitchFamily="18" charset="0"/>
              </a:rPr>
              <a:t>VỆ SINH PHÒNG BỆNH</a:t>
            </a:r>
          </a:p>
        </p:txBody>
      </p:sp>
      <p:sp>
        <p:nvSpPr>
          <p:cNvPr id="18" name="Text Box 9"/>
          <p:cNvSpPr txBox="1">
            <a:spLocks noChangeArrowheads="1"/>
          </p:cNvSpPr>
          <p:nvPr/>
        </p:nvSpPr>
        <p:spPr bwMode="auto">
          <a:xfrm>
            <a:off x="685800" y="37338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vi-VN" sz="2000">
                <a:cs typeface="Times New Roman" pitchFamily="18" charset="0"/>
              </a:rPr>
              <a:t>Vệ sinh máng ăn, máng uống</a:t>
            </a:r>
          </a:p>
        </p:txBody>
      </p:sp>
      <p:sp>
        <p:nvSpPr>
          <p:cNvPr id="19" name="Text Box 10"/>
          <p:cNvSpPr txBox="1">
            <a:spLocks noChangeArrowheads="1"/>
          </p:cNvSpPr>
          <p:nvPr/>
        </p:nvSpPr>
        <p:spPr bwMode="auto">
          <a:xfrm>
            <a:off x="3581400" y="3733800"/>
            <a:ext cx="2514600" cy="400050"/>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Vệ sinh chuồng nuôi</a:t>
            </a:r>
          </a:p>
        </p:txBody>
      </p:sp>
      <p:sp>
        <p:nvSpPr>
          <p:cNvPr id="20" name="Text Box 11"/>
          <p:cNvSpPr txBox="1">
            <a:spLocks noChangeArrowheads="1"/>
          </p:cNvSpPr>
          <p:nvPr/>
        </p:nvSpPr>
        <p:spPr bwMode="auto">
          <a:xfrm>
            <a:off x="6553200" y="37338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Tiêm, nhỏ thuốc phòng dịch bệnh</a:t>
            </a:r>
          </a:p>
        </p:txBody>
      </p:sp>
      <p:sp>
        <p:nvSpPr>
          <p:cNvPr id="21" name="Text Box 12"/>
          <p:cNvSpPr txBox="1">
            <a:spLocks noChangeArrowheads="1"/>
          </p:cNvSpPr>
          <p:nvPr/>
        </p:nvSpPr>
        <p:spPr bwMode="auto">
          <a:xfrm>
            <a:off x="3352800" y="5105400"/>
            <a:ext cx="3048000" cy="40011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ct val="50000"/>
              </a:spcBef>
              <a:spcAft>
                <a:spcPts val="0"/>
              </a:spcAft>
              <a:defRPr/>
            </a:pPr>
            <a:r>
              <a:rPr lang="en-US" sz="2000">
                <a:cs typeface="Times New Roman" pitchFamily="18" charset="0"/>
              </a:rPr>
              <a:t>TÁC DỤNG</a:t>
            </a:r>
          </a:p>
        </p:txBody>
      </p:sp>
      <p:sp>
        <p:nvSpPr>
          <p:cNvPr id="22" name="Text Box 13"/>
          <p:cNvSpPr txBox="1">
            <a:spLocks noChangeArrowheads="1"/>
          </p:cNvSpPr>
          <p:nvPr/>
        </p:nvSpPr>
        <p:spPr bwMode="auto">
          <a:xfrm>
            <a:off x="3581400" y="60198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Gà không bị nhiễm bệnh</a:t>
            </a:r>
          </a:p>
        </p:txBody>
      </p:sp>
      <p:sp>
        <p:nvSpPr>
          <p:cNvPr id="23" name="Text Box 14"/>
          <p:cNvSpPr txBox="1">
            <a:spLocks noChangeArrowheads="1"/>
          </p:cNvSpPr>
          <p:nvPr/>
        </p:nvSpPr>
        <p:spPr bwMode="auto">
          <a:xfrm>
            <a:off x="685800" y="60198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vi-VN" sz="2000">
                <a:cs typeface="Times New Roman" pitchFamily="18" charset="0"/>
              </a:rPr>
              <a:t>Làm sạch  môi trường sống cho gà</a:t>
            </a:r>
          </a:p>
        </p:txBody>
      </p:sp>
      <p:sp>
        <p:nvSpPr>
          <p:cNvPr id="24" name="Text Box 15"/>
          <p:cNvSpPr txBox="1">
            <a:spLocks noChangeArrowheads="1"/>
          </p:cNvSpPr>
          <p:nvPr/>
        </p:nvSpPr>
        <p:spPr bwMode="auto">
          <a:xfrm>
            <a:off x="6477000" y="6019800"/>
            <a:ext cx="2514600" cy="708025"/>
          </a:xfrm>
          <a:prstGeom prst="rect">
            <a:avLst/>
          </a:prstGeom>
          <a:solidFill>
            <a:srgbClr val="0000FF"/>
          </a:solidFill>
          <a:ln w="38100" cmpd="dbl" algn="ctr">
            <a:solidFill>
              <a:srgbClr val="FFFF00"/>
            </a:solidFill>
            <a:miter lim="800000"/>
            <a:headEnd/>
            <a:tailEnd/>
          </a:ln>
        </p:spPr>
        <p:txBody>
          <a:bodyPr>
            <a:spAutoFit/>
          </a:bodyPr>
          <a:lstStyle/>
          <a:p>
            <a:pPr algn="ctr">
              <a:spcBef>
                <a:spcPct val="50000"/>
              </a:spcBef>
            </a:pPr>
            <a:r>
              <a:rPr lang="en-US" sz="2000">
                <a:cs typeface="Times New Roman" pitchFamily="18" charset="0"/>
              </a:rPr>
              <a:t>Gà lớn nhanh, khoẻ mạnh</a:t>
            </a:r>
          </a:p>
        </p:txBody>
      </p:sp>
      <p:sp>
        <p:nvSpPr>
          <p:cNvPr id="25" name="Line 16"/>
          <p:cNvSpPr>
            <a:spLocks noChangeShapeType="1"/>
          </p:cNvSpPr>
          <p:nvPr/>
        </p:nvSpPr>
        <p:spPr bwMode="auto">
          <a:xfrm flipH="1">
            <a:off x="2667000" y="1066800"/>
            <a:ext cx="1524000" cy="457200"/>
          </a:xfrm>
          <a:prstGeom prst="line">
            <a:avLst/>
          </a:prstGeom>
          <a:noFill/>
          <a:ln w="38100">
            <a:solidFill>
              <a:schemeClr val="hlink"/>
            </a:solidFill>
            <a:round/>
            <a:headEnd/>
            <a:tailEnd type="triangle" w="med" len="med"/>
          </a:ln>
        </p:spPr>
        <p:txBody>
          <a:bodyPr>
            <a:spAutoFit/>
          </a:bodyPr>
          <a:lstStyle/>
          <a:p>
            <a:endParaRPr lang="en-US"/>
          </a:p>
        </p:txBody>
      </p:sp>
      <p:sp>
        <p:nvSpPr>
          <p:cNvPr id="26" name="Line 17"/>
          <p:cNvSpPr>
            <a:spLocks noChangeShapeType="1"/>
          </p:cNvSpPr>
          <p:nvPr/>
        </p:nvSpPr>
        <p:spPr bwMode="auto">
          <a:xfrm>
            <a:off x="4800600" y="1143000"/>
            <a:ext cx="0" cy="381000"/>
          </a:xfrm>
          <a:prstGeom prst="line">
            <a:avLst/>
          </a:prstGeom>
          <a:noFill/>
          <a:ln w="38100">
            <a:solidFill>
              <a:schemeClr val="hlink"/>
            </a:solidFill>
            <a:round/>
            <a:headEnd/>
            <a:tailEnd type="triangle" w="med" len="med"/>
          </a:ln>
        </p:spPr>
        <p:txBody>
          <a:bodyPr>
            <a:spAutoFit/>
          </a:bodyPr>
          <a:lstStyle/>
          <a:p>
            <a:endParaRPr lang="en-US"/>
          </a:p>
        </p:txBody>
      </p:sp>
      <p:sp>
        <p:nvSpPr>
          <p:cNvPr id="27" name="Line 18"/>
          <p:cNvSpPr>
            <a:spLocks noChangeShapeType="1"/>
          </p:cNvSpPr>
          <p:nvPr/>
        </p:nvSpPr>
        <p:spPr bwMode="auto">
          <a:xfrm>
            <a:off x="5410200" y="1066800"/>
            <a:ext cx="1600200" cy="457200"/>
          </a:xfrm>
          <a:prstGeom prst="line">
            <a:avLst/>
          </a:prstGeom>
          <a:noFill/>
          <a:ln w="38100">
            <a:solidFill>
              <a:schemeClr val="hlink"/>
            </a:solidFill>
            <a:round/>
            <a:headEnd/>
            <a:tailEnd type="triangle" w="med" len="med"/>
          </a:ln>
        </p:spPr>
        <p:txBody>
          <a:bodyPr>
            <a:spAutoFit/>
          </a:bodyPr>
          <a:lstStyle/>
          <a:p>
            <a:endParaRPr lang="en-US"/>
          </a:p>
        </p:txBody>
      </p:sp>
      <p:sp>
        <p:nvSpPr>
          <p:cNvPr id="26646" name="Line 19"/>
          <p:cNvSpPr>
            <a:spLocks noChangeShapeType="1"/>
          </p:cNvSpPr>
          <p:nvPr/>
        </p:nvSpPr>
        <p:spPr bwMode="auto">
          <a:xfrm flipH="1">
            <a:off x="4114800" y="2362200"/>
            <a:ext cx="0" cy="381000"/>
          </a:xfrm>
          <a:prstGeom prst="line">
            <a:avLst/>
          </a:prstGeom>
          <a:noFill/>
          <a:ln w="9525">
            <a:noFill/>
            <a:round/>
            <a:headEnd/>
            <a:tailEnd/>
          </a:ln>
        </p:spPr>
        <p:txBody>
          <a:bodyPr>
            <a:spAutoFit/>
          </a:bodyPr>
          <a:lstStyle/>
          <a:p>
            <a:endParaRPr lang="en-US"/>
          </a:p>
        </p:txBody>
      </p:sp>
      <p:sp>
        <p:nvSpPr>
          <p:cNvPr id="29" name="Line 20"/>
          <p:cNvSpPr>
            <a:spLocks noChangeShapeType="1"/>
          </p:cNvSpPr>
          <p:nvPr/>
        </p:nvSpPr>
        <p:spPr bwMode="auto">
          <a:xfrm>
            <a:off x="4800600" y="3276600"/>
            <a:ext cx="0" cy="381000"/>
          </a:xfrm>
          <a:prstGeom prst="line">
            <a:avLst/>
          </a:prstGeom>
          <a:noFill/>
          <a:ln w="38100">
            <a:solidFill>
              <a:schemeClr val="hlink"/>
            </a:solidFill>
            <a:round/>
            <a:headEnd/>
            <a:tailEnd type="triangle" w="med" len="med"/>
          </a:ln>
        </p:spPr>
        <p:txBody>
          <a:bodyPr>
            <a:spAutoFit/>
          </a:bodyPr>
          <a:lstStyle/>
          <a:p>
            <a:endParaRPr lang="en-US"/>
          </a:p>
        </p:txBody>
      </p:sp>
      <p:sp>
        <p:nvSpPr>
          <p:cNvPr id="30" name="Line 21"/>
          <p:cNvSpPr>
            <a:spLocks noChangeShapeType="1"/>
          </p:cNvSpPr>
          <p:nvPr/>
        </p:nvSpPr>
        <p:spPr bwMode="auto">
          <a:xfrm flipH="1">
            <a:off x="2743200" y="3276600"/>
            <a:ext cx="1371600" cy="381000"/>
          </a:xfrm>
          <a:prstGeom prst="line">
            <a:avLst/>
          </a:prstGeom>
          <a:noFill/>
          <a:ln w="38100">
            <a:solidFill>
              <a:schemeClr val="hlink"/>
            </a:solidFill>
            <a:round/>
            <a:headEnd/>
            <a:tailEnd type="triangle" w="med" len="med"/>
          </a:ln>
        </p:spPr>
        <p:txBody>
          <a:bodyPr>
            <a:spAutoFit/>
          </a:bodyPr>
          <a:lstStyle/>
          <a:p>
            <a:endParaRPr lang="en-US"/>
          </a:p>
        </p:txBody>
      </p:sp>
      <p:sp>
        <p:nvSpPr>
          <p:cNvPr id="31" name="Line 22"/>
          <p:cNvSpPr>
            <a:spLocks noChangeShapeType="1"/>
          </p:cNvSpPr>
          <p:nvPr/>
        </p:nvSpPr>
        <p:spPr bwMode="auto">
          <a:xfrm>
            <a:off x="5638800" y="3276600"/>
            <a:ext cx="1600200" cy="381000"/>
          </a:xfrm>
          <a:prstGeom prst="line">
            <a:avLst/>
          </a:prstGeom>
          <a:noFill/>
          <a:ln w="38100">
            <a:solidFill>
              <a:schemeClr val="hlink"/>
            </a:solidFill>
            <a:round/>
            <a:headEnd/>
            <a:tailEnd type="triangle" w="med" len="med"/>
          </a:ln>
        </p:spPr>
        <p:txBody>
          <a:bodyPr>
            <a:spAutoFit/>
          </a:bodyPr>
          <a:lstStyle/>
          <a:p>
            <a:endParaRPr lang="en-US"/>
          </a:p>
        </p:txBody>
      </p:sp>
      <p:sp>
        <p:nvSpPr>
          <p:cNvPr id="32" name="Line 23"/>
          <p:cNvSpPr>
            <a:spLocks noChangeShapeType="1"/>
          </p:cNvSpPr>
          <p:nvPr/>
        </p:nvSpPr>
        <p:spPr bwMode="auto">
          <a:xfrm>
            <a:off x="4876800" y="5562600"/>
            <a:ext cx="0" cy="381000"/>
          </a:xfrm>
          <a:prstGeom prst="line">
            <a:avLst/>
          </a:prstGeom>
          <a:noFill/>
          <a:ln w="38100">
            <a:solidFill>
              <a:schemeClr val="hlink"/>
            </a:solidFill>
            <a:round/>
            <a:headEnd/>
            <a:tailEnd type="triangle" w="med" len="med"/>
          </a:ln>
        </p:spPr>
        <p:txBody>
          <a:bodyPr>
            <a:spAutoFit/>
          </a:bodyPr>
          <a:lstStyle/>
          <a:p>
            <a:endParaRPr lang="en-US"/>
          </a:p>
        </p:txBody>
      </p:sp>
      <p:sp>
        <p:nvSpPr>
          <p:cNvPr id="33" name="Line 24"/>
          <p:cNvSpPr>
            <a:spLocks noChangeShapeType="1"/>
          </p:cNvSpPr>
          <p:nvPr/>
        </p:nvSpPr>
        <p:spPr bwMode="auto">
          <a:xfrm flipH="1">
            <a:off x="2743200" y="5562600"/>
            <a:ext cx="1371600" cy="381000"/>
          </a:xfrm>
          <a:prstGeom prst="line">
            <a:avLst/>
          </a:prstGeom>
          <a:noFill/>
          <a:ln w="38100">
            <a:solidFill>
              <a:schemeClr val="hlink"/>
            </a:solidFill>
            <a:round/>
            <a:headEnd/>
            <a:tailEnd type="triangle" w="med" len="med"/>
          </a:ln>
        </p:spPr>
        <p:txBody>
          <a:bodyPr>
            <a:spAutoFit/>
          </a:bodyPr>
          <a:lstStyle/>
          <a:p>
            <a:endParaRPr lang="en-US"/>
          </a:p>
        </p:txBody>
      </p:sp>
      <p:sp>
        <p:nvSpPr>
          <p:cNvPr id="34" name="Line 25"/>
          <p:cNvSpPr>
            <a:spLocks noChangeShapeType="1"/>
          </p:cNvSpPr>
          <p:nvPr/>
        </p:nvSpPr>
        <p:spPr bwMode="auto">
          <a:xfrm>
            <a:off x="5638800" y="5562600"/>
            <a:ext cx="1676400" cy="381000"/>
          </a:xfrm>
          <a:prstGeom prst="line">
            <a:avLst/>
          </a:prstGeom>
          <a:noFill/>
          <a:ln w="38100">
            <a:solidFill>
              <a:schemeClr val="hlink"/>
            </a:solidFill>
            <a:round/>
            <a:headEnd/>
            <a:tailEnd type="triangle" w="med" len="med"/>
          </a:ln>
        </p:spPr>
        <p:txBody>
          <a:bodyPr>
            <a:spAutoFit/>
          </a:bodyPr>
          <a:lstStyle/>
          <a:p>
            <a:endParaRPr lang="en-US"/>
          </a:p>
        </p:txBody>
      </p:sp>
      <p:sp>
        <p:nvSpPr>
          <p:cNvPr id="26653" name="Line 26"/>
          <p:cNvSpPr>
            <a:spLocks noChangeShapeType="1"/>
          </p:cNvSpPr>
          <p:nvPr/>
        </p:nvSpPr>
        <p:spPr bwMode="auto">
          <a:xfrm>
            <a:off x="4419600" y="2590800"/>
            <a:ext cx="0" cy="0"/>
          </a:xfrm>
          <a:prstGeom prst="line">
            <a:avLst/>
          </a:prstGeom>
          <a:noFill/>
          <a:ln w="9525">
            <a:noFill/>
            <a:round/>
            <a:headEnd/>
            <a:tailEnd/>
          </a:ln>
        </p:spPr>
        <p:txBody>
          <a:bodyPr>
            <a:spAutoFit/>
          </a:bodyPr>
          <a:lstStyle/>
          <a:p>
            <a:endParaRPr lang="en-US"/>
          </a:p>
        </p:txBody>
      </p:sp>
      <p:sp>
        <p:nvSpPr>
          <p:cNvPr id="36" name="AutoShape 27"/>
          <p:cNvSpPr>
            <a:spLocks noChangeArrowheads="1"/>
          </p:cNvSpPr>
          <p:nvPr/>
        </p:nvSpPr>
        <p:spPr bwMode="auto">
          <a:xfrm rot="5400000">
            <a:off x="4613275" y="2322513"/>
            <a:ext cx="533400" cy="457200"/>
          </a:xfrm>
          <a:prstGeom prst="rightArrow">
            <a:avLst>
              <a:gd name="adj1" fmla="val 50000"/>
              <a:gd name="adj2" fmla="val 29167"/>
            </a:avLst>
          </a:prstGeom>
          <a:solidFill>
            <a:schemeClr val="accent2"/>
          </a:solidFill>
          <a:ln w="57150" cmpd="thinThick">
            <a:solidFill>
              <a:srgbClr val="CC00FF"/>
            </a:solidFill>
            <a:miter lim="800000"/>
            <a:headEnd/>
            <a:tailEnd/>
          </a:ln>
        </p:spPr>
        <p:txBody>
          <a:bodyPr wrap="none" anchor="ctr"/>
          <a:lstStyle/>
          <a:p>
            <a:pPr algn="ctr">
              <a:spcBef>
                <a:spcPct val="50000"/>
              </a:spcBef>
            </a:pPr>
            <a:endParaRPr lang="vi-VN" sz="2000">
              <a:solidFill>
                <a:srgbClr val="00FFFF"/>
              </a:solidFill>
              <a:cs typeface="Times New Roman" pitchFamily="18" charset="0"/>
            </a:endParaRPr>
          </a:p>
        </p:txBody>
      </p:sp>
      <p:sp>
        <p:nvSpPr>
          <p:cNvPr id="37" name="AutoShape 28"/>
          <p:cNvSpPr>
            <a:spLocks noChangeArrowheads="1"/>
          </p:cNvSpPr>
          <p:nvPr/>
        </p:nvSpPr>
        <p:spPr bwMode="auto">
          <a:xfrm rot="5400000">
            <a:off x="4610100" y="4610100"/>
            <a:ext cx="533400" cy="457200"/>
          </a:xfrm>
          <a:prstGeom prst="rightArrow">
            <a:avLst>
              <a:gd name="adj1" fmla="val 50000"/>
              <a:gd name="adj2" fmla="val 29167"/>
            </a:avLst>
          </a:prstGeom>
          <a:solidFill>
            <a:schemeClr val="accent2"/>
          </a:solidFill>
          <a:ln w="57150" cmpd="thinThick">
            <a:solidFill>
              <a:srgbClr val="CC00FF"/>
            </a:solidFill>
            <a:miter lim="800000"/>
            <a:headEnd/>
            <a:tailEnd/>
          </a:ln>
        </p:spPr>
        <p:txBody>
          <a:bodyPr wrap="none" anchor="ctr"/>
          <a:lstStyle/>
          <a:p>
            <a:pPr algn="ctr">
              <a:spcBef>
                <a:spcPct val="50000"/>
              </a:spcBef>
            </a:pPr>
            <a:endParaRPr lang="vi-VN" sz="2000">
              <a:solidFill>
                <a:srgbClr val="00FFFF"/>
              </a:solidFill>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0" presetClass="entr" presetSubtype="0" fill="hold" grpId="2"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800" decel="100000"/>
                                        <p:tgtEl>
                                          <p:spTgt spid="36"/>
                                        </p:tgtEl>
                                      </p:cBhvr>
                                    </p:animEffect>
                                    <p:anim calcmode="lin" valueType="num">
                                      <p:cBhvr>
                                        <p:cTn id="33" dur="800" decel="100000" fill="hold"/>
                                        <p:tgtEl>
                                          <p:spTgt spid="36"/>
                                        </p:tgtEl>
                                        <p:attrNameLst>
                                          <p:attrName>style.rotation</p:attrName>
                                        </p:attrNameLst>
                                      </p:cBhvr>
                                      <p:tavLst>
                                        <p:tav tm="0">
                                          <p:val>
                                            <p:fltVal val="-90"/>
                                          </p:val>
                                        </p:tav>
                                        <p:tav tm="100000">
                                          <p:val>
                                            <p:fltVal val="0"/>
                                          </p:val>
                                        </p:tav>
                                      </p:tavLst>
                                    </p:anim>
                                    <p:anim calcmode="lin" valueType="num">
                                      <p:cBhvr>
                                        <p:cTn id="34" dur="800" decel="100000" fill="hold"/>
                                        <p:tgtEl>
                                          <p:spTgt spid="36"/>
                                        </p:tgtEl>
                                        <p:attrNameLst>
                                          <p:attrName>ppt_x</p:attrName>
                                        </p:attrNameLst>
                                      </p:cBhvr>
                                      <p:tavLst>
                                        <p:tav tm="0">
                                          <p:val>
                                            <p:strVal val="#ppt_x+0.4"/>
                                          </p:val>
                                        </p:tav>
                                        <p:tav tm="100000">
                                          <p:val>
                                            <p:strVal val="#ppt_x-0.05"/>
                                          </p:val>
                                        </p:tav>
                                      </p:tavLst>
                                    </p:anim>
                                    <p:anim calcmode="lin" valueType="num">
                                      <p:cBhvr>
                                        <p:cTn id="35" dur="800" decel="100000" fill="hold"/>
                                        <p:tgtEl>
                                          <p:spTgt spid="3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800" decel="100000"/>
                                        <p:tgtEl>
                                          <p:spTgt spid="17"/>
                                        </p:tgtEl>
                                      </p:cBhvr>
                                    </p:animEffect>
                                    <p:anim calcmode="lin" valueType="num">
                                      <p:cBhvr>
                                        <p:cTn id="41" dur="800" decel="100000" fill="hold"/>
                                        <p:tgtEl>
                                          <p:spTgt spid="17"/>
                                        </p:tgtEl>
                                        <p:attrNameLst>
                                          <p:attrName>style.rotation</p:attrName>
                                        </p:attrNameLst>
                                      </p:cBhvr>
                                      <p:tavLst>
                                        <p:tav tm="0">
                                          <p:val>
                                            <p:fltVal val="-90"/>
                                          </p:val>
                                        </p:tav>
                                        <p:tav tm="100000">
                                          <p:val>
                                            <p:fltVal val="0"/>
                                          </p:val>
                                        </p:tav>
                                      </p:tavLst>
                                    </p:anim>
                                    <p:anim calcmode="lin" valueType="num">
                                      <p:cBhvr>
                                        <p:cTn id="42" dur="800" decel="100000" fill="hold"/>
                                        <p:tgtEl>
                                          <p:spTgt spid="17"/>
                                        </p:tgtEl>
                                        <p:attrNameLst>
                                          <p:attrName>ppt_x</p:attrName>
                                        </p:attrNameLst>
                                      </p:cBhvr>
                                      <p:tavLst>
                                        <p:tav tm="0">
                                          <p:val>
                                            <p:strVal val="#ppt_x+0.4"/>
                                          </p:val>
                                        </p:tav>
                                        <p:tav tm="100000">
                                          <p:val>
                                            <p:strVal val="#ppt_x-0.05"/>
                                          </p:val>
                                        </p:tav>
                                      </p:tavLst>
                                    </p:anim>
                                    <p:anim calcmode="lin" valueType="num">
                                      <p:cBhvr>
                                        <p:cTn id="43" dur="800" decel="100000" fill="hold"/>
                                        <p:tgtEl>
                                          <p:spTgt spid="1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par>
                                <p:cTn id="46" presetID="3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800" decel="100000"/>
                                        <p:tgtEl>
                                          <p:spTgt spid="36"/>
                                        </p:tgtEl>
                                      </p:cBhvr>
                                    </p:animEffect>
                                    <p:anim calcmode="lin" valueType="num">
                                      <p:cBhvr>
                                        <p:cTn id="49" dur="800" decel="100000" fill="hold"/>
                                        <p:tgtEl>
                                          <p:spTgt spid="36"/>
                                        </p:tgtEl>
                                        <p:attrNameLst>
                                          <p:attrName>style.rotation</p:attrName>
                                        </p:attrNameLst>
                                      </p:cBhvr>
                                      <p:tavLst>
                                        <p:tav tm="0">
                                          <p:val>
                                            <p:fltVal val="-90"/>
                                          </p:val>
                                        </p:tav>
                                        <p:tav tm="100000">
                                          <p:val>
                                            <p:fltVal val="0"/>
                                          </p:val>
                                        </p:tav>
                                      </p:tavLst>
                                    </p:anim>
                                    <p:anim calcmode="lin" valueType="num">
                                      <p:cBhvr>
                                        <p:cTn id="50" dur="800" decel="100000" fill="hold"/>
                                        <p:tgtEl>
                                          <p:spTgt spid="36"/>
                                        </p:tgtEl>
                                        <p:attrNameLst>
                                          <p:attrName>ppt_x</p:attrName>
                                        </p:attrNameLst>
                                      </p:cBhvr>
                                      <p:tavLst>
                                        <p:tav tm="0">
                                          <p:val>
                                            <p:strVal val="#ppt_x+0.4"/>
                                          </p:val>
                                        </p:tav>
                                        <p:tav tm="100000">
                                          <p:val>
                                            <p:strVal val="#ppt_x-0.05"/>
                                          </p:val>
                                        </p:tav>
                                      </p:tavLst>
                                    </p:anim>
                                    <p:anim calcmode="lin" valueType="num">
                                      <p:cBhvr>
                                        <p:cTn id="51" dur="800" decel="100000" fill="hold"/>
                                        <p:tgtEl>
                                          <p:spTgt spid="36"/>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54" presetID="22" presetClass="emph" presetSubtype="0" repeatCount="2000" fill="hold" grpId="1" nodeType="withEffect">
                                  <p:stCondLst>
                                    <p:cond delay="0"/>
                                  </p:stCondLst>
                                  <p:childTnLst>
                                    <p:animClr clrSpc="hsl" dir="cw">
                                      <p:cBhvr override="childStyle">
                                        <p:cTn id="55" dur="1000" fill="hold"/>
                                        <p:tgtEl>
                                          <p:spTgt spid="36"/>
                                        </p:tgtEl>
                                        <p:attrNameLst>
                                          <p:attrName>style.color</p:attrName>
                                        </p:attrNameLst>
                                      </p:cBhvr>
                                      <p:by>
                                        <p:hsl h="-7200000" s="0" l="0"/>
                                      </p:by>
                                    </p:animClr>
                                    <p:animClr clrSpc="hsl" dir="cw">
                                      <p:cBhvr>
                                        <p:cTn id="56" dur="1000" fill="hold"/>
                                        <p:tgtEl>
                                          <p:spTgt spid="36"/>
                                        </p:tgtEl>
                                        <p:attrNameLst>
                                          <p:attrName>fillcolor</p:attrName>
                                        </p:attrNameLst>
                                      </p:cBhvr>
                                      <p:by>
                                        <p:hsl h="-7200000" s="0" l="0"/>
                                      </p:by>
                                    </p:animClr>
                                    <p:animClr clrSpc="hsl" dir="cw">
                                      <p:cBhvr>
                                        <p:cTn id="57" dur="1000" fill="hold"/>
                                        <p:tgtEl>
                                          <p:spTgt spid="36"/>
                                        </p:tgtEl>
                                        <p:attrNameLst>
                                          <p:attrName>stroke.color</p:attrName>
                                        </p:attrNameLst>
                                      </p:cBhvr>
                                      <p:by>
                                        <p:hsl h="-7200000" s="0" l="0"/>
                                      </p:by>
                                    </p:animClr>
                                    <p:set>
                                      <p:cBhvr>
                                        <p:cTn id="58" dur="1000" fill="hold"/>
                                        <p:tgtEl>
                                          <p:spTgt spid="36"/>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randombar(horizontal)">
                                      <p:cBhvr>
                                        <p:cTn id="88" dur="500"/>
                                        <p:tgtEl>
                                          <p:spTgt spid="2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5" presetClass="entr" presetSubtype="0" fill="hold" grpId="1" nodeType="clickEffect">
                                  <p:stCondLst>
                                    <p:cond delay="0"/>
                                  </p:stCondLst>
                                  <p:iterate type="lt">
                                    <p:tmPct val="10000"/>
                                  </p:iterate>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anim calcmode="lin" valueType="num">
                                      <p:cBhvr>
                                        <p:cTn id="94" dur="500" fill="hold"/>
                                        <p:tgtEl>
                                          <p:spTgt spid="37"/>
                                        </p:tgtEl>
                                        <p:attrNameLst>
                                          <p:attrName>ppt_w</p:attrName>
                                        </p:attrNameLst>
                                      </p:cBhvr>
                                      <p:tavLst>
                                        <p:tav tm="0" fmla="#ppt_w*sin(2.5*pi*$)">
                                          <p:val>
                                            <p:fltVal val="0"/>
                                          </p:val>
                                        </p:tav>
                                        <p:tav tm="100000">
                                          <p:val>
                                            <p:fltVal val="1"/>
                                          </p:val>
                                        </p:tav>
                                      </p:tavLst>
                                    </p:anim>
                                    <p:anim calcmode="lin" valueType="num">
                                      <p:cBhvr>
                                        <p:cTn id="95" dur="500" fill="hold"/>
                                        <p:tgtEl>
                                          <p:spTgt spid="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2" name="chimes.wav"/>
                                        </p:tgtEl>
                                      </p:cMediaNode>
                                    </p:audio>
                                  </p:subTnLst>
                                </p:cTn>
                              </p:par>
                              <p:par>
                                <p:cTn id="96" presetID="45" presetClass="entr" presetSubtype="0" fill="hold" nodeType="withEffect">
                                  <p:stCondLst>
                                    <p:cond delay="0"/>
                                  </p:stCondLst>
                                  <p:iterate type="lt">
                                    <p:tmPct val="10000"/>
                                  </p:iterate>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anim calcmode="lin" valueType="num">
                                      <p:cBhvr>
                                        <p:cTn id="99" dur="500" fill="hold"/>
                                        <p:tgtEl>
                                          <p:spTgt spid="21"/>
                                        </p:tgtEl>
                                        <p:attrNameLst>
                                          <p:attrName>ppt_w</p:attrName>
                                        </p:attrNameLst>
                                      </p:cBhvr>
                                      <p:tavLst>
                                        <p:tav tm="0" fmla="#ppt_w*sin(2.5*pi*$)">
                                          <p:val>
                                            <p:fltVal val="0"/>
                                          </p:val>
                                        </p:tav>
                                        <p:tav tm="100000">
                                          <p:val>
                                            <p:fltVal val="1"/>
                                          </p:val>
                                        </p:tav>
                                      </p:tavLst>
                                    </p:anim>
                                    <p:anim calcmode="lin" valueType="num">
                                      <p:cBhvr>
                                        <p:cTn id="100" dur="500" fill="hold"/>
                                        <p:tgtEl>
                                          <p:spTgt spid="2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ashreg.wav"/>
                                        </p:tgtEl>
                                      </p:cMediaNode>
                                    </p:audio>
                                  </p:subTnLst>
                                </p:cTn>
                              </p:par>
                              <p:par>
                                <p:cTn id="101" presetID="22" presetClass="emph" presetSubtype="0" repeatCount="2000" fill="hold" grpId="0" nodeType="withEffect">
                                  <p:stCondLst>
                                    <p:cond delay="0"/>
                                  </p:stCondLst>
                                  <p:iterate type="lt">
                                    <p:tmPct val="0"/>
                                  </p:iterate>
                                  <p:childTnLst>
                                    <p:animClr clrSpc="hsl" dir="cw">
                                      <p:cBhvr override="childStyle">
                                        <p:cTn id="102" dur="500" fill="hold"/>
                                        <p:tgtEl>
                                          <p:spTgt spid="37"/>
                                        </p:tgtEl>
                                        <p:attrNameLst>
                                          <p:attrName>style.color</p:attrName>
                                        </p:attrNameLst>
                                      </p:cBhvr>
                                      <p:by>
                                        <p:hsl h="-7200000" s="0" l="0"/>
                                      </p:by>
                                    </p:animClr>
                                    <p:animClr clrSpc="hsl" dir="cw">
                                      <p:cBhvr>
                                        <p:cTn id="103" dur="500" fill="hold"/>
                                        <p:tgtEl>
                                          <p:spTgt spid="37"/>
                                        </p:tgtEl>
                                        <p:attrNameLst>
                                          <p:attrName>fillcolor</p:attrName>
                                        </p:attrNameLst>
                                      </p:cBhvr>
                                      <p:by>
                                        <p:hsl h="-7200000" s="0" l="0"/>
                                      </p:by>
                                    </p:animClr>
                                    <p:animClr clrSpc="hsl" dir="cw">
                                      <p:cBhvr>
                                        <p:cTn id="104" dur="500" fill="hold"/>
                                        <p:tgtEl>
                                          <p:spTgt spid="37"/>
                                        </p:tgtEl>
                                        <p:attrNameLst>
                                          <p:attrName>stroke.color</p:attrName>
                                        </p:attrNameLst>
                                      </p:cBhvr>
                                      <p:by>
                                        <p:hsl h="-7200000" s="0" l="0"/>
                                      </p:by>
                                    </p:animClr>
                                    <p:set>
                                      <p:cBhvr>
                                        <p:cTn id="105" dur="500" fill="hold"/>
                                        <p:tgtEl>
                                          <p:spTgt spid="37"/>
                                        </p:tgtEl>
                                        <p:attrNameLst>
                                          <p:attrName>fill.type</p:attrName>
                                        </p:attrNameLst>
                                      </p:cBhvr>
                                      <p:to>
                                        <p:strVal val="solid"/>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16"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diamond(in)">
                                      <p:cBhvr>
                                        <p:cTn id="110" dur="1000"/>
                                        <p:tgtEl>
                                          <p:spTgt spid="23"/>
                                        </p:tgtEl>
                                      </p:cBhvr>
                                    </p:animEffect>
                                  </p:childTnLst>
                                </p:cTn>
                              </p:par>
                              <p:par>
                                <p:cTn id="111" presetID="8" presetClass="entr" presetSubtype="16"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diamond(in)">
                                      <p:cBhvr>
                                        <p:cTn id="113" dur="1000"/>
                                        <p:tgtEl>
                                          <p:spTgt spid="33"/>
                                        </p:tgtEl>
                                      </p:cBhvr>
                                    </p:animEffect>
                                  </p:childTnLst>
                                </p:cTn>
                              </p:par>
                              <p:par>
                                <p:cTn id="114" presetID="8" presetClass="entr" presetSubtype="16" fill="hold" grpId="0" nodeType="with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diamond(in)">
                                      <p:cBhvr>
                                        <p:cTn id="116" dur="1000"/>
                                        <p:tgtEl>
                                          <p:spTgt spid="22"/>
                                        </p:tgtEl>
                                      </p:cBhvr>
                                    </p:animEffect>
                                  </p:childTnLst>
                                </p:cTn>
                              </p:par>
                              <p:par>
                                <p:cTn id="117" presetID="8" presetClass="entr" presetSubtype="16" fill="hold" grpId="0" nodeType="with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diamond(in)">
                                      <p:cBhvr>
                                        <p:cTn id="119" dur="1000"/>
                                        <p:tgtEl>
                                          <p:spTgt spid="24"/>
                                        </p:tgtEl>
                                      </p:cBhvr>
                                    </p:animEffect>
                                  </p:childTnLst>
                                </p:cTn>
                              </p:par>
                              <p:par>
                                <p:cTn id="120" presetID="8" presetClass="entr" presetSubtype="16"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diamond(in)">
                                      <p:cBhvr>
                                        <p:cTn id="122" dur="1000"/>
                                        <p:tgtEl>
                                          <p:spTgt spid="34"/>
                                        </p:tgtEl>
                                      </p:cBhvr>
                                    </p:animEffect>
                                  </p:childTnLst>
                                </p:cTn>
                              </p:par>
                              <p:par>
                                <p:cTn id="123" presetID="30" presetClass="entr" presetSubtype="0" fill="hold" grpId="0"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800" decel="100000"/>
                                        <p:tgtEl>
                                          <p:spTgt spid="32"/>
                                        </p:tgtEl>
                                      </p:cBhvr>
                                    </p:animEffect>
                                    <p:anim calcmode="lin" valueType="num">
                                      <p:cBhvr>
                                        <p:cTn id="126" dur="800" decel="100000" fill="hold"/>
                                        <p:tgtEl>
                                          <p:spTgt spid="32"/>
                                        </p:tgtEl>
                                        <p:attrNameLst>
                                          <p:attrName>style.rotation</p:attrName>
                                        </p:attrNameLst>
                                      </p:cBhvr>
                                      <p:tavLst>
                                        <p:tav tm="0">
                                          <p:val>
                                            <p:fltVal val="-90"/>
                                          </p:val>
                                        </p:tav>
                                        <p:tav tm="100000">
                                          <p:val>
                                            <p:fltVal val="0"/>
                                          </p:val>
                                        </p:tav>
                                      </p:tavLst>
                                    </p:anim>
                                    <p:anim calcmode="lin" valueType="num">
                                      <p:cBhvr>
                                        <p:cTn id="127" dur="800" decel="100000" fill="hold"/>
                                        <p:tgtEl>
                                          <p:spTgt spid="32"/>
                                        </p:tgtEl>
                                        <p:attrNameLst>
                                          <p:attrName>ppt_x</p:attrName>
                                        </p:attrNameLst>
                                      </p:cBhvr>
                                      <p:tavLst>
                                        <p:tav tm="0">
                                          <p:val>
                                            <p:strVal val="#ppt_x+0.4"/>
                                          </p:val>
                                        </p:tav>
                                        <p:tav tm="100000">
                                          <p:val>
                                            <p:strVal val="#ppt_x-0.05"/>
                                          </p:val>
                                        </p:tav>
                                      </p:tavLst>
                                    </p:anim>
                                    <p:anim calcmode="lin" valueType="num">
                                      <p:cBhvr>
                                        <p:cTn id="128" dur="800" decel="100000" fill="hold"/>
                                        <p:tgtEl>
                                          <p:spTgt spid="32"/>
                                        </p:tgtEl>
                                        <p:attrNameLst>
                                          <p:attrName>ppt_y</p:attrName>
                                        </p:attrNameLst>
                                      </p:cBhvr>
                                      <p:tavLst>
                                        <p:tav tm="0">
                                          <p:val>
                                            <p:strVal val="#ppt_y-0.4"/>
                                          </p:val>
                                        </p:tav>
                                        <p:tav tm="100000">
                                          <p:val>
                                            <p:strVal val="#ppt_y+0.1"/>
                                          </p:val>
                                        </p:tav>
                                      </p:tavLst>
                                    </p:anim>
                                    <p:anim calcmode="lin" valueType="num">
                                      <p:cBhvr>
                                        <p:cTn id="129"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130"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19" grpId="0" animBg="1"/>
      <p:bldP spid="20"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6" grpId="0" animBg="1"/>
      <p:bldP spid="36" grpId="1" animBg="1"/>
      <p:bldP spid="36" grpId="2" animBg="1"/>
      <p:bldP spid="37" grpId="0" animBg="1"/>
      <p:bldP spid="3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a:spLocks noChangeArrowheads="1"/>
          </p:cNvSpPr>
          <p:nvPr/>
        </p:nvSpPr>
        <p:spPr bwMode="auto">
          <a:xfrm>
            <a:off x="762000" y="1371600"/>
            <a:ext cx="7772400" cy="400050"/>
          </a:xfrm>
          <a:prstGeom prst="rect">
            <a:avLst/>
          </a:prstGeom>
          <a:noFill/>
          <a:ln w="9525">
            <a:noFill/>
            <a:miter lim="800000"/>
            <a:headEnd/>
            <a:tailEnd/>
          </a:ln>
        </p:spPr>
        <p:txBody>
          <a:bodyPr>
            <a:spAutoFit/>
          </a:bodyPr>
          <a:lstStyle/>
          <a:p>
            <a:r>
              <a:rPr lang="en-US" sz="2000" u="sng">
                <a:cs typeface="Times New Roman" pitchFamily="18" charset="0"/>
              </a:rPr>
              <a:t>Hoạt động 1</a:t>
            </a:r>
            <a:r>
              <a:rPr lang="en-US" sz="2000">
                <a:cs typeface="Times New Roman" pitchFamily="18" charset="0"/>
              </a:rPr>
              <a:t>:  Mục đích vệ sinh phòng bệnh cho gà.</a:t>
            </a:r>
          </a:p>
        </p:txBody>
      </p:sp>
      <p:sp>
        <p:nvSpPr>
          <p:cNvPr id="27651" name="TextBox 8"/>
          <p:cNvSpPr txBox="1">
            <a:spLocks noChangeArrowheads="1"/>
          </p:cNvSpPr>
          <p:nvPr/>
        </p:nvSpPr>
        <p:spPr bwMode="auto">
          <a:xfrm>
            <a:off x="762000" y="1752600"/>
            <a:ext cx="7772400" cy="400050"/>
          </a:xfrm>
          <a:prstGeom prst="rect">
            <a:avLst/>
          </a:prstGeom>
          <a:noFill/>
          <a:ln w="9525">
            <a:noFill/>
            <a:miter lim="800000"/>
            <a:headEnd/>
            <a:tailEnd/>
          </a:ln>
        </p:spPr>
        <p:txBody>
          <a:bodyPr>
            <a:spAutoFit/>
          </a:bodyPr>
          <a:lstStyle/>
          <a:p>
            <a:r>
              <a:rPr lang="en-US" sz="2000" u="sng">
                <a:cs typeface="Times New Roman" pitchFamily="18" charset="0"/>
              </a:rPr>
              <a:t>Hoạt động 2</a:t>
            </a:r>
            <a:r>
              <a:rPr lang="en-US" sz="2000">
                <a:cs typeface="Times New Roman" pitchFamily="18" charset="0"/>
              </a:rPr>
              <a:t>:  Vệ sinh phòng bệnh cho gà.</a:t>
            </a:r>
          </a:p>
        </p:txBody>
      </p:sp>
      <p:sp>
        <p:nvSpPr>
          <p:cNvPr id="2" name="TextBox 1"/>
          <p:cNvSpPr txBox="1">
            <a:spLocks noChangeArrowheads="1"/>
          </p:cNvSpPr>
          <p:nvPr/>
        </p:nvSpPr>
        <p:spPr bwMode="auto">
          <a:xfrm>
            <a:off x="762000" y="3124200"/>
            <a:ext cx="7543800" cy="3108325"/>
          </a:xfrm>
          <a:prstGeom prst="rect">
            <a:avLst/>
          </a:prstGeom>
          <a:noFill/>
          <a:ln w="9525">
            <a:noFill/>
            <a:miter lim="800000"/>
            <a:headEnd/>
            <a:tailEnd/>
          </a:ln>
        </p:spPr>
        <p:txBody>
          <a:bodyPr>
            <a:spAutoFit/>
          </a:bodyPr>
          <a:lstStyle/>
          <a:p>
            <a:pPr marL="514350" indent="-514350">
              <a:buFontTx/>
              <a:buAutoNum type="arabicPeriod"/>
            </a:pPr>
            <a:r>
              <a:rPr lang="en-US" sz="2800">
                <a:solidFill>
                  <a:srgbClr val="66FF33"/>
                </a:solidFill>
              </a:rPr>
              <a:t>Vệ sinh phòng bệnh nhằm tiêu diệt vi trùng, kí sinh trùng gây bệnh và làm tăng sức chống bệnh cho gà.</a:t>
            </a:r>
          </a:p>
          <a:p>
            <a:pPr marL="514350" indent="-514350">
              <a:buFontTx/>
              <a:buAutoNum type="arabicPeriod"/>
            </a:pPr>
            <a:r>
              <a:rPr lang="en-US" sz="2800">
                <a:solidFill>
                  <a:srgbClr val="66FF33"/>
                </a:solidFill>
              </a:rPr>
              <a:t>Vệ sinh phòng bệnh bằng cách thường xuyên cọ rửa sạch sẽ dụng cụ cho gà ăn, uống, làm vệ sinh chuồng nuôi và tiêm, nhỏ thuốc phòng dịch bệnh cho gà.</a:t>
            </a:r>
          </a:p>
        </p:txBody>
      </p:sp>
      <p:sp>
        <p:nvSpPr>
          <p:cNvPr id="4" name="Rectangle 3"/>
          <p:cNvSpPr/>
          <p:nvPr/>
        </p:nvSpPr>
        <p:spPr>
          <a:xfrm>
            <a:off x="3241347" y="2209800"/>
            <a:ext cx="2480166" cy="861774"/>
          </a:xfrm>
          <a:prstGeom prst="rect">
            <a:avLst/>
          </a:prstGeom>
          <a:noFill/>
        </p:spPr>
        <p:txBody>
          <a:bodyPr wrap="none">
            <a:spAutoFit/>
            <a:scene3d>
              <a:camera prst="orthographicFront"/>
              <a:lightRig rig="threePt" dir="t"/>
            </a:scene3d>
            <a:sp3d extrusionH="57150">
              <a:bevelT w="38100" h="38100" prst="relaxedInset"/>
            </a:sp3d>
          </a:bodyPr>
          <a:lstStyle/>
          <a:p>
            <a:pPr algn="ctr" fontAlgn="auto">
              <a:spcBef>
                <a:spcPts val="0"/>
              </a:spcBef>
              <a:spcAft>
                <a:spcPts val="0"/>
              </a:spcAft>
              <a:defRPr/>
            </a:pPr>
            <a:r>
              <a:rPr lang="en-US" sz="4800" u="sng" dirty="0" err="1">
                <a:solidFill>
                  <a:srgbClr val="FF0000"/>
                </a:solidFill>
                <a:latin typeface="Arial"/>
                <a:cs typeface="+mn-cs"/>
              </a:rPr>
              <a:t>Ghi</a:t>
            </a:r>
            <a:r>
              <a:rPr lang="en-US" sz="4800" u="sng" dirty="0">
                <a:solidFill>
                  <a:srgbClr val="FF0000"/>
                </a:solidFill>
                <a:latin typeface="Arial"/>
                <a:cs typeface="+mn-cs"/>
              </a:rPr>
              <a:t> </a:t>
            </a:r>
            <a:r>
              <a:rPr lang="en-US" sz="4800" u="sng" dirty="0" err="1">
                <a:solidFill>
                  <a:srgbClr val="FF0000"/>
                </a:solidFill>
                <a:latin typeface="Arial"/>
                <a:cs typeface="+mn-cs"/>
              </a:rPr>
              <a:t>nhớ</a:t>
            </a:r>
            <a:endParaRPr lang="en-US" sz="4800" u="sng" dirty="0">
              <a:solidFill>
                <a:srgbClr val="FF0000"/>
              </a:solidFill>
              <a:latin typeface="Arial"/>
              <a:cs typeface="+mn-cs"/>
            </a:endParaRPr>
          </a:p>
        </p:txBody>
      </p:sp>
      <p:sp>
        <p:nvSpPr>
          <p:cNvPr id="27654" name="TextBox 9"/>
          <p:cNvSpPr txBox="1">
            <a:spLocks noChangeArrowheads="1"/>
          </p:cNvSpPr>
          <p:nvPr/>
        </p:nvSpPr>
        <p:spPr bwMode="auto">
          <a:xfrm>
            <a:off x="1562100" y="762000"/>
            <a:ext cx="6019800" cy="523875"/>
          </a:xfrm>
          <a:prstGeom prst="rect">
            <a:avLst/>
          </a:prstGeom>
          <a:noFill/>
          <a:ln w="9525">
            <a:noFill/>
            <a:miter lim="800000"/>
            <a:headEnd/>
            <a:tailEnd/>
          </a:ln>
        </p:spPr>
        <p:txBody>
          <a:bodyPr>
            <a:spAutoFit/>
          </a:bodyPr>
          <a:lstStyle/>
          <a:p>
            <a:pPr algn="ctr"/>
            <a:r>
              <a:rPr lang="en-US" sz="2800" b="1">
                <a:solidFill>
                  <a:srgbClr val="FF0000"/>
                </a:solidFill>
                <a:cs typeface="Times New Roman" pitchFamily="18" charset="0"/>
              </a:rPr>
              <a:t>Vệ sinh phòng bệnh cho gà</a:t>
            </a:r>
            <a:endParaRPr lang="en-US" sz="1600" b="1">
              <a:solidFill>
                <a:srgbClr val="FF0000"/>
              </a:solidFill>
              <a:cs typeface="Times New Roman" pitchFamily="18" charset="0"/>
            </a:endParaRPr>
          </a:p>
        </p:txBody>
      </p:sp>
      <p:sp>
        <p:nvSpPr>
          <p:cNvPr id="27655" name="TextBox 10"/>
          <p:cNvSpPr txBox="1">
            <a:spLocks noChangeArrowheads="1"/>
          </p:cNvSpPr>
          <p:nvPr/>
        </p:nvSpPr>
        <p:spPr bwMode="auto">
          <a:xfrm>
            <a:off x="304800" y="-76200"/>
            <a:ext cx="8534400" cy="461963"/>
          </a:xfrm>
          <a:prstGeom prst="rect">
            <a:avLst/>
          </a:prstGeom>
          <a:noFill/>
          <a:ln w="9525">
            <a:noFill/>
            <a:miter lim="800000"/>
            <a:headEnd/>
            <a:tailEnd/>
          </a:ln>
        </p:spPr>
        <p:txBody>
          <a:bodyPr>
            <a:spAutoFit/>
          </a:bodyPr>
          <a:lstStyle/>
          <a:p>
            <a:pPr algn="ctr"/>
            <a:r>
              <a:rPr lang="en-US" sz="2400" u="sng">
                <a:cs typeface="Times New Roman" pitchFamily="18" charset="0"/>
              </a:rPr>
              <a:t>Kĩ thuật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7"/>
          <p:cNvSpPr txBox="1">
            <a:spLocks noChangeArrowheads="1"/>
          </p:cNvSpPr>
          <p:nvPr/>
        </p:nvSpPr>
        <p:spPr bwMode="auto">
          <a:xfrm>
            <a:off x="762000" y="1371600"/>
            <a:ext cx="7772400" cy="461963"/>
          </a:xfrm>
          <a:prstGeom prst="rect">
            <a:avLst/>
          </a:prstGeom>
          <a:noFill/>
          <a:ln w="9525">
            <a:noFill/>
            <a:miter lim="800000"/>
            <a:headEnd/>
            <a:tailEnd/>
          </a:ln>
        </p:spPr>
        <p:txBody>
          <a:bodyPr>
            <a:spAutoFit/>
          </a:bodyPr>
          <a:lstStyle/>
          <a:p>
            <a:r>
              <a:rPr lang="en-US" sz="2400" u="sng">
                <a:cs typeface="Times New Roman" pitchFamily="18" charset="0"/>
              </a:rPr>
              <a:t>Hoạt động 1</a:t>
            </a:r>
            <a:r>
              <a:rPr lang="en-US" sz="2400">
                <a:cs typeface="Times New Roman" pitchFamily="18" charset="0"/>
              </a:rPr>
              <a:t>:  Mục đích vệ sinh phòng bệnh cho gà</a:t>
            </a:r>
          </a:p>
        </p:txBody>
      </p:sp>
      <p:sp>
        <p:nvSpPr>
          <p:cNvPr id="28675" name="TextBox 8"/>
          <p:cNvSpPr txBox="1">
            <a:spLocks noChangeArrowheads="1"/>
          </p:cNvSpPr>
          <p:nvPr/>
        </p:nvSpPr>
        <p:spPr bwMode="auto">
          <a:xfrm>
            <a:off x="762000" y="1752600"/>
            <a:ext cx="7772400" cy="461963"/>
          </a:xfrm>
          <a:prstGeom prst="rect">
            <a:avLst/>
          </a:prstGeom>
          <a:noFill/>
          <a:ln w="9525">
            <a:noFill/>
            <a:miter lim="800000"/>
            <a:headEnd/>
            <a:tailEnd/>
          </a:ln>
        </p:spPr>
        <p:txBody>
          <a:bodyPr>
            <a:spAutoFit/>
          </a:bodyPr>
          <a:lstStyle/>
          <a:p>
            <a:r>
              <a:rPr lang="en-US" sz="2400" u="sng">
                <a:cs typeface="Times New Roman" pitchFamily="18" charset="0"/>
              </a:rPr>
              <a:t>Hoạt động 2</a:t>
            </a:r>
            <a:r>
              <a:rPr lang="en-US" sz="2400">
                <a:cs typeface="Times New Roman" pitchFamily="18" charset="0"/>
              </a:rPr>
              <a:t>:  Vệ sinh phòng bệnh cho gà</a:t>
            </a:r>
          </a:p>
        </p:txBody>
      </p:sp>
      <p:sp>
        <p:nvSpPr>
          <p:cNvPr id="3" name="TextBox 2"/>
          <p:cNvSpPr txBox="1">
            <a:spLocks noChangeArrowheads="1"/>
          </p:cNvSpPr>
          <p:nvPr/>
        </p:nvSpPr>
        <p:spPr bwMode="auto">
          <a:xfrm>
            <a:off x="914400" y="2590800"/>
            <a:ext cx="7924800" cy="1739900"/>
          </a:xfrm>
          <a:prstGeom prst="rect">
            <a:avLst/>
          </a:prstGeom>
          <a:noFill/>
          <a:ln w="9525">
            <a:noFill/>
            <a:miter lim="800000"/>
            <a:headEnd/>
            <a:tailEnd/>
          </a:ln>
        </p:spPr>
        <p:txBody>
          <a:bodyPr>
            <a:spAutoFit/>
          </a:bodyPr>
          <a:lstStyle/>
          <a:p>
            <a:r>
              <a:rPr lang="en-US" sz="3600"/>
              <a:t>	</a:t>
            </a:r>
            <a:r>
              <a:rPr lang="en-US" sz="3600">
                <a:solidFill>
                  <a:srgbClr val="FFFF00"/>
                </a:solidFill>
              </a:rPr>
              <a:t>Ở gia đình em hoặc địa phương em đã thực hiện những công việc vệ sinh phòng bệnh cho gà như thế nào? </a:t>
            </a:r>
          </a:p>
        </p:txBody>
      </p:sp>
      <p:sp>
        <p:nvSpPr>
          <p:cNvPr id="28677" name="TextBox 9"/>
          <p:cNvSpPr txBox="1">
            <a:spLocks noChangeArrowheads="1"/>
          </p:cNvSpPr>
          <p:nvPr/>
        </p:nvSpPr>
        <p:spPr bwMode="auto">
          <a:xfrm>
            <a:off x="1562100" y="7620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28678" name="TextBox 10"/>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DELL\Pictures\images.jpg"/>
          <p:cNvPicPr>
            <a:picLocks noChangeAspect="1" noChangeArrowheads="1"/>
          </p:cNvPicPr>
          <p:nvPr/>
        </p:nvPicPr>
        <p:blipFill>
          <a:blip r:embed="rId3"/>
          <a:srcRect/>
          <a:stretch>
            <a:fillRect/>
          </a:stretch>
        </p:blipFill>
        <p:spPr bwMode="auto">
          <a:xfrm>
            <a:off x="-609600" y="3090863"/>
            <a:ext cx="5029200" cy="3767137"/>
          </a:xfrm>
          <a:prstGeom prst="rect">
            <a:avLst/>
          </a:prstGeom>
          <a:noFill/>
          <a:ln w="9525">
            <a:noFill/>
            <a:miter lim="800000"/>
            <a:headEnd/>
            <a:tailEnd/>
          </a:ln>
        </p:spPr>
      </p:pic>
      <p:pic>
        <p:nvPicPr>
          <p:cNvPr id="5" name="Picture 11" descr="C:\Users\DELL\Pictures\A1GHY3PCAJTWSVFCA34WRUVCAOH240YCAVH2MR6CAEU2ZLYCA0ZMZBXCA7LYIEHCAJY5BKVCACCW3Z0CA6GJT2JCAV562Y2CA9NK7PACAFTHJU3CA0R856LCA75OV43CAH1YEJ1CAV8Z84XCA65K184CALZ5LL3.jpg"/>
          <p:cNvPicPr>
            <a:picLocks noChangeAspect="1" noChangeArrowheads="1"/>
          </p:cNvPicPr>
          <p:nvPr/>
        </p:nvPicPr>
        <p:blipFill>
          <a:blip r:embed="rId4"/>
          <a:srcRect/>
          <a:stretch>
            <a:fillRect/>
          </a:stretch>
        </p:blipFill>
        <p:spPr bwMode="auto">
          <a:xfrm>
            <a:off x="4419600" y="3124200"/>
            <a:ext cx="4724400" cy="3733800"/>
          </a:xfrm>
          <a:prstGeom prst="rect">
            <a:avLst/>
          </a:prstGeom>
          <a:noFill/>
          <a:ln w="9525">
            <a:noFill/>
            <a:miter lim="800000"/>
            <a:headEnd/>
            <a:tailEnd/>
          </a:ln>
        </p:spPr>
      </p:pic>
      <p:pic>
        <p:nvPicPr>
          <p:cNvPr id="6" name="Picture 43" descr="cum_ga"/>
          <p:cNvPicPr>
            <a:picLocks noChangeAspect="1" noChangeArrowheads="1"/>
          </p:cNvPicPr>
          <p:nvPr/>
        </p:nvPicPr>
        <p:blipFill>
          <a:blip r:embed="rId5"/>
          <a:srcRect/>
          <a:stretch>
            <a:fillRect/>
          </a:stretch>
        </p:blipFill>
        <p:spPr bwMode="auto">
          <a:xfrm>
            <a:off x="-493713" y="0"/>
            <a:ext cx="4989513" cy="3200400"/>
          </a:xfrm>
          <a:prstGeom prst="rect">
            <a:avLst/>
          </a:prstGeom>
          <a:noFill/>
          <a:ln w="9525">
            <a:noFill/>
            <a:miter lim="800000"/>
            <a:headEnd/>
            <a:tailEnd/>
          </a:ln>
        </p:spPr>
      </p:pic>
      <p:pic>
        <p:nvPicPr>
          <p:cNvPr id="8" name="Picture 3" descr="C:\Users\DELL\Pictures\p1010346.jpg"/>
          <p:cNvPicPr>
            <a:picLocks noChangeAspect="1" noChangeArrowheads="1"/>
          </p:cNvPicPr>
          <p:nvPr/>
        </p:nvPicPr>
        <p:blipFill>
          <a:blip r:embed="rId6" cstate="print"/>
          <a:srcRect/>
          <a:stretch>
            <a:fillRect/>
          </a:stretch>
        </p:blipFill>
        <p:spPr bwMode="auto">
          <a:xfrm>
            <a:off x="4419600" y="0"/>
            <a:ext cx="4724400" cy="3200400"/>
          </a:xfrm>
          <a:prstGeom prst="rect">
            <a:avLst/>
          </a:prstGeom>
          <a:noFill/>
          <a:ln w="9525">
            <a:noFill/>
            <a:miter lim="800000"/>
            <a:headEnd/>
            <a:tailEnd/>
          </a:ln>
        </p:spPr>
      </p:pic>
      <p:pic>
        <p:nvPicPr>
          <p:cNvPr id="9" name="Picture 9" descr="C:\Users\DELL\Pictures\715.jpg"/>
          <p:cNvPicPr>
            <a:picLocks noChangeAspect="1" noChangeArrowheads="1"/>
          </p:cNvPicPr>
          <p:nvPr/>
        </p:nvPicPr>
        <p:blipFill>
          <a:blip r:embed="rId7"/>
          <a:srcRect/>
          <a:stretch>
            <a:fillRect/>
          </a:stretch>
        </p:blipFill>
        <p:spPr bwMode="auto">
          <a:xfrm>
            <a:off x="-609600" y="0"/>
            <a:ext cx="9677400" cy="6858000"/>
          </a:xfrm>
          <a:prstGeom prst="rect">
            <a:avLst/>
          </a:prstGeom>
          <a:noFill/>
          <a:ln w="9525">
            <a:noFill/>
            <a:miter lim="800000"/>
            <a:headEnd/>
            <a:tailEnd/>
          </a:ln>
        </p:spPr>
      </p:pic>
      <p:pic>
        <p:nvPicPr>
          <p:cNvPr id="10" name="Picture 6" descr="image_mini"/>
          <p:cNvPicPr>
            <a:picLocks noChangeAspect="1" noChangeArrowheads="1"/>
          </p:cNvPicPr>
          <p:nvPr/>
        </p:nvPicPr>
        <p:blipFill>
          <a:blip r:embed="rId8"/>
          <a:srcRect/>
          <a:stretch>
            <a:fillRect/>
          </a:stretch>
        </p:blipFill>
        <p:spPr bwMode="auto">
          <a:xfrm>
            <a:off x="-609600" y="-76200"/>
            <a:ext cx="9753600" cy="6978650"/>
          </a:xfrm>
          <a:prstGeom prst="rect">
            <a:avLst/>
          </a:prstGeom>
          <a:noFill/>
          <a:ln w="9525">
            <a:noFill/>
            <a:miter lim="800000"/>
            <a:headEnd/>
            <a:tailEnd/>
          </a:ln>
        </p:spPr>
      </p:pic>
      <p:pic>
        <p:nvPicPr>
          <p:cNvPr id="28" name="Picture 13" descr="C:\Users\DELL\Pictures\2886343_1299055970SQ9K.jpg"/>
          <p:cNvPicPr>
            <a:picLocks noChangeAspect="1" noChangeArrowheads="1"/>
          </p:cNvPicPr>
          <p:nvPr/>
        </p:nvPicPr>
        <p:blipFill>
          <a:blip r:embed="rId9"/>
          <a:srcRect/>
          <a:stretch>
            <a:fillRect/>
          </a:stretch>
        </p:blipFill>
        <p:spPr bwMode="auto">
          <a:xfrm>
            <a:off x="-609600" y="-76200"/>
            <a:ext cx="9829800" cy="70866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nodeType="afterGroup">
                            <p:stCondLst>
                              <p:cond delay="1000"/>
                            </p:stCondLst>
                            <p:childTnLst>
                              <p:par>
                                <p:cTn id="12" presetID="3"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1000"/>
                                        <p:tgtEl>
                                          <p:spTgt spid="4"/>
                                        </p:tgtEl>
                                      </p:cBhvr>
                                    </p:animEffect>
                                  </p:childTnLst>
                                </p:cTn>
                              </p:par>
                            </p:childTnLst>
                          </p:cTn>
                        </p:par>
                        <p:par>
                          <p:cTn id="15" fill="hold" nodeType="afterGroup">
                            <p:stCondLst>
                              <p:cond delay="2000"/>
                            </p:stCondLst>
                            <p:childTnLst>
                              <p:par>
                                <p:cTn id="16" presetID="21"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2000"/>
                                        <p:tgtEl>
                                          <p:spTgt spid="5"/>
                                        </p:tgtEl>
                                      </p:cBhvr>
                                    </p:animEffect>
                                  </p:childTnLst>
                                </p:cTn>
                              </p:par>
                            </p:childTnLst>
                          </p:cTn>
                        </p:par>
                        <p:par>
                          <p:cTn id="19" fill="hold" nodeType="afterGroup">
                            <p:stCondLst>
                              <p:cond delay="4000"/>
                            </p:stCondLst>
                            <p:childTnLst>
                              <p:par>
                                <p:cTn id="20" presetID="21"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1000"/>
                                        <p:tgtEl>
                                          <p:spTgt spid="8"/>
                                        </p:tgtEl>
                                      </p:cBhvr>
                                    </p:animEffect>
                                  </p:childTnLst>
                                </p:cTn>
                              </p:par>
                            </p:childTnLst>
                          </p:cTn>
                        </p:par>
                        <p:par>
                          <p:cTn id="23" fill="hold" nodeType="afterGroup">
                            <p:stCondLst>
                              <p:cond delay="5000"/>
                            </p:stCondLst>
                            <p:childTnLst>
                              <p:par>
                                <p:cTn id="24" presetID="21"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4)">
                                      <p:cBhvr>
                                        <p:cTn id="26" dur="2000"/>
                                        <p:tgtEl>
                                          <p:spTgt spid="9"/>
                                        </p:tgtEl>
                                      </p:cBhvr>
                                    </p:animEffect>
                                  </p:childTnLst>
                                </p:cTn>
                              </p:par>
                            </p:childTnLst>
                          </p:cTn>
                        </p:par>
                        <p:par>
                          <p:cTn id="27" fill="hold" nodeType="afterGroup">
                            <p:stCondLst>
                              <p:cond delay="7000"/>
                            </p:stCondLst>
                            <p:childTnLst>
                              <p:par>
                                <p:cTn id="28" presetID="4"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3000"/>
                                        <p:tgtEl>
                                          <p:spTgt spid="10"/>
                                        </p:tgtEl>
                                      </p:cBhvr>
                                    </p:animEffect>
                                  </p:childTnLst>
                                </p:cTn>
                              </p:par>
                            </p:childTnLst>
                          </p:cTn>
                        </p:par>
                        <p:par>
                          <p:cTn id="31" fill="hold" nodeType="afterGroup">
                            <p:stCondLst>
                              <p:cond delay="10000"/>
                            </p:stCondLst>
                            <p:childTnLst>
                              <p:par>
                                <p:cTn id="32" presetID="2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edge">
                                      <p:cBhvr>
                                        <p:cTn id="3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62100" y="9144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7" name="TextBox 6"/>
          <p:cNvSpPr txBox="1">
            <a:spLocks noChangeArrowheads="1"/>
          </p:cNvSpPr>
          <p:nvPr/>
        </p:nvSpPr>
        <p:spPr bwMode="auto">
          <a:xfrm>
            <a:off x="762000" y="3124200"/>
            <a:ext cx="7543800" cy="1200150"/>
          </a:xfrm>
          <a:prstGeom prst="rect">
            <a:avLst/>
          </a:prstGeom>
          <a:noFill/>
          <a:ln w="9525">
            <a:noFill/>
            <a:miter lim="800000"/>
            <a:headEnd/>
            <a:tailEnd/>
          </a:ln>
        </p:spPr>
        <p:txBody>
          <a:bodyPr>
            <a:spAutoFit/>
          </a:bodyPr>
          <a:lstStyle/>
          <a:p>
            <a:r>
              <a:rPr lang="en-US" sz="3600">
                <a:solidFill>
                  <a:srgbClr val="FFFF00"/>
                </a:solidFill>
              </a:rPr>
              <a:t>Câu 1. Vệ sinh phòng bệnh cho gà nhằm mục đích gì?</a:t>
            </a:r>
          </a:p>
        </p:txBody>
      </p:sp>
      <p:sp>
        <p:nvSpPr>
          <p:cNvPr id="8" name="TextBox 7"/>
          <p:cNvSpPr txBox="1">
            <a:spLocks noChangeArrowheads="1"/>
          </p:cNvSpPr>
          <p:nvPr/>
        </p:nvSpPr>
        <p:spPr bwMode="auto">
          <a:xfrm>
            <a:off x="762000" y="4591050"/>
            <a:ext cx="7543800" cy="1200150"/>
          </a:xfrm>
          <a:prstGeom prst="rect">
            <a:avLst/>
          </a:prstGeom>
          <a:noFill/>
          <a:ln w="9525">
            <a:noFill/>
            <a:miter lim="800000"/>
            <a:headEnd/>
            <a:tailEnd/>
          </a:ln>
        </p:spPr>
        <p:txBody>
          <a:bodyPr>
            <a:spAutoFit/>
          </a:bodyPr>
          <a:lstStyle/>
          <a:p>
            <a:r>
              <a:rPr lang="en-US" sz="3600">
                <a:solidFill>
                  <a:srgbClr val="FFFF00"/>
                </a:solidFill>
              </a:rPr>
              <a:t>Câu 2: Vệ sinh phòng bệnh cho gà có tác dụng gì?</a:t>
            </a:r>
          </a:p>
        </p:txBody>
      </p:sp>
      <p:sp>
        <p:nvSpPr>
          <p:cNvPr id="10245" name="TextBox 8"/>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
        <p:nvSpPr>
          <p:cNvPr id="10" name="TextBox 9"/>
          <p:cNvSpPr txBox="1">
            <a:spLocks noChangeArrowheads="1"/>
          </p:cNvSpPr>
          <p:nvPr/>
        </p:nvSpPr>
        <p:spPr bwMode="auto">
          <a:xfrm>
            <a:off x="762000" y="1752600"/>
            <a:ext cx="7772400" cy="946150"/>
          </a:xfrm>
          <a:prstGeom prst="rect">
            <a:avLst/>
          </a:prstGeom>
          <a:noFill/>
          <a:ln w="9525">
            <a:noFill/>
            <a:miter lim="800000"/>
            <a:headEnd/>
            <a:tailEnd/>
          </a:ln>
        </p:spPr>
        <p:txBody>
          <a:bodyPr>
            <a:spAutoFit/>
          </a:bodyPr>
          <a:lstStyle/>
          <a:p>
            <a:r>
              <a:rPr lang="en-US" sz="2800" u="sng"/>
              <a:t>Hoạt động 1</a:t>
            </a:r>
            <a:r>
              <a:rPr lang="en-US" sz="2800"/>
              <a:t>:  Tìm hiểu mục đích của việc vệ sinh phòng bệnh cho gà.</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762000" y="1752600"/>
            <a:ext cx="7772400" cy="954088"/>
          </a:xfrm>
          <a:prstGeom prst="rect">
            <a:avLst/>
          </a:prstGeom>
          <a:noFill/>
          <a:ln w="9525">
            <a:noFill/>
            <a:miter lim="800000"/>
            <a:headEnd/>
            <a:tailEnd/>
          </a:ln>
        </p:spPr>
        <p:txBody>
          <a:bodyPr>
            <a:spAutoFit/>
          </a:bodyPr>
          <a:lstStyle/>
          <a:p>
            <a:r>
              <a:rPr lang="en-US" sz="2800" u="sng"/>
              <a:t>Hoạt động 1</a:t>
            </a:r>
            <a:r>
              <a:rPr lang="en-US" sz="2800"/>
              <a:t>:  Mục đích vệ sinh phòng bệnh cho gà.</a:t>
            </a:r>
          </a:p>
        </p:txBody>
      </p:sp>
      <p:sp>
        <p:nvSpPr>
          <p:cNvPr id="7" name="TextBox 6"/>
          <p:cNvSpPr txBox="1"/>
          <p:nvPr/>
        </p:nvSpPr>
        <p:spPr>
          <a:xfrm>
            <a:off x="304800" y="3058180"/>
            <a:ext cx="8610600"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r>
              <a:rPr lang="en-US" sz="3000" u="sng" dirty="0" err="1">
                <a:solidFill>
                  <a:srgbClr val="FFFF00"/>
                </a:solidFill>
              </a:rPr>
              <a:t>Câu</a:t>
            </a:r>
            <a:r>
              <a:rPr lang="en-US" sz="3000" u="sng" dirty="0">
                <a:solidFill>
                  <a:srgbClr val="FFFF00"/>
                </a:solidFill>
              </a:rPr>
              <a:t> 1</a:t>
            </a:r>
            <a:r>
              <a:rPr lang="en-US" sz="3000" dirty="0">
                <a:solidFill>
                  <a:srgbClr val="FFFF00"/>
                </a:solidFill>
              </a:rPr>
              <a:t>: </a:t>
            </a:r>
            <a:r>
              <a:rPr lang="en-US" sz="3000" dirty="0" err="1">
                <a:solidFill>
                  <a:srgbClr val="FFFF00"/>
                </a:solidFill>
              </a:rPr>
              <a:t>vệ</a:t>
            </a:r>
            <a:r>
              <a:rPr lang="en-US" sz="3000" dirty="0">
                <a:solidFill>
                  <a:srgbClr val="FFFF00"/>
                </a:solidFill>
              </a:rPr>
              <a:t> </a:t>
            </a:r>
            <a:r>
              <a:rPr lang="en-US" sz="3000" dirty="0" err="1">
                <a:solidFill>
                  <a:srgbClr val="FFFF00"/>
                </a:solidFill>
              </a:rPr>
              <a:t>sinh</a:t>
            </a:r>
            <a:r>
              <a:rPr lang="en-US" sz="3000" dirty="0">
                <a:solidFill>
                  <a:srgbClr val="FFFF00"/>
                </a:solidFill>
              </a:rPr>
              <a:t> </a:t>
            </a:r>
            <a:r>
              <a:rPr lang="en-US" sz="3000" dirty="0" err="1">
                <a:solidFill>
                  <a:srgbClr val="FFFF00"/>
                </a:solidFill>
              </a:rPr>
              <a:t>phòng</a:t>
            </a:r>
            <a:r>
              <a:rPr lang="en-US" sz="3000" dirty="0">
                <a:solidFill>
                  <a:srgbClr val="FFFF00"/>
                </a:solidFill>
              </a:rPr>
              <a:t> </a:t>
            </a:r>
            <a:r>
              <a:rPr lang="en-US" sz="3000" dirty="0" err="1">
                <a:solidFill>
                  <a:srgbClr val="FFFF00"/>
                </a:solidFill>
              </a:rPr>
              <a:t>bệnh</a:t>
            </a:r>
            <a:r>
              <a:rPr lang="en-US" sz="3000" dirty="0">
                <a:solidFill>
                  <a:srgbClr val="FFFF00"/>
                </a:solidFill>
              </a:rPr>
              <a:t> </a:t>
            </a:r>
            <a:r>
              <a:rPr lang="en-US" sz="3000" dirty="0" err="1">
                <a:solidFill>
                  <a:srgbClr val="FFFF00"/>
                </a:solidFill>
              </a:rPr>
              <a:t>cho</a:t>
            </a:r>
            <a:r>
              <a:rPr lang="en-US" sz="3000" dirty="0">
                <a:solidFill>
                  <a:srgbClr val="FFFF00"/>
                </a:solidFill>
              </a:rPr>
              <a:t> </a:t>
            </a:r>
            <a:r>
              <a:rPr lang="en-US" sz="3000" dirty="0" err="1">
                <a:solidFill>
                  <a:srgbClr val="FFFF00"/>
                </a:solidFill>
              </a:rPr>
              <a:t>gà</a:t>
            </a:r>
            <a:r>
              <a:rPr lang="en-US" sz="3000" dirty="0">
                <a:solidFill>
                  <a:srgbClr val="FFFF00"/>
                </a:solidFill>
              </a:rPr>
              <a:t> </a:t>
            </a:r>
            <a:r>
              <a:rPr lang="en-US" sz="3000" dirty="0" err="1">
                <a:solidFill>
                  <a:srgbClr val="FFFF00"/>
                </a:solidFill>
              </a:rPr>
              <a:t>nhằm</a:t>
            </a:r>
            <a:r>
              <a:rPr lang="en-US" sz="3000" dirty="0">
                <a:solidFill>
                  <a:srgbClr val="FFFF00"/>
                </a:solidFill>
              </a:rPr>
              <a:t> </a:t>
            </a:r>
            <a:r>
              <a:rPr lang="en-US" sz="3000" dirty="0" err="1">
                <a:solidFill>
                  <a:srgbClr val="FFFF00"/>
                </a:solidFill>
              </a:rPr>
              <a:t>mục</a:t>
            </a:r>
            <a:r>
              <a:rPr lang="en-US" sz="3000" dirty="0">
                <a:solidFill>
                  <a:srgbClr val="FFFF00"/>
                </a:solidFill>
              </a:rPr>
              <a:t> </a:t>
            </a:r>
            <a:r>
              <a:rPr lang="en-US" sz="3000" dirty="0" err="1">
                <a:solidFill>
                  <a:srgbClr val="FFFF00"/>
                </a:solidFill>
              </a:rPr>
              <a:t>đích</a:t>
            </a:r>
            <a:r>
              <a:rPr lang="en-US" sz="3000" dirty="0">
                <a:solidFill>
                  <a:srgbClr val="FFFF00"/>
                </a:solidFill>
              </a:rPr>
              <a:t> </a:t>
            </a:r>
            <a:r>
              <a:rPr lang="en-US" sz="3000" dirty="0" err="1">
                <a:solidFill>
                  <a:srgbClr val="FFFF00"/>
                </a:solidFill>
              </a:rPr>
              <a:t>gì</a:t>
            </a:r>
            <a:r>
              <a:rPr lang="en-US" sz="3000" dirty="0">
                <a:solidFill>
                  <a:srgbClr val="FFFF00"/>
                </a:solidFill>
              </a:rPr>
              <a:t>?</a:t>
            </a:r>
          </a:p>
        </p:txBody>
      </p:sp>
      <p:sp>
        <p:nvSpPr>
          <p:cNvPr id="8" name="TextBox 7"/>
          <p:cNvSpPr txBox="1"/>
          <p:nvPr/>
        </p:nvSpPr>
        <p:spPr>
          <a:xfrm>
            <a:off x="1752600" y="4390503"/>
            <a:ext cx="7543800" cy="1015663"/>
          </a:xfrm>
          <a:prstGeom prst="rect">
            <a:avLst/>
          </a:prstGeom>
          <a:noFill/>
          <a:ln>
            <a:noFill/>
          </a:ln>
          <a:scene3d>
            <a:camera prst="orthographicFront"/>
            <a:lightRig rig="threePt" dir="t"/>
          </a:scene3d>
          <a:sp3d>
            <a:bevelT w="101600" prst="riblet"/>
          </a:sp3d>
        </p:spPr>
        <p:style>
          <a:lnRef idx="1">
            <a:schemeClr val="accent6"/>
          </a:lnRef>
          <a:fillRef idx="3">
            <a:schemeClr val="accent6"/>
          </a:fillRef>
          <a:effectRef idx="2">
            <a:schemeClr val="accent6"/>
          </a:effectRef>
          <a:fontRef idx="minor">
            <a:schemeClr val="lt1"/>
          </a:fontRef>
        </p:style>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3000" smtClean="0">
                <a:solidFill>
                  <a:srgbClr val="FFFFFF"/>
                </a:solidFill>
                <a:latin typeface="Arial"/>
              </a:rPr>
              <a:t>-Tiêu diệt vi trùng, kí sinh trùng (giun, sán) gây bệnh.</a:t>
            </a:r>
          </a:p>
        </p:txBody>
      </p:sp>
      <p:sp>
        <p:nvSpPr>
          <p:cNvPr id="10" name="TextBox 9"/>
          <p:cNvSpPr txBox="1"/>
          <p:nvPr/>
        </p:nvSpPr>
        <p:spPr>
          <a:xfrm>
            <a:off x="1641037" y="5935702"/>
            <a:ext cx="6691717" cy="553998"/>
          </a:xfrm>
          <a:prstGeom prst="rect">
            <a:avLst/>
          </a:prstGeom>
          <a:noFill/>
          <a:ln>
            <a:noFill/>
          </a:ln>
          <a:scene3d>
            <a:camera prst="orthographicFront"/>
            <a:lightRig rig="threePt" dir="t"/>
          </a:scene3d>
          <a:sp3d>
            <a:bevelT w="101600" prst="riblet"/>
          </a:sp3d>
        </p:spPr>
        <p:style>
          <a:lnRef idx="1">
            <a:schemeClr val="accent6"/>
          </a:lnRef>
          <a:fillRef idx="3">
            <a:schemeClr val="accent6"/>
          </a:fillRef>
          <a:effectRef idx="2">
            <a:schemeClr val="accent6"/>
          </a:effectRef>
          <a:fontRef idx="minor">
            <a:schemeClr val="lt1"/>
          </a:fontRef>
        </p:style>
        <p:txBody>
          <a:bodyPr>
            <a:spAutoFit/>
          </a:bodyPr>
          <a:lstStyle/>
          <a:p>
            <a:pPr fontAlgn="auto">
              <a:spcBef>
                <a:spcPts val="0"/>
              </a:spcBef>
              <a:spcAft>
                <a:spcPts val="0"/>
              </a:spcAft>
              <a:defRPr/>
            </a:pPr>
            <a:r>
              <a:rPr lang="en-US" sz="3000" dirty="0"/>
              <a:t>-</a:t>
            </a:r>
            <a:r>
              <a:rPr lang="en-US" sz="3000" dirty="0" err="1"/>
              <a:t>Tránh</a:t>
            </a:r>
            <a:r>
              <a:rPr lang="en-US" sz="3000" dirty="0"/>
              <a:t> </a:t>
            </a:r>
            <a:r>
              <a:rPr lang="en-US" sz="3000" dirty="0" err="1"/>
              <a:t>được</a:t>
            </a:r>
            <a:r>
              <a:rPr lang="en-US" sz="3000" dirty="0"/>
              <a:t> </a:t>
            </a:r>
            <a:r>
              <a:rPr lang="en-US" sz="3000" dirty="0" err="1"/>
              <a:t>sự</a:t>
            </a:r>
            <a:r>
              <a:rPr lang="en-US" sz="3000" dirty="0"/>
              <a:t> </a:t>
            </a:r>
            <a:r>
              <a:rPr lang="en-US" sz="3000" dirty="0" err="1"/>
              <a:t>lây</a:t>
            </a:r>
            <a:r>
              <a:rPr lang="en-US" sz="3000" dirty="0"/>
              <a:t> </a:t>
            </a:r>
            <a:r>
              <a:rPr lang="en-US" sz="3000" dirty="0" err="1"/>
              <a:t>lan</a:t>
            </a:r>
            <a:r>
              <a:rPr lang="en-US" sz="3000" dirty="0"/>
              <a:t> </a:t>
            </a:r>
            <a:r>
              <a:rPr lang="en-US" sz="3000" dirty="0" err="1"/>
              <a:t>bệnh</a:t>
            </a:r>
            <a:r>
              <a:rPr lang="en-US" sz="3000" dirty="0"/>
              <a:t>.</a:t>
            </a:r>
          </a:p>
        </p:txBody>
      </p:sp>
      <p:sp>
        <p:nvSpPr>
          <p:cNvPr id="9" name="TextBox 8"/>
          <p:cNvSpPr txBox="1"/>
          <p:nvPr/>
        </p:nvSpPr>
        <p:spPr>
          <a:xfrm>
            <a:off x="1749605" y="5428634"/>
            <a:ext cx="7053024" cy="553998"/>
          </a:xfrm>
          <a:prstGeom prst="rect">
            <a:avLst/>
          </a:prstGeom>
          <a:noFill/>
          <a:ln>
            <a:noFill/>
          </a:ln>
          <a:scene3d>
            <a:camera prst="orthographicFront"/>
            <a:lightRig rig="threePt" dir="t"/>
          </a:scene3d>
          <a:sp3d>
            <a:bevelT w="101600" prst="riblet"/>
          </a:sp3d>
        </p:spPr>
        <p:style>
          <a:lnRef idx="1">
            <a:schemeClr val="accent6"/>
          </a:lnRef>
          <a:fillRef idx="3">
            <a:schemeClr val="accent6"/>
          </a:fillRef>
          <a:effectRef idx="2">
            <a:schemeClr val="accent6"/>
          </a:effectRef>
          <a:fontRef idx="minor">
            <a:schemeClr val="lt1"/>
          </a:fontRef>
        </p:style>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r>
              <a:rPr lang="en-US" sz="3000" smtClean="0">
                <a:solidFill>
                  <a:srgbClr val="FFFFFF"/>
                </a:solidFill>
                <a:latin typeface="Arial"/>
              </a:rPr>
              <a:t>- Giúp gà tăng sức chống bệnh.</a:t>
            </a:r>
          </a:p>
        </p:txBody>
      </p:sp>
      <p:sp>
        <p:nvSpPr>
          <p:cNvPr id="11279" name="TextBox 11"/>
          <p:cNvSpPr txBox="1">
            <a:spLocks noChangeArrowheads="1"/>
          </p:cNvSpPr>
          <p:nvPr/>
        </p:nvSpPr>
        <p:spPr bwMode="auto">
          <a:xfrm>
            <a:off x="1562100" y="9144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11280" name="TextBox 12"/>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
        <p:nvSpPr>
          <p:cNvPr id="14" name="Right Arrow 13"/>
          <p:cNvSpPr/>
          <p:nvPr/>
        </p:nvSpPr>
        <p:spPr>
          <a:xfrm>
            <a:off x="95250" y="4391025"/>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solidFill>
                  <a:srgbClr val="FF0000"/>
                </a:solidFill>
              </a:rPr>
              <a:t>Trả lời</a:t>
            </a:r>
            <a:endParaRPr lang="en-US">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762000" y="1752600"/>
            <a:ext cx="7772400" cy="954088"/>
          </a:xfrm>
          <a:prstGeom prst="rect">
            <a:avLst/>
          </a:prstGeom>
          <a:noFill/>
          <a:ln w="9525">
            <a:noFill/>
            <a:miter lim="800000"/>
            <a:headEnd/>
            <a:tailEnd/>
          </a:ln>
        </p:spPr>
        <p:txBody>
          <a:bodyPr>
            <a:spAutoFit/>
          </a:bodyPr>
          <a:lstStyle/>
          <a:p>
            <a:r>
              <a:rPr lang="en-US" sz="2800" u="sng"/>
              <a:t>Hoạt động 1</a:t>
            </a:r>
            <a:r>
              <a:rPr lang="en-US" sz="2800"/>
              <a:t>:  Mục đích vệ sinh phòng bệnh cho gà</a:t>
            </a:r>
          </a:p>
        </p:txBody>
      </p:sp>
      <p:sp>
        <p:nvSpPr>
          <p:cNvPr id="7" name="TextBox 6"/>
          <p:cNvSpPr txBox="1"/>
          <p:nvPr/>
        </p:nvSpPr>
        <p:spPr>
          <a:xfrm>
            <a:off x="228600" y="2703493"/>
            <a:ext cx="8610600" cy="12003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r>
              <a:rPr lang="en-US" sz="3600" u="sng">
                <a:solidFill>
                  <a:srgbClr val="FFFF00"/>
                </a:solidFill>
              </a:rPr>
              <a:t>Câu 2</a:t>
            </a:r>
            <a:r>
              <a:rPr lang="en-US" sz="3600">
                <a:solidFill>
                  <a:srgbClr val="FFFF00"/>
                </a:solidFill>
              </a:rPr>
              <a:t>: Vệ sinh phòng bệnh cho gà có tác dụng gì?</a:t>
            </a:r>
          </a:p>
        </p:txBody>
      </p:sp>
      <p:sp>
        <p:nvSpPr>
          <p:cNvPr id="11" name="TextBox 10"/>
          <p:cNvSpPr txBox="1"/>
          <p:nvPr/>
        </p:nvSpPr>
        <p:spPr>
          <a:xfrm>
            <a:off x="1447800" y="4239161"/>
            <a:ext cx="6858000" cy="13234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4000" dirty="0">
                <a:solidFill>
                  <a:schemeClr val="tx1"/>
                </a:solidFill>
              </a:rPr>
              <a:t> 	</a:t>
            </a:r>
            <a:r>
              <a:rPr lang="en-US" sz="4000" dirty="0" err="1">
                <a:solidFill>
                  <a:schemeClr val="tx1"/>
                </a:solidFill>
              </a:rPr>
              <a:t>Giúp</a:t>
            </a:r>
            <a:r>
              <a:rPr lang="en-US" sz="4000" dirty="0">
                <a:solidFill>
                  <a:schemeClr val="tx1"/>
                </a:solidFill>
              </a:rPr>
              <a:t> </a:t>
            </a:r>
            <a:r>
              <a:rPr lang="en-US" sz="4000" dirty="0" err="1">
                <a:solidFill>
                  <a:schemeClr val="tx1"/>
                </a:solidFill>
              </a:rPr>
              <a:t>cho</a:t>
            </a:r>
            <a:r>
              <a:rPr lang="en-US" sz="4000" dirty="0">
                <a:solidFill>
                  <a:schemeClr val="tx1"/>
                </a:solidFill>
              </a:rPr>
              <a:t> </a:t>
            </a:r>
            <a:r>
              <a:rPr lang="en-US" sz="4000" dirty="0" err="1">
                <a:solidFill>
                  <a:schemeClr val="tx1"/>
                </a:solidFill>
              </a:rPr>
              <a:t>gà</a:t>
            </a:r>
            <a:r>
              <a:rPr lang="en-US" sz="4000" dirty="0">
                <a:solidFill>
                  <a:schemeClr val="tx1"/>
                </a:solidFill>
              </a:rPr>
              <a:t> </a:t>
            </a:r>
            <a:r>
              <a:rPr lang="en-US" sz="4000" dirty="0" err="1">
                <a:solidFill>
                  <a:schemeClr val="tx1"/>
                </a:solidFill>
              </a:rPr>
              <a:t>có</a:t>
            </a:r>
            <a:r>
              <a:rPr lang="en-US" sz="4000" dirty="0">
                <a:solidFill>
                  <a:schemeClr val="tx1"/>
                </a:solidFill>
              </a:rPr>
              <a:t> </a:t>
            </a:r>
            <a:r>
              <a:rPr lang="en-US" sz="4000" dirty="0" err="1">
                <a:solidFill>
                  <a:schemeClr val="tx1"/>
                </a:solidFill>
              </a:rPr>
              <a:t>sức</a:t>
            </a:r>
            <a:r>
              <a:rPr lang="en-US" sz="4000" dirty="0">
                <a:solidFill>
                  <a:schemeClr val="tx1"/>
                </a:solidFill>
              </a:rPr>
              <a:t> </a:t>
            </a:r>
            <a:r>
              <a:rPr lang="en-US" sz="4000" dirty="0" err="1">
                <a:solidFill>
                  <a:schemeClr val="tx1"/>
                </a:solidFill>
              </a:rPr>
              <a:t>khoẻ</a:t>
            </a:r>
            <a:r>
              <a:rPr lang="en-US" sz="4000" dirty="0">
                <a:solidFill>
                  <a:schemeClr val="tx1"/>
                </a:solidFill>
              </a:rPr>
              <a:t> </a:t>
            </a:r>
            <a:r>
              <a:rPr lang="en-US" sz="4000" dirty="0" err="1">
                <a:solidFill>
                  <a:schemeClr val="tx1"/>
                </a:solidFill>
              </a:rPr>
              <a:t>tốt</a:t>
            </a:r>
            <a:r>
              <a:rPr lang="en-US" sz="4000" dirty="0">
                <a:solidFill>
                  <a:schemeClr val="tx1"/>
                </a:solidFill>
              </a:rPr>
              <a:t>, </a:t>
            </a:r>
            <a:r>
              <a:rPr lang="en-US" sz="4000" dirty="0" err="1">
                <a:solidFill>
                  <a:schemeClr val="tx1"/>
                </a:solidFill>
              </a:rPr>
              <a:t>phát</a:t>
            </a:r>
            <a:r>
              <a:rPr lang="en-US" sz="4000" dirty="0">
                <a:solidFill>
                  <a:schemeClr val="tx1"/>
                </a:solidFill>
              </a:rPr>
              <a:t> </a:t>
            </a:r>
            <a:r>
              <a:rPr lang="en-US" sz="4000" dirty="0" err="1">
                <a:solidFill>
                  <a:schemeClr val="tx1"/>
                </a:solidFill>
              </a:rPr>
              <a:t>triển</a:t>
            </a:r>
            <a:r>
              <a:rPr lang="en-US" sz="4000" dirty="0">
                <a:solidFill>
                  <a:schemeClr val="tx1"/>
                </a:solidFill>
              </a:rPr>
              <a:t> </a:t>
            </a:r>
            <a:r>
              <a:rPr lang="en-US" sz="4000" dirty="0" err="1">
                <a:solidFill>
                  <a:schemeClr val="tx1"/>
                </a:solidFill>
              </a:rPr>
              <a:t>nhanh</a:t>
            </a:r>
            <a:r>
              <a:rPr lang="en-US" sz="4000" dirty="0">
                <a:solidFill>
                  <a:schemeClr val="tx1"/>
                </a:solidFill>
              </a:rPr>
              <a:t>, …</a:t>
            </a:r>
          </a:p>
        </p:txBody>
      </p:sp>
      <p:sp>
        <p:nvSpPr>
          <p:cNvPr id="12297" name="TextBox 8"/>
          <p:cNvSpPr txBox="1">
            <a:spLocks noChangeArrowheads="1"/>
          </p:cNvSpPr>
          <p:nvPr/>
        </p:nvSpPr>
        <p:spPr bwMode="auto">
          <a:xfrm>
            <a:off x="1562100" y="9144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12298" name="TextBox 11"/>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
        <p:nvSpPr>
          <p:cNvPr id="13" name="Right Arrow 12"/>
          <p:cNvSpPr/>
          <p:nvPr/>
        </p:nvSpPr>
        <p:spPr>
          <a:xfrm>
            <a:off x="95250" y="4276725"/>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rgbClr val="FF0000"/>
                </a:solidFill>
              </a:rPr>
              <a:t>Trả</a:t>
            </a:r>
            <a:r>
              <a:rPr lang="en-US" sz="2000" dirty="0">
                <a:solidFill>
                  <a:srgbClr val="FF0000"/>
                </a:solidFill>
              </a:rPr>
              <a:t> </a:t>
            </a:r>
            <a:r>
              <a:rPr lang="en-US" sz="2000" dirty="0" err="1">
                <a:solidFill>
                  <a:srgbClr val="FF0000"/>
                </a:solidFill>
              </a:rPr>
              <a:t>lời</a:t>
            </a:r>
            <a:endParaRPr lang="en-US"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2999125"/>
            <a:ext cx="8839200" cy="34778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4400" b="1" dirty="0">
                <a:solidFill>
                  <a:srgbClr val="33CCCC"/>
                </a:solidFill>
              </a:rPr>
              <a:t>-</a:t>
            </a:r>
            <a:r>
              <a:rPr lang="vi-VN" sz="4400" b="1" dirty="0">
                <a:solidFill>
                  <a:srgbClr val="33CCCC"/>
                </a:solidFill>
              </a:rPr>
              <a:t>Tiêu diệt vi trùng, kí sinh trùng gây bệnh; tăng sức chống đỡ bệnh và tránh dịch lây lan.</a:t>
            </a:r>
            <a:endParaRPr lang="en-US" sz="4400" b="1" dirty="0">
              <a:solidFill>
                <a:srgbClr val="33CCCC"/>
              </a:solidFill>
            </a:endParaRPr>
          </a:p>
          <a:p>
            <a:pPr fontAlgn="auto">
              <a:spcBef>
                <a:spcPts val="0"/>
              </a:spcBef>
              <a:spcAft>
                <a:spcPts val="0"/>
              </a:spcAft>
              <a:defRPr/>
            </a:pPr>
            <a:r>
              <a:rPr lang="en-US" sz="4400" b="1" dirty="0">
                <a:solidFill>
                  <a:srgbClr val="33CCCC"/>
                </a:solidFill>
              </a:rPr>
              <a:t>-</a:t>
            </a:r>
            <a:r>
              <a:rPr lang="en-US" sz="4400" b="1" dirty="0" err="1">
                <a:solidFill>
                  <a:srgbClr val="33CCCC"/>
                </a:solidFill>
              </a:rPr>
              <a:t>Giúp</a:t>
            </a:r>
            <a:r>
              <a:rPr lang="en-US" sz="4400" b="1" dirty="0">
                <a:solidFill>
                  <a:srgbClr val="33CCCC"/>
                </a:solidFill>
              </a:rPr>
              <a:t> </a:t>
            </a:r>
            <a:r>
              <a:rPr lang="en-US" sz="4400" b="1" dirty="0" err="1">
                <a:solidFill>
                  <a:srgbClr val="33CCCC"/>
                </a:solidFill>
              </a:rPr>
              <a:t>cho</a:t>
            </a:r>
            <a:r>
              <a:rPr lang="en-US" sz="4400" b="1" dirty="0">
                <a:solidFill>
                  <a:srgbClr val="33CCCC"/>
                </a:solidFill>
              </a:rPr>
              <a:t> </a:t>
            </a:r>
            <a:r>
              <a:rPr lang="en-US" sz="4400" b="1" dirty="0" err="1">
                <a:solidFill>
                  <a:srgbClr val="33CCCC"/>
                </a:solidFill>
              </a:rPr>
              <a:t>gà</a:t>
            </a:r>
            <a:r>
              <a:rPr lang="en-US" sz="4400" b="1" dirty="0">
                <a:solidFill>
                  <a:srgbClr val="33CCCC"/>
                </a:solidFill>
              </a:rPr>
              <a:t> </a:t>
            </a:r>
            <a:r>
              <a:rPr lang="en-US" sz="4400" b="1" dirty="0" err="1">
                <a:solidFill>
                  <a:srgbClr val="33CCCC"/>
                </a:solidFill>
              </a:rPr>
              <a:t>có</a:t>
            </a:r>
            <a:r>
              <a:rPr lang="en-US" sz="4400" b="1" dirty="0">
                <a:solidFill>
                  <a:srgbClr val="33CCCC"/>
                </a:solidFill>
              </a:rPr>
              <a:t> </a:t>
            </a:r>
            <a:r>
              <a:rPr lang="en-US" sz="4400" b="1" dirty="0" err="1">
                <a:solidFill>
                  <a:srgbClr val="33CCCC"/>
                </a:solidFill>
              </a:rPr>
              <a:t>sức</a:t>
            </a:r>
            <a:r>
              <a:rPr lang="en-US" sz="4400" b="1" dirty="0">
                <a:solidFill>
                  <a:srgbClr val="33CCCC"/>
                </a:solidFill>
              </a:rPr>
              <a:t> </a:t>
            </a:r>
            <a:r>
              <a:rPr lang="en-US" sz="4400" b="1" dirty="0" err="1">
                <a:solidFill>
                  <a:srgbClr val="33CCCC"/>
                </a:solidFill>
              </a:rPr>
              <a:t>khoẻ</a:t>
            </a:r>
            <a:r>
              <a:rPr lang="en-US" sz="4400" b="1" dirty="0">
                <a:solidFill>
                  <a:srgbClr val="33CCCC"/>
                </a:solidFill>
              </a:rPr>
              <a:t> </a:t>
            </a:r>
            <a:r>
              <a:rPr lang="en-US" sz="4400" b="1" dirty="0" err="1">
                <a:solidFill>
                  <a:srgbClr val="33CCCC"/>
                </a:solidFill>
              </a:rPr>
              <a:t>tốt</a:t>
            </a:r>
            <a:r>
              <a:rPr lang="en-US" sz="4400" b="1" dirty="0">
                <a:solidFill>
                  <a:srgbClr val="33CCCC"/>
                </a:solidFill>
              </a:rPr>
              <a:t>, </a:t>
            </a:r>
            <a:r>
              <a:rPr lang="en-US" sz="4400" b="1" dirty="0" err="1">
                <a:solidFill>
                  <a:srgbClr val="33CCCC"/>
                </a:solidFill>
              </a:rPr>
              <a:t>phát</a:t>
            </a:r>
            <a:r>
              <a:rPr lang="en-US" sz="4400" b="1" dirty="0">
                <a:solidFill>
                  <a:srgbClr val="33CCCC"/>
                </a:solidFill>
              </a:rPr>
              <a:t> </a:t>
            </a:r>
            <a:r>
              <a:rPr lang="en-US" sz="4400" b="1" dirty="0" err="1">
                <a:solidFill>
                  <a:srgbClr val="33CCCC"/>
                </a:solidFill>
              </a:rPr>
              <a:t>triển</a:t>
            </a:r>
            <a:r>
              <a:rPr lang="en-US" sz="4400" b="1" dirty="0">
                <a:solidFill>
                  <a:srgbClr val="33CCCC"/>
                </a:solidFill>
              </a:rPr>
              <a:t> </a:t>
            </a:r>
            <a:r>
              <a:rPr lang="en-US" sz="4400" b="1" dirty="0" err="1">
                <a:solidFill>
                  <a:srgbClr val="33CCCC"/>
                </a:solidFill>
              </a:rPr>
              <a:t>nhanh</a:t>
            </a:r>
            <a:r>
              <a:rPr lang="en-US" sz="4400" b="1" dirty="0">
                <a:solidFill>
                  <a:srgbClr val="33CCCC"/>
                </a:solidFill>
              </a:rPr>
              <a:t>.</a:t>
            </a:r>
          </a:p>
        </p:txBody>
      </p:sp>
      <p:sp>
        <p:nvSpPr>
          <p:cNvPr id="13317" name="TextBox 7"/>
          <p:cNvSpPr txBox="1">
            <a:spLocks noChangeArrowheads="1"/>
          </p:cNvSpPr>
          <p:nvPr/>
        </p:nvSpPr>
        <p:spPr bwMode="auto">
          <a:xfrm>
            <a:off x="1562100" y="9144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13318" name="TextBox 8"/>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
        <p:nvSpPr>
          <p:cNvPr id="13319" name="TextBox 6"/>
          <p:cNvSpPr txBox="1">
            <a:spLocks noChangeArrowheads="1"/>
          </p:cNvSpPr>
          <p:nvPr/>
        </p:nvSpPr>
        <p:spPr bwMode="auto">
          <a:xfrm>
            <a:off x="381000" y="1914525"/>
            <a:ext cx="8305800" cy="954088"/>
          </a:xfrm>
          <a:prstGeom prst="rect">
            <a:avLst/>
          </a:prstGeom>
          <a:noFill/>
          <a:ln w="9525">
            <a:noFill/>
            <a:miter lim="800000"/>
            <a:headEnd/>
            <a:tailEnd/>
          </a:ln>
        </p:spPr>
        <p:txBody>
          <a:bodyPr>
            <a:spAutoFit/>
          </a:bodyPr>
          <a:lstStyle/>
          <a:p>
            <a:r>
              <a:rPr lang="en-US" sz="2800" u="sng"/>
              <a:t>Hoạt động 1</a:t>
            </a:r>
            <a:r>
              <a:rPr lang="en-US" sz="2800"/>
              <a:t>:  Mục đích vệ sinh phòng bệnh cho gà.</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
          <p:cNvSpPr txBox="1">
            <a:spLocks noChangeArrowheads="1"/>
          </p:cNvSpPr>
          <p:nvPr/>
        </p:nvSpPr>
        <p:spPr bwMode="auto">
          <a:xfrm>
            <a:off x="0" y="1752600"/>
            <a:ext cx="8915400" cy="892175"/>
          </a:xfrm>
          <a:prstGeom prst="rect">
            <a:avLst/>
          </a:prstGeom>
          <a:noFill/>
          <a:ln w="9525">
            <a:noFill/>
            <a:miter lim="800000"/>
            <a:headEnd/>
            <a:tailEnd/>
          </a:ln>
        </p:spPr>
        <p:txBody>
          <a:bodyPr>
            <a:spAutoFit/>
          </a:bodyPr>
          <a:lstStyle/>
          <a:p>
            <a:r>
              <a:rPr lang="en-US" sz="2600" u="sng"/>
              <a:t>Hoạt động 1</a:t>
            </a:r>
            <a:r>
              <a:rPr lang="en-US" sz="2600"/>
              <a:t>:  Mục đích của việc vệ sinh phòng bệnh cho gà.</a:t>
            </a:r>
          </a:p>
        </p:txBody>
      </p:sp>
      <p:sp>
        <p:nvSpPr>
          <p:cNvPr id="8" name="TextBox 7"/>
          <p:cNvSpPr txBox="1"/>
          <p:nvPr/>
        </p:nvSpPr>
        <p:spPr>
          <a:xfrm>
            <a:off x="914400" y="3037582"/>
            <a:ext cx="754380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r>
              <a:rPr lang="en-US" sz="3200" u="sng" dirty="0" err="1">
                <a:solidFill>
                  <a:srgbClr val="FFFF00"/>
                </a:solidFill>
              </a:rPr>
              <a:t>Câu</a:t>
            </a:r>
            <a:r>
              <a:rPr lang="en-US" sz="3200" u="sng" dirty="0">
                <a:solidFill>
                  <a:srgbClr val="FFFF00"/>
                </a:solidFill>
              </a:rPr>
              <a:t> </a:t>
            </a:r>
            <a:r>
              <a:rPr lang="en-US" sz="3200" u="sng" dirty="0" err="1">
                <a:solidFill>
                  <a:srgbClr val="FFFF00"/>
                </a:solidFill>
              </a:rPr>
              <a:t>hỏi</a:t>
            </a:r>
            <a:r>
              <a:rPr lang="en-US" sz="3200" u="sng" dirty="0">
                <a:solidFill>
                  <a:srgbClr val="FFFF00"/>
                </a:solidFill>
              </a:rPr>
              <a:t>: </a:t>
            </a:r>
            <a:r>
              <a:rPr lang="en-US" sz="3200" dirty="0" err="1">
                <a:solidFill>
                  <a:srgbClr val="FFFF00"/>
                </a:solidFill>
              </a:rPr>
              <a:t>Vệ</a:t>
            </a:r>
            <a:r>
              <a:rPr lang="en-US" sz="3200" dirty="0">
                <a:solidFill>
                  <a:srgbClr val="FFFF00"/>
                </a:solidFill>
              </a:rPr>
              <a:t> </a:t>
            </a:r>
            <a:r>
              <a:rPr lang="en-US" sz="3200" dirty="0" err="1">
                <a:solidFill>
                  <a:srgbClr val="FFFF00"/>
                </a:solidFill>
              </a:rPr>
              <a:t>sinh</a:t>
            </a:r>
            <a:r>
              <a:rPr lang="en-US" sz="3200" dirty="0">
                <a:solidFill>
                  <a:srgbClr val="FFFF00"/>
                </a:solidFill>
              </a:rPr>
              <a:t> </a:t>
            </a:r>
            <a:r>
              <a:rPr lang="en-US" sz="3200" dirty="0" err="1">
                <a:solidFill>
                  <a:srgbClr val="FFFF00"/>
                </a:solidFill>
              </a:rPr>
              <a:t>phòng</a:t>
            </a:r>
            <a:r>
              <a:rPr lang="en-US" sz="3200" dirty="0">
                <a:solidFill>
                  <a:srgbClr val="FFFF00"/>
                </a:solidFill>
              </a:rPr>
              <a:t> </a:t>
            </a:r>
            <a:r>
              <a:rPr lang="en-US" sz="3200" dirty="0" err="1">
                <a:solidFill>
                  <a:srgbClr val="FFFF00"/>
                </a:solidFill>
              </a:rPr>
              <a:t>bệnh</a:t>
            </a:r>
            <a:r>
              <a:rPr lang="en-US" sz="3200" dirty="0">
                <a:solidFill>
                  <a:srgbClr val="FFFF00"/>
                </a:solidFill>
              </a:rPr>
              <a:t> </a:t>
            </a:r>
            <a:r>
              <a:rPr lang="en-US" sz="3200" dirty="0" err="1">
                <a:solidFill>
                  <a:srgbClr val="FFFF00"/>
                </a:solidFill>
              </a:rPr>
              <a:t>cho</a:t>
            </a:r>
            <a:r>
              <a:rPr lang="en-US" sz="3200" dirty="0">
                <a:solidFill>
                  <a:srgbClr val="FFFF00"/>
                </a:solidFill>
              </a:rPr>
              <a:t> </a:t>
            </a:r>
            <a:r>
              <a:rPr lang="en-US" sz="3200" dirty="0" err="1">
                <a:solidFill>
                  <a:srgbClr val="FFFF00"/>
                </a:solidFill>
              </a:rPr>
              <a:t>gà</a:t>
            </a:r>
            <a:r>
              <a:rPr lang="en-US" sz="3200" dirty="0">
                <a:solidFill>
                  <a:srgbClr val="FFFF00"/>
                </a:solidFill>
              </a:rPr>
              <a:t> </a:t>
            </a:r>
            <a:r>
              <a:rPr lang="en-US" sz="3200" dirty="0" err="1">
                <a:solidFill>
                  <a:srgbClr val="FFFF00"/>
                </a:solidFill>
              </a:rPr>
              <a:t>cần</a:t>
            </a:r>
            <a:r>
              <a:rPr lang="en-US" sz="3200" dirty="0">
                <a:solidFill>
                  <a:srgbClr val="FFFF00"/>
                </a:solidFill>
              </a:rPr>
              <a:t> </a:t>
            </a:r>
            <a:r>
              <a:rPr lang="en-US" sz="3200" dirty="0" err="1">
                <a:solidFill>
                  <a:srgbClr val="FFFF00"/>
                </a:solidFill>
              </a:rPr>
              <a:t>làm</a:t>
            </a:r>
            <a:r>
              <a:rPr lang="en-US" sz="3200" dirty="0">
                <a:solidFill>
                  <a:srgbClr val="FFFF00"/>
                </a:solidFill>
              </a:rPr>
              <a:t> </a:t>
            </a:r>
            <a:r>
              <a:rPr lang="en-US" sz="3200" dirty="0" err="1">
                <a:solidFill>
                  <a:srgbClr val="FFFF00"/>
                </a:solidFill>
              </a:rPr>
              <a:t>những</a:t>
            </a:r>
            <a:r>
              <a:rPr lang="en-US" sz="3200" dirty="0">
                <a:solidFill>
                  <a:srgbClr val="FFFF00"/>
                </a:solidFill>
              </a:rPr>
              <a:t> </a:t>
            </a:r>
            <a:r>
              <a:rPr lang="en-US" sz="3200" dirty="0" err="1">
                <a:solidFill>
                  <a:srgbClr val="FFFF00"/>
                </a:solidFill>
              </a:rPr>
              <a:t>khâu</a:t>
            </a:r>
            <a:r>
              <a:rPr lang="en-US" sz="3200" dirty="0">
                <a:solidFill>
                  <a:srgbClr val="FFFF00"/>
                </a:solidFill>
              </a:rPr>
              <a:t> </a:t>
            </a:r>
            <a:r>
              <a:rPr lang="en-US" sz="3200" dirty="0" err="1">
                <a:solidFill>
                  <a:srgbClr val="FFFF00"/>
                </a:solidFill>
              </a:rPr>
              <a:t>nào</a:t>
            </a:r>
            <a:r>
              <a:rPr lang="en-US" sz="3200" dirty="0">
                <a:solidFill>
                  <a:srgbClr val="FFFF00"/>
                </a:solidFill>
              </a:rPr>
              <a:t>?</a:t>
            </a:r>
          </a:p>
        </p:txBody>
      </p:sp>
      <p:sp>
        <p:nvSpPr>
          <p:cNvPr id="14342" name="TextBox 9"/>
          <p:cNvSpPr txBox="1">
            <a:spLocks noChangeArrowheads="1"/>
          </p:cNvSpPr>
          <p:nvPr/>
        </p:nvSpPr>
        <p:spPr bwMode="auto">
          <a:xfrm>
            <a:off x="0" y="2403475"/>
            <a:ext cx="8534400" cy="492125"/>
          </a:xfrm>
          <a:prstGeom prst="rect">
            <a:avLst/>
          </a:prstGeom>
          <a:noFill/>
          <a:ln w="9525">
            <a:noFill/>
            <a:miter lim="800000"/>
            <a:headEnd/>
            <a:tailEnd/>
          </a:ln>
        </p:spPr>
        <p:txBody>
          <a:bodyPr>
            <a:spAutoFit/>
          </a:bodyPr>
          <a:lstStyle/>
          <a:p>
            <a:r>
              <a:rPr lang="en-US" sz="2600" u="sng"/>
              <a:t>Hoạt động 2</a:t>
            </a:r>
            <a:r>
              <a:rPr lang="en-US" sz="2600"/>
              <a:t>:  Vệ sinh phòng bệnh cho gà.</a:t>
            </a:r>
          </a:p>
        </p:txBody>
      </p:sp>
      <p:sp>
        <p:nvSpPr>
          <p:cNvPr id="11" name="TextBox 10">
            <a:hlinkClick r:id="rId2" action="ppaction://hlinksldjump"/>
          </p:cNvPr>
          <p:cNvSpPr txBox="1"/>
          <p:nvPr/>
        </p:nvSpPr>
        <p:spPr>
          <a:xfrm>
            <a:off x="1600200" y="4421207"/>
            <a:ext cx="7543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3600" dirty="0"/>
              <a:t>-</a:t>
            </a:r>
            <a:r>
              <a:rPr lang="en-US" sz="3600" dirty="0" err="1"/>
              <a:t>Vệ</a:t>
            </a:r>
            <a:r>
              <a:rPr lang="en-US" sz="3600" dirty="0"/>
              <a:t> </a:t>
            </a:r>
            <a:r>
              <a:rPr lang="en-US" sz="3600" dirty="0" err="1"/>
              <a:t>sinh</a:t>
            </a:r>
            <a:r>
              <a:rPr lang="en-US" sz="3600" dirty="0"/>
              <a:t> </a:t>
            </a:r>
            <a:r>
              <a:rPr lang="en-US" sz="3600" dirty="0" err="1"/>
              <a:t>dụng</a:t>
            </a:r>
            <a:r>
              <a:rPr lang="en-US" sz="3600" dirty="0"/>
              <a:t> </a:t>
            </a:r>
            <a:r>
              <a:rPr lang="en-US" sz="3600" dirty="0" err="1"/>
              <a:t>cụ</a:t>
            </a:r>
            <a:r>
              <a:rPr lang="en-US" sz="3600" dirty="0"/>
              <a:t> </a:t>
            </a:r>
            <a:r>
              <a:rPr lang="en-US" sz="3600" dirty="0" err="1"/>
              <a:t>cho</a:t>
            </a:r>
            <a:r>
              <a:rPr lang="en-US" sz="3600" dirty="0"/>
              <a:t> </a:t>
            </a:r>
            <a:r>
              <a:rPr lang="en-US" sz="3600" dirty="0" err="1"/>
              <a:t>gà</a:t>
            </a:r>
            <a:r>
              <a:rPr lang="en-US" sz="3600" dirty="0"/>
              <a:t> </a:t>
            </a:r>
            <a:r>
              <a:rPr lang="en-US" sz="3600" dirty="0" err="1"/>
              <a:t>ăn</a:t>
            </a:r>
            <a:r>
              <a:rPr lang="en-US" sz="3600" dirty="0"/>
              <a:t>, </a:t>
            </a:r>
            <a:r>
              <a:rPr lang="en-US" sz="3600" dirty="0" err="1"/>
              <a:t>uống</a:t>
            </a:r>
            <a:r>
              <a:rPr lang="en-US" sz="3600" dirty="0"/>
              <a:t>.</a:t>
            </a:r>
          </a:p>
        </p:txBody>
      </p:sp>
      <p:sp>
        <p:nvSpPr>
          <p:cNvPr id="12" name="TextBox 11">
            <a:hlinkClick r:id="rId3" action="ppaction://hlinksldjump"/>
          </p:cNvPr>
          <p:cNvSpPr txBox="1"/>
          <p:nvPr/>
        </p:nvSpPr>
        <p:spPr>
          <a:xfrm>
            <a:off x="1600200" y="5067300"/>
            <a:ext cx="7543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3600" dirty="0"/>
              <a:t>-</a:t>
            </a:r>
            <a:r>
              <a:rPr lang="en-US" sz="3600" dirty="0" err="1"/>
              <a:t>Vệ</a:t>
            </a:r>
            <a:r>
              <a:rPr lang="en-US" sz="3600" dirty="0"/>
              <a:t> </a:t>
            </a:r>
            <a:r>
              <a:rPr lang="en-US" sz="3600" dirty="0" err="1"/>
              <a:t>sinh</a:t>
            </a:r>
            <a:r>
              <a:rPr lang="en-US" sz="3600" dirty="0"/>
              <a:t> </a:t>
            </a:r>
            <a:r>
              <a:rPr lang="en-US" sz="3600" dirty="0" err="1"/>
              <a:t>chuồng</a:t>
            </a:r>
            <a:r>
              <a:rPr lang="en-US" sz="3600" dirty="0"/>
              <a:t> </a:t>
            </a:r>
            <a:r>
              <a:rPr lang="en-US" sz="3600" dirty="0" err="1"/>
              <a:t>nuôi</a:t>
            </a:r>
            <a:r>
              <a:rPr lang="en-US" sz="3600" dirty="0"/>
              <a:t>.</a:t>
            </a:r>
          </a:p>
        </p:txBody>
      </p:sp>
      <p:sp>
        <p:nvSpPr>
          <p:cNvPr id="13" name="TextBox 12">
            <a:hlinkClick r:id="rId4" action="ppaction://hlinksldjump"/>
          </p:cNvPr>
          <p:cNvSpPr txBox="1"/>
          <p:nvPr/>
        </p:nvSpPr>
        <p:spPr>
          <a:xfrm>
            <a:off x="1600200" y="5716369"/>
            <a:ext cx="7543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en-US" sz="3600" dirty="0"/>
              <a:t>-</a:t>
            </a:r>
            <a:r>
              <a:rPr lang="en-US" sz="3600" dirty="0" err="1"/>
              <a:t>Tiêm</a:t>
            </a:r>
            <a:r>
              <a:rPr lang="en-US" sz="3600" dirty="0"/>
              <a:t> </a:t>
            </a:r>
            <a:r>
              <a:rPr lang="en-US" sz="3600" dirty="0" err="1"/>
              <a:t>phòng</a:t>
            </a:r>
            <a:r>
              <a:rPr lang="en-US" sz="3600" dirty="0"/>
              <a:t> </a:t>
            </a:r>
            <a:r>
              <a:rPr lang="en-US" sz="3600" dirty="0" err="1"/>
              <a:t>và</a:t>
            </a:r>
            <a:r>
              <a:rPr lang="en-US" sz="3600" dirty="0"/>
              <a:t> </a:t>
            </a:r>
            <a:r>
              <a:rPr lang="en-US" sz="3600" dirty="0" err="1"/>
              <a:t>nhỏ</a:t>
            </a:r>
            <a:r>
              <a:rPr lang="en-US" sz="3600" dirty="0"/>
              <a:t> </a:t>
            </a:r>
            <a:r>
              <a:rPr lang="en-US" sz="3600" dirty="0" err="1"/>
              <a:t>thuốc</a:t>
            </a:r>
            <a:r>
              <a:rPr lang="en-US" sz="3600" dirty="0"/>
              <a:t> </a:t>
            </a:r>
            <a:r>
              <a:rPr lang="en-US" sz="3600" dirty="0" err="1"/>
              <a:t>cho</a:t>
            </a:r>
            <a:r>
              <a:rPr lang="en-US" sz="3600" dirty="0"/>
              <a:t> </a:t>
            </a:r>
            <a:r>
              <a:rPr lang="en-US" sz="3600" dirty="0" err="1"/>
              <a:t>gà</a:t>
            </a:r>
            <a:r>
              <a:rPr lang="en-US" sz="3600" dirty="0"/>
              <a:t>.</a:t>
            </a:r>
          </a:p>
        </p:txBody>
      </p:sp>
      <p:sp>
        <p:nvSpPr>
          <p:cNvPr id="14352" name="TextBox 13"/>
          <p:cNvSpPr txBox="1">
            <a:spLocks noChangeArrowheads="1"/>
          </p:cNvSpPr>
          <p:nvPr/>
        </p:nvSpPr>
        <p:spPr bwMode="auto">
          <a:xfrm>
            <a:off x="1562100" y="9144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14353" name="TextBox 14"/>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
        <p:nvSpPr>
          <p:cNvPr id="16" name="Right Arrow 15"/>
          <p:cNvSpPr/>
          <p:nvPr/>
        </p:nvSpPr>
        <p:spPr>
          <a:xfrm>
            <a:off x="95250" y="4391025"/>
            <a:ext cx="127635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solidFill>
                  <a:srgbClr val="FF0000"/>
                </a:solidFill>
              </a:rPr>
              <a:t>Trả lời</a:t>
            </a:r>
            <a:endParaRPr lang="en-US">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762000" y="1371600"/>
            <a:ext cx="7772400" cy="954088"/>
          </a:xfrm>
          <a:prstGeom prst="rect">
            <a:avLst/>
          </a:prstGeom>
          <a:noFill/>
          <a:ln w="9525">
            <a:noFill/>
            <a:miter lim="800000"/>
            <a:headEnd/>
            <a:tailEnd/>
          </a:ln>
        </p:spPr>
        <p:txBody>
          <a:bodyPr>
            <a:spAutoFit/>
          </a:bodyPr>
          <a:lstStyle/>
          <a:p>
            <a:r>
              <a:rPr lang="en-US" sz="2800" u="sng">
                <a:cs typeface="Times New Roman" pitchFamily="18" charset="0"/>
              </a:rPr>
              <a:t>Hoạt động 1</a:t>
            </a:r>
            <a:r>
              <a:rPr lang="en-US" sz="2800">
                <a:cs typeface="Times New Roman" pitchFamily="18" charset="0"/>
              </a:rPr>
              <a:t>:  Mục đích vệ sinh phòng bệnh cho gà.</a:t>
            </a:r>
          </a:p>
        </p:txBody>
      </p:sp>
      <p:sp>
        <p:nvSpPr>
          <p:cNvPr id="15363" name="TextBox 6"/>
          <p:cNvSpPr txBox="1">
            <a:spLocks noChangeArrowheads="1"/>
          </p:cNvSpPr>
          <p:nvPr/>
        </p:nvSpPr>
        <p:spPr bwMode="auto">
          <a:xfrm>
            <a:off x="762000" y="1752600"/>
            <a:ext cx="7772400" cy="523875"/>
          </a:xfrm>
          <a:prstGeom prst="rect">
            <a:avLst/>
          </a:prstGeom>
          <a:noFill/>
          <a:ln w="9525">
            <a:noFill/>
            <a:miter lim="800000"/>
            <a:headEnd/>
            <a:tailEnd/>
          </a:ln>
        </p:spPr>
        <p:txBody>
          <a:bodyPr>
            <a:spAutoFit/>
          </a:bodyPr>
          <a:lstStyle/>
          <a:p>
            <a:r>
              <a:rPr lang="en-US" sz="2800" u="sng">
                <a:cs typeface="Times New Roman" pitchFamily="18" charset="0"/>
              </a:rPr>
              <a:t>Hoạt động 2</a:t>
            </a:r>
            <a:r>
              <a:rPr lang="en-US" sz="2800">
                <a:cs typeface="Times New Roman" pitchFamily="18" charset="0"/>
              </a:rPr>
              <a:t>:  Vệ sinh phòng bệnh cho gà.</a:t>
            </a:r>
          </a:p>
        </p:txBody>
      </p:sp>
      <p:sp>
        <p:nvSpPr>
          <p:cNvPr id="8" name="TextBox 7"/>
          <p:cNvSpPr txBox="1"/>
          <p:nvPr/>
        </p:nvSpPr>
        <p:spPr>
          <a:xfrm>
            <a:off x="742950" y="2219980"/>
            <a:ext cx="7543800" cy="523220"/>
          </a:xfrm>
          <a:prstGeom prst="rect">
            <a:avLst/>
          </a:prstGeom>
          <a:noFill/>
          <a:ln/>
        </p:spPr>
        <p:style>
          <a:lnRef idx="0">
            <a:schemeClr val="dk1"/>
          </a:lnRef>
          <a:fillRef idx="3">
            <a:schemeClr val="dk1"/>
          </a:fillRef>
          <a:effectRef idx="3">
            <a:schemeClr val="dk1"/>
          </a:effectRef>
          <a:fontRef idx="minor">
            <a:schemeClr val="lt1"/>
          </a:fontRef>
        </p:style>
        <p:txBody>
          <a:bodyPr>
            <a:spAutoFit/>
          </a:bodyPr>
          <a:lstStyle/>
          <a:p>
            <a:pPr fontAlgn="auto">
              <a:spcBef>
                <a:spcPts val="0"/>
              </a:spcBef>
              <a:spcAft>
                <a:spcPts val="0"/>
              </a:spcAft>
              <a:defRPr/>
            </a:pPr>
            <a:r>
              <a:rPr lang="en-US" sz="2800" dirty="0">
                <a:cs typeface="Times New Roman" pitchFamily="18" charset="0"/>
              </a:rPr>
              <a:t>a. </a:t>
            </a:r>
            <a:r>
              <a:rPr lang="en-US" sz="2800" dirty="0" err="1">
                <a:cs typeface="Times New Roman" pitchFamily="18" charset="0"/>
              </a:rPr>
              <a:t>Vệ</a:t>
            </a:r>
            <a:r>
              <a:rPr lang="en-US" sz="2800" dirty="0">
                <a:cs typeface="Times New Roman" pitchFamily="18" charset="0"/>
              </a:rPr>
              <a:t> </a:t>
            </a:r>
            <a:r>
              <a:rPr lang="en-US" sz="2800" dirty="0" err="1">
                <a:cs typeface="Times New Roman" pitchFamily="18" charset="0"/>
              </a:rPr>
              <a:t>sinh</a:t>
            </a:r>
            <a:r>
              <a:rPr lang="en-US" sz="2800" dirty="0">
                <a:cs typeface="Times New Roman" pitchFamily="18" charset="0"/>
              </a:rPr>
              <a:t> </a:t>
            </a:r>
            <a:r>
              <a:rPr lang="en-US" sz="2800" dirty="0" err="1">
                <a:cs typeface="Times New Roman" pitchFamily="18" charset="0"/>
              </a:rPr>
              <a:t>dụng</a:t>
            </a:r>
            <a:r>
              <a:rPr lang="en-US" sz="2800" dirty="0">
                <a:cs typeface="Times New Roman" pitchFamily="18" charset="0"/>
              </a:rPr>
              <a:t> </a:t>
            </a:r>
            <a:r>
              <a:rPr lang="en-US" sz="2800" dirty="0" err="1">
                <a:cs typeface="Times New Roman" pitchFamily="18" charset="0"/>
              </a:rPr>
              <a:t>cụ</a:t>
            </a:r>
            <a:r>
              <a:rPr lang="en-US" sz="2800" dirty="0">
                <a:cs typeface="Times New Roman" pitchFamily="18" charset="0"/>
              </a:rPr>
              <a:t> </a:t>
            </a:r>
            <a:r>
              <a:rPr lang="en-US" sz="2800" dirty="0" err="1">
                <a:cs typeface="Times New Roman" pitchFamily="18" charset="0"/>
              </a:rPr>
              <a:t>cho</a:t>
            </a:r>
            <a:r>
              <a:rPr lang="en-US" sz="2800" dirty="0">
                <a:cs typeface="Times New Roman" pitchFamily="18" charset="0"/>
              </a:rPr>
              <a:t> </a:t>
            </a:r>
            <a:r>
              <a:rPr lang="en-US" sz="2800" dirty="0" err="1">
                <a:cs typeface="Times New Roman" pitchFamily="18" charset="0"/>
              </a:rPr>
              <a:t>gà</a:t>
            </a:r>
            <a:r>
              <a:rPr lang="en-US" sz="2800" dirty="0">
                <a:cs typeface="Times New Roman" pitchFamily="18" charset="0"/>
              </a:rPr>
              <a:t> </a:t>
            </a:r>
            <a:r>
              <a:rPr lang="en-US" sz="2800" dirty="0" err="1">
                <a:cs typeface="Times New Roman" pitchFamily="18" charset="0"/>
              </a:rPr>
              <a:t>ăn</a:t>
            </a:r>
            <a:r>
              <a:rPr lang="en-US" sz="2800" dirty="0">
                <a:cs typeface="Times New Roman" pitchFamily="18" charset="0"/>
              </a:rPr>
              <a:t>, </a:t>
            </a:r>
            <a:r>
              <a:rPr lang="en-US" sz="2800" dirty="0" err="1">
                <a:cs typeface="Times New Roman" pitchFamily="18" charset="0"/>
              </a:rPr>
              <a:t>uống</a:t>
            </a:r>
            <a:r>
              <a:rPr lang="en-US" sz="2800" dirty="0">
                <a:cs typeface="Times New Roman" pitchFamily="18" charset="0"/>
              </a:rPr>
              <a:t>.</a:t>
            </a:r>
          </a:p>
        </p:txBody>
      </p:sp>
      <p:pic>
        <p:nvPicPr>
          <p:cNvPr id="9" name="Picture 2" descr="3"/>
          <p:cNvPicPr>
            <a:picLocks noChangeAspect="1" noChangeArrowheads="1"/>
          </p:cNvPicPr>
          <p:nvPr/>
        </p:nvPicPr>
        <p:blipFill>
          <a:blip r:embed="rId2"/>
          <a:srcRect l="8290" t="7207" r="10417"/>
          <a:stretch>
            <a:fillRect/>
          </a:stretch>
        </p:blipFill>
        <p:spPr bwMode="auto">
          <a:xfrm>
            <a:off x="4667250" y="2743200"/>
            <a:ext cx="3195638" cy="1981200"/>
          </a:xfrm>
          <a:prstGeom prst="rect">
            <a:avLst/>
          </a:prstGeom>
          <a:noFill/>
          <a:ln w="9525">
            <a:noFill/>
            <a:miter lim="800000"/>
            <a:headEnd/>
            <a:tailEnd/>
          </a:ln>
        </p:spPr>
      </p:pic>
      <p:pic>
        <p:nvPicPr>
          <p:cNvPr id="10" name="Picture 3" descr="4"/>
          <p:cNvPicPr>
            <a:picLocks noChangeAspect="1" noChangeArrowheads="1"/>
          </p:cNvPicPr>
          <p:nvPr/>
        </p:nvPicPr>
        <p:blipFill>
          <a:blip r:embed="rId3"/>
          <a:srcRect l="4347" t="10001" r="6522"/>
          <a:stretch>
            <a:fillRect/>
          </a:stretch>
        </p:blipFill>
        <p:spPr bwMode="auto">
          <a:xfrm>
            <a:off x="4667250" y="4752975"/>
            <a:ext cx="3195638" cy="2105025"/>
          </a:xfrm>
          <a:prstGeom prst="rect">
            <a:avLst/>
          </a:prstGeom>
          <a:noFill/>
          <a:ln w="9525">
            <a:noFill/>
            <a:miter lim="800000"/>
            <a:headEnd/>
            <a:tailEnd/>
          </a:ln>
        </p:spPr>
      </p:pic>
      <p:pic>
        <p:nvPicPr>
          <p:cNvPr id="11" name="Picture 4" descr="5"/>
          <p:cNvPicPr>
            <a:picLocks noChangeAspect="1" noChangeArrowheads="1"/>
          </p:cNvPicPr>
          <p:nvPr/>
        </p:nvPicPr>
        <p:blipFill>
          <a:blip r:embed="rId4"/>
          <a:srcRect l="4082" t="6250" r="4082"/>
          <a:stretch>
            <a:fillRect/>
          </a:stretch>
        </p:blipFill>
        <p:spPr bwMode="auto">
          <a:xfrm>
            <a:off x="1211263" y="4724400"/>
            <a:ext cx="3055937" cy="2036763"/>
          </a:xfrm>
          <a:prstGeom prst="rect">
            <a:avLst/>
          </a:prstGeom>
          <a:noFill/>
          <a:ln w="9525">
            <a:noFill/>
            <a:miter lim="800000"/>
            <a:headEnd/>
            <a:tailEnd/>
          </a:ln>
        </p:spPr>
      </p:pic>
      <p:pic>
        <p:nvPicPr>
          <p:cNvPr id="12" name="Picture 5" descr="2"/>
          <p:cNvPicPr>
            <a:picLocks noChangeAspect="1" noChangeArrowheads="1"/>
          </p:cNvPicPr>
          <p:nvPr/>
        </p:nvPicPr>
        <p:blipFill>
          <a:blip r:embed="rId5"/>
          <a:srcRect l="8720" t="7179" r="7510"/>
          <a:stretch>
            <a:fillRect/>
          </a:stretch>
        </p:blipFill>
        <p:spPr bwMode="auto">
          <a:xfrm>
            <a:off x="1295400" y="2743200"/>
            <a:ext cx="2971800" cy="1981200"/>
          </a:xfrm>
          <a:prstGeom prst="rect">
            <a:avLst/>
          </a:prstGeom>
          <a:noFill/>
          <a:ln w="9525">
            <a:noFill/>
            <a:miter lim="800000"/>
            <a:headEnd/>
            <a:tailEnd/>
          </a:ln>
        </p:spPr>
      </p:pic>
      <p:sp>
        <p:nvSpPr>
          <p:cNvPr id="15371" name="TextBox 12"/>
          <p:cNvSpPr txBox="1">
            <a:spLocks noChangeArrowheads="1"/>
          </p:cNvSpPr>
          <p:nvPr/>
        </p:nvSpPr>
        <p:spPr bwMode="auto">
          <a:xfrm>
            <a:off x="1562100" y="914400"/>
            <a:ext cx="6019800" cy="584200"/>
          </a:xfrm>
          <a:prstGeom prst="rect">
            <a:avLst/>
          </a:prstGeom>
          <a:noFill/>
          <a:ln w="9525">
            <a:noFill/>
            <a:miter lim="800000"/>
            <a:headEnd/>
            <a:tailEnd/>
          </a:ln>
        </p:spPr>
        <p:txBody>
          <a:bodyPr>
            <a:spAutoFit/>
          </a:bodyPr>
          <a:lstStyle/>
          <a:p>
            <a:pPr algn="ctr"/>
            <a:r>
              <a:rPr lang="en-US" sz="3200" b="1">
                <a:solidFill>
                  <a:srgbClr val="FF0000"/>
                </a:solidFill>
                <a:cs typeface="Times New Roman" pitchFamily="18" charset="0"/>
              </a:rPr>
              <a:t>Vệ sinh phòng bệnh cho gà</a:t>
            </a:r>
            <a:endParaRPr lang="en-US" b="1">
              <a:solidFill>
                <a:srgbClr val="FF0000"/>
              </a:solidFill>
              <a:cs typeface="Times New Roman" pitchFamily="18" charset="0"/>
            </a:endParaRPr>
          </a:p>
        </p:txBody>
      </p:sp>
      <p:sp>
        <p:nvSpPr>
          <p:cNvPr id="15372" name="TextBox 13"/>
          <p:cNvSpPr txBox="1">
            <a:spLocks noChangeArrowheads="1"/>
          </p:cNvSpPr>
          <p:nvPr/>
        </p:nvSpPr>
        <p:spPr bwMode="auto">
          <a:xfrm>
            <a:off x="304800" y="-76200"/>
            <a:ext cx="8534400" cy="523875"/>
          </a:xfrm>
          <a:prstGeom prst="rect">
            <a:avLst/>
          </a:prstGeom>
          <a:noFill/>
          <a:ln w="9525">
            <a:noFill/>
            <a:miter lim="800000"/>
            <a:headEnd/>
            <a:tailEnd/>
          </a:ln>
        </p:spPr>
        <p:txBody>
          <a:bodyPr>
            <a:spAutoFit/>
          </a:bodyPr>
          <a:lstStyle/>
          <a:p>
            <a:pPr algn="ctr"/>
            <a:r>
              <a:rPr lang="en-US" sz="2800" u="sng">
                <a:cs typeface="Times New Roman" pitchFamily="18" charset="0"/>
              </a:rPr>
              <a:t>Kĩ thuật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646</TotalTime>
  <Words>1323</Words>
  <Application>Microsoft Office PowerPoint</Application>
  <PresentationFormat>On-screen Show (4:3)</PresentationFormat>
  <Paragraphs>167</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Franklin Gothic Book</vt:lpstr>
      <vt:lpstr>Times New Roman</vt:lpstr>
      <vt:lpstr>VNI-Aptima</vt:lpstr>
      <vt:lpstr>Wingdings 2</vt: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Nhung</dc:creator>
  <cp:lastModifiedBy>Windows User</cp:lastModifiedBy>
  <cp:revision>96</cp:revision>
  <dcterms:created xsi:type="dcterms:W3CDTF">2012-02-03T14:01:10Z</dcterms:created>
  <dcterms:modified xsi:type="dcterms:W3CDTF">2021-12-29T12:58:22Z</dcterms:modified>
</cp:coreProperties>
</file>