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16"/>
  </p:notesMasterIdLst>
  <p:sldIdLst>
    <p:sldId id="307" r:id="rId2"/>
    <p:sldId id="293" r:id="rId3"/>
    <p:sldId id="295" r:id="rId4"/>
    <p:sldId id="278" r:id="rId5"/>
    <p:sldId id="284" r:id="rId6"/>
    <p:sldId id="267" r:id="rId7"/>
    <p:sldId id="286" r:id="rId8"/>
    <p:sldId id="259" r:id="rId9"/>
    <p:sldId id="283" r:id="rId10"/>
    <p:sldId id="266" r:id="rId11"/>
    <p:sldId id="288" r:id="rId12"/>
    <p:sldId id="289" r:id="rId13"/>
    <p:sldId id="393" r:id="rId14"/>
    <p:sldId id="39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CCFFFF"/>
    <a:srgbClr val="FED1A4"/>
    <a:srgbClr val="6600FF"/>
    <a:srgbClr val="000000"/>
    <a:srgbClr val="0000FF"/>
    <a:srgbClr val="FF0066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431" autoAdjust="0"/>
  </p:normalViewPr>
  <p:slideViewPr>
    <p:cSldViewPr>
      <p:cViewPr varScale="1">
        <p:scale>
          <a:sx n="69" d="100"/>
          <a:sy n="69" d="100"/>
        </p:scale>
        <p:origin x="-69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EC4FD82-7342-457E-A4D6-CD9C85774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13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CF798-E1C9-42CF-8946-40EF9F2D603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1F9F8-1A64-4A51-91B9-62E34FD75C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6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A42D9-7ACE-4A95-AF47-E58E154AAB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4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A42D9-7ACE-4A95-AF47-E58E154AAB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1922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A42D9-7ACE-4A95-AF47-E58E154AAB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5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A42D9-7ACE-4A95-AF47-E58E154AAB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8150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A42D9-7ACE-4A95-AF47-E58E154AAB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05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98A3-F29D-4107-B8A8-F475BF4232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64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FBF2C-7082-4247-A62E-07B1F9B3C0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49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88119-EF43-4105-B4F7-88E1D71C6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DB62F-E5B8-40AD-9ECA-A109845540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9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27643-68A1-4293-B764-B3445EAC23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3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B98C5-31F2-4348-B920-7A1965A43E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3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ED6A0-792B-4379-9F73-761647AE09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6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CB703-A3DD-4EBB-BEEA-79D4FD0A32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9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4DAE2-031A-445B-B19A-9075C1B0B6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0B858-FAC7-4916-8FF0-72882EC345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1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42EEF-5A08-4E06-99EA-1A0F99A59C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2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1BA42D9-7ACE-4A95-AF47-E58E154AAB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8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9D8D8554-117B-44A2-804A-46D21EAA72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9584E380-B75B-429F-8240-67C5B292B9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52" name="Picture 4" descr="web">
            <a:extLst>
              <a:ext uri="{FF2B5EF4-FFF2-40B4-BE49-F238E27FC236}">
                <a16:creationId xmlns="" xmlns:a16="http://schemas.microsoft.com/office/drawing/2014/main" id="{B1252620-0794-4F2E-B0D0-E52256355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2">
            <a:extLst>
              <a:ext uri="{FF2B5EF4-FFF2-40B4-BE49-F238E27FC236}">
                <a16:creationId xmlns="" xmlns:a16="http://schemas.microsoft.com/office/drawing/2014/main" id="{FE23A24F-F16F-4A45-A956-63BA0B5E60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1832659"/>
            <a:ext cx="6248400" cy="1144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93"/>
              </a:avLst>
            </a:prstTxWarp>
          </a:bodyPr>
          <a:lstStyle/>
          <a:p>
            <a:r>
              <a:rPr lang="en-US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 LỚP 5 TUẦN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2514600" y="685800"/>
            <a:ext cx="5943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i="1">
                <a:latin typeface="Arial" charset="0"/>
              </a:rPr>
              <a:t>Trên sông Đà</a:t>
            </a:r>
          </a:p>
          <a:p>
            <a:r>
              <a:rPr lang="en-US" sz="2000" i="1">
                <a:latin typeface="Arial" charset="0"/>
              </a:rPr>
              <a:t>Một đêm trăng chơi vơi</a:t>
            </a:r>
          </a:p>
          <a:p>
            <a:r>
              <a:rPr lang="en-US" sz="2000" i="1">
                <a:latin typeface="Arial" charset="0"/>
              </a:rPr>
              <a:t>Tôi đã nghe tiếng ba-la-lai-ca</a:t>
            </a:r>
          </a:p>
          <a:p>
            <a:r>
              <a:rPr lang="en-US" sz="2000" i="1">
                <a:latin typeface="Arial" charset="0"/>
              </a:rPr>
              <a:t>Một cô gái Nga mái tóc màu hạt dẻ</a:t>
            </a:r>
          </a:p>
          <a:p>
            <a:r>
              <a:rPr lang="en-US" sz="2000" i="1">
                <a:latin typeface="Arial" charset="0"/>
              </a:rPr>
              <a:t>Ngón tay đan trên những sợi dây đồng.</a:t>
            </a:r>
            <a:br>
              <a:rPr lang="en-US" sz="2000" i="1">
                <a:latin typeface="Arial" charset="0"/>
              </a:rPr>
            </a:br>
            <a:r>
              <a:rPr lang="en-US" sz="2000" i="1">
                <a:latin typeface="Arial" charset="0"/>
              </a:rPr>
              <a:t/>
            </a:r>
            <a:br>
              <a:rPr lang="en-US" sz="2000" i="1">
                <a:latin typeface="Arial" charset="0"/>
              </a:rPr>
            </a:br>
            <a:r>
              <a:rPr lang="en-US" sz="2000" i="1">
                <a:latin typeface="Arial" charset="0"/>
              </a:rPr>
              <a:t>Lúc ấy</a:t>
            </a:r>
            <a:br>
              <a:rPr lang="en-US" sz="2000" i="1">
                <a:latin typeface="Arial" charset="0"/>
              </a:rPr>
            </a:br>
            <a:r>
              <a:rPr lang="en-US" sz="2000" i="1">
                <a:latin typeface="Arial" charset="0"/>
              </a:rPr>
              <a:t>Cả công trường say ngủ cạnh dòng sông</a:t>
            </a:r>
            <a:br>
              <a:rPr lang="en-US" sz="2000" i="1">
                <a:latin typeface="Arial" charset="0"/>
              </a:rPr>
            </a:br>
            <a:r>
              <a:rPr lang="en-US" sz="2000" i="1">
                <a:latin typeface="Arial" charset="0"/>
              </a:rPr>
              <a:t>Những tháp khoan nhô lên trời ngẫm nghĩ</a:t>
            </a:r>
            <a:br>
              <a:rPr lang="en-US" sz="2000" i="1">
                <a:latin typeface="Arial" charset="0"/>
              </a:rPr>
            </a:br>
            <a:r>
              <a:rPr lang="en-US" sz="2000" i="1">
                <a:latin typeface="Arial" charset="0"/>
              </a:rPr>
              <a:t>Những xe ủi, xe ben sóng vai nhau nằm nghỉ</a:t>
            </a:r>
            <a:br>
              <a:rPr lang="en-US" sz="2000" i="1">
                <a:latin typeface="Arial" charset="0"/>
              </a:rPr>
            </a:br>
            <a:r>
              <a:rPr lang="en-US" sz="2000" i="1">
                <a:latin typeface="Arial" charset="0"/>
              </a:rPr>
              <a:t>Chỉ còn tiếng đàn ngân nga</a:t>
            </a:r>
            <a:br>
              <a:rPr lang="en-US" sz="2000" i="1">
                <a:latin typeface="Arial" charset="0"/>
              </a:rPr>
            </a:br>
            <a:r>
              <a:rPr lang="en-US" sz="2000" i="1">
                <a:latin typeface="Arial" charset="0"/>
              </a:rPr>
              <a:t>Với một dòng trăng lấp loáng sông Đà.</a:t>
            </a:r>
            <a:br>
              <a:rPr lang="en-US" sz="2000" i="1">
                <a:latin typeface="Arial" charset="0"/>
              </a:rPr>
            </a:br>
            <a:endParaRPr lang="en-US" sz="2000" i="1">
              <a:latin typeface="Arial" charset="0"/>
            </a:endParaRPr>
          </a:p>
          <a:p>
            <a:r>
              <a:rPr lang="en-US" sz="2000" i="1">
                <a:latin typeface="Arial" charset="0"/>
              </a:rPr>
              <a:t>Ngày mai</a:t>
            </a:r>
          </a:p>
          <a:p>
            <a:r>
              <a:rPr lang="en-US" sz="2000" i="1">
                <a:latin typeface="Arial" charset="0"/>
              </a:rPr>
              <a:t>Chiếc đập lớn nối liền hai khối núi</a:t>
            </a:r>
          </a:p>
          <a:p>
            <a:r>
              <a:rPr lang="en-US" sz="2000" i="1">
                <a:latin typeface="Arial" charset="0"/>
              </a:rPr>
              <a:t>Biển sẽ nằm bỡ ngỡ giữa cao nguyên</a:t>
            </a:r>
          </a:p>
          <a:p>
            <a:r>
              <a:rPr lang="en-US" sz="2000" i="1">
                <a:latin typeface="Arial" charset="0"/>
              </a:rPr>
              <a:t>Sông Đà chia ánh sáng đi muôn ngả</a:t>
            </a:r>
          </a:p>
          <a:p>
            <a:r>
              <a:rPr lang="en-US" sz="2000" i="1">
                <a:latin typeface="Arial" charset="0"/>
              </a:rPr>
              <a:t>Từ công trình thủy điện lớn đầu tiên.</a:t>
            </a:r>
            <a:br>
              <a:rPr lang="en-US" sz="2000" i="1">
                <a:latin typeface="Arial" charset="0"/>
              </a:rPr>
            </a:br>
            <a:r>
              <a:rPr lang="en-US" sz="2000" i="1">
                <a:latin typeface="Arial" charset="0"/>
              </a:rPr>
              <a:t/>
            </a:r>
            <a:br>
              <a:rPr lang="en-US" sz="2000" i="1">
                <a:latin typeface="Arial" charset="0"/>
              </a:rPr>
            </a:br>
            <a:r>
              <a:rPr lang="en-US" sz="2000" i="1">
                <a:latin typeface="Arial" charset="0"/>
              </a:rPr>
              <a:t>                                                QUANG HUY</a:t>
            </a:r>
          </a:p>
          <a:p>
            <a:pPr eaLnBrk="1" hangingPunct="1">
              <a:lnSpc>
                <a:spcPct val="90000"/>
              </a:lnSpc>
            </a:pPr>
            <a:endParaRPr lang="en-US" sz="2000" i="1">
              <a:latin typeface="Arial" charset="0"/>
            </a:endParaRPr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4495800" y="1614488"/>
            <a:ext cx="12192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3433763" y="5591175"/>
            <a:ext cx="1185862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6186488" y="3762375"/>
            <a:ext cx="9144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3600450" y="6200775"/>
            <a:ext cx="17526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5881688" y="3457575"/>
            <a:ext cx="976312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4724400" y="4376738"/>
            <a:ext cx="8382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Text Box 16"/>
          <p:cNvSpPr txBox="1">
            <a:spLocks noChangeArrowheads="1"/>
          </p:cNvSpPr>
          <p:nvPr/>
        </p:nvSpPr>
        <p:spPr bwMode="auto">
          <a:xfrm>
            <a:off x="2743200" y="1524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TIẾNG ĐÀN BA-LA-LAI-CA TRÊN SÔNG ĐÀ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83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/>
      <p:bldP spid="58378" grpId="0" animBg="1"/>
      <p:bldP spid="58379" grpId="0" animBg="1"/>
      <p:bldP spid="58380" grpId="0" animBg="1"/>
      <p:bldP spid="58381" grpId="0" animBg="1"/>
      <p:bldP spid="58382" grpId="0" animBg="1"/>
      <p:bldP spid="583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609600" y="395286"/>
            <a:ext cx="266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tập: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0" y="990600"/>
            <a:ext cx="116586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2a:</a:t>
            </a:r>
          </a:p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3469" name="Group 4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760181245"/>
              </p:ext>
            </p:extLst>
          </p:nvPr>
        </p:nvGraphicFramePr>
        <p:xfrm>
          <a:off x="990600" y="3134459"/>
          <a:ext cx="7010400" cy="229870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49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49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nở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09" name="Text Box 46"/>
          <p:cNvSpPr txBox="1">
            <a:spLocks noChangeArrowheads="1"/>
          </p:cNvSpPr>
          <p:nvPr/>
        </p:nvSpPr>
        <p:spPr bwMode="auto">
          <a:xfrm>
            <a:off x="2438400" y="5943601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  <a:latin typeface="Arial" charset="0"/>
              </a:rPr>
              <a:t>Mẫu:</a:t>
            </a:r>
            <a:r>
              <a:rPr lang="en-US">
                <a:latin typeface="Arial" charset="0"/>
              </a:rPr>
              <a:t> la hét / nết na</a:t>
            </a:r>
          </a:p>
        </p:txBody>
      </p:sp>
      <p:sp>
        <p:nvSpPr>
          <p:cNvPr id="12310" name="AutoShape 4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296400" y="62484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981200" y="304801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304800" y="1061610"/>
            <a:ext cx="10287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3a: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 :</a:t>
            </a:r>
            <a:b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781929" y="2743200"/>
            <a:ext cx="8382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lõng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lè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icture1">
            <a:extLst>
              <a:ext uri="{FF2B5EF4-FFF2-40B4-BE49-F238E27FC236}">
                <a16:creationId xmlns="" xmlns:a16="http://schemas.microsoft.com/office/drawing/2014/main" id="{424CAD7C-059F-4C67-B778-857CC2DEBE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19075"/>
            <a:ext cx="12191999" cy="7077075"/>
          </a:xfrm>
          <a:solidFill>
            <a:srgbClr val="FFFF99"/>
          </a:solidFill>
          <a:ln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5059" name="WordArt 3">
            <a:extLst>
              <a:ext uri="{FF2B5EF4-FFF2-40B4-BE49-F238E27FC236}">
                <a16:creationId xmlns="" xmlns:a16="http://schemas.microsoft.com/office/drawing/2014/main" id="{7EB7A221-1FBF-4153-88A8-658DED157635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223962" y="2743200"/>
            <a:ext cx="9444038" cy="213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ctr"/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868" name="WordArt 4">
            <a:extLst>
              <a:ext uri="{FF2B5EF4-FFF2-40B4-BE49-F238E27FC236}">
                <a16:creationId xmlns="" xmlns:a16="http://schemas.microsoft.com/office/drawing/2014/main" id="{23C0448A-5F1A-4BF1-9621-7BCCC9771AA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905000" y="228600"/>
            <a:ext cx="1600200" cy="6667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</a:p>
        </p:txBody>
      </p:sp>
      <p:sp>
        <p:nvSpPr>
          <p:cNvPr id="36869" name="WordArt 5">
            <a:extLst>
              <a:ext uri="{FF2B5EF4-FFF2-40B4-BE49-F238E27FC236}">
                <a16:creationId xmlns="" xmlns:a16="http://schemas.microsoft.com/office/drawing/2014/main" id="{AECF7FC3-FBA5-4DB0-9183-70AFDEDE2C2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286000" y="914400"/>
            <a:ext cx="1219200" cy="609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1828800" y="4191000"/>
          <a:ext cx="1879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lip" r:id="rId3" imgW="1060704" imgH="1335024" progId="MS_ClipArt_Gallery.2">
                  <p:embed/>
                </p:oleObj>
              </mc:Choice>
              <mc:Fallback>
                <p:oleObj name="Clip" r:id="rId3" imgW="1060704" imgH="1335024" progId="MS_ClipArt_Gallery.2">
                  <p:embed/>
                  <p:pic>
                    <p:nvPicPr>
                      <p:cNvPr id="471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191000"/>
                        <a:ext cx="1879600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09" name="Picture 5" descr="Ros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62664">
            <a:off x="8699500" y="4495800"/>
            <a:ext cx="19685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 descr="3d butterfl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55869">
            <a:off x="9702800" y="3505200"/>
            <a:ext cx="9652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TOP 30+] Hình ảnh nền đẹp về &amp;quot;Thank You&amp;quot; Không nên bỏ qua">
            <a:extLst>
              <a:ext uri="{FF2B5EF4-FFF2-40B4-BE49-F238E27FC236}">
                <a16:creationId xmlns="" xmlns:a16="http://schemas.microsoft.com/office/drawing/2014/main" id="{31844D2E-A979-4119-A0CB-A5ED9A86F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26"/>
            <a:ext cx="12192000" cy="672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905000" y="304801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Kiểm tra bài cũ</a:t>
            </a:r>
          </a:p>
        </p:txBody>
      </p:sp>
      <p:pic>
        <p:nvPicPr>
          <p:cNvPr id="111621" name="Picture 5" descr="Thuyen buom va vanh khuy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990601"/>
            <a:ext cx="3835400" cy="499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6248400" y="1600201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thuyền</a:t>
            </a: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6324600" y="4267201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vành khuyên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/>
      <p:bldP spid="1116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Yeng, Hai yen, Do Quy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838200"/>
            <a:ext cx="88011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676400" y="43434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Arial" charset="0"/>
              </a:rPr>
              <a:t>yểng</a:t>
            </a:r>
            <a:endParaRPr lang="en-US" dirty="0">
              <a:latin typeface="Arial" charset="0"/>
            </a:endParaRP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4495800" y="43434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hải yến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7543800" y="43434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đỗ quyên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/>
      <p:bldP spid="113668" grpId="0"/>
      <p:bldP spid="1136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8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443288"/>
            <a:ext cx="441960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2" descr="8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971801"/>
            <a:ext cx="44196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XMPL_0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1" y="152400"/>
            <a:ext cx="20002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XMPL_09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52400"/>
            <a:ext cx="883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3124200" y="425451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Arial" charset="0"/>
              </a:rPr>
              <a:t> </a:t>
            </a:r>
            <a:endParaRPr lang="en-US" sz="3600">
              <a:latin typeface="Arial" charset="0"/>
            </a:endParaRPr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2743200" y="1600201"/>
            <a:ext cx="7467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TIẾNG ĐÀN BA-LA-LAI-CA TRÊN SÔNG ĐÀ</a:t>
            </a:r>
            <a:br>
              <a:rPr lang="en-US" sz="2000" b="1">
                <a:latin typeface="Arial" charset="0"/>
              </a:rPr>
            </a:br>
            <a:r>
              <a:rPr lang="en-US" sz="2000" b="1">
                <a:latin typeface="Arial" charset="0"/>
              </a:rPr>
              <a:t>                                                                    Quang Huy</a:t>
            </a:r>
          </a:p>
        </p:txBody>
      </p:sp>
      <p:sp>
        <p:nvSpPr>
          <p:cNvPr id="6152" name="Text Box 19"/>
          <p:cNvSpPr txBox="1">
            <a:spLocks noChangeArrowheads="1"/>
          </p:cNvSpPr>
          <p:nvPr/>
        </p:nvSpPr>
        <p:spPr bwMode="auto">
          <a:xfrm>
            <a:off x="4343400" y="990601"/>
            <a:ext cx="381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CHÍNH TẢ (Nhớ - viết)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2667000"/>
            <a:ext cx="914400" cy="1384300"/>
          </a:xfrm>
        </p:spPr>
        <p:txBody>
          <a:bodyPr/>
          <a:lstStyle/>
          <a:p>
            <a:pPr eaLnBrk="1" hangingPunct="1">
              <a:defRPr/>
            </a:pPr>
            <a:endParaRPr lang="en-US">
              <a:latin typeface="Arial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Arial"/>
            </a:endParaRPr>
          </a:p>
        </p:txBody>
      </p:sp>
      <p:pic>
        <p:nvPicPr>
          <p:cNvPr id="97286" name="Picture 6" descr="kho tho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209800" y="33528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3200" i="1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9402" name="Picture 10" descr="thuydien hoabi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209800" y="33528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3200" i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2514600" y="685800"/>
            <a:ext cx="5943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i="1">
                <a:latin typeface="Arial" charset="0"/>
              </a:rPr>
              <a:t>Trên sông Đà</a:t>
            </a:r>
          </a:p>
          <a:p>
            <a:r>
              <a:rPr lang="en-US" sz="2000" i="1">
                <a:latin typeface="Arial" charset="0"/>
              </a:rPr>
              <a:t>Một đêm trăng chơi vơi</a:t>
            </a:r>
          </a:p>
          <a:p>
            <a:r>
              <a:rPr lang="en-US" sz="2000" i="1">
                <a:latin typeface="Arial" charset="0"/>
              </a:rPr>
              <a:t>Tôi đã nghe tiếng ba-la-lai-ca</a:t>
            </a:r>
          </a:p>
          <a:p>
            <a:r>
              <a:rPr lang="en-US" sz="2000" i="1">
                <a:latin typeface="Arial" charset="0"/>
              </a:rPr>
              <a:t>Một cô gái Nga mái tóc màu hạt dẻ</a:t>
            </a:r>
          </a:p>
          <a:p>
            <a:r>
              <a:rPr lang="en-US" sz="2000" i="1">
                <a:latin typeface="Arial" charset="0"/>
              </a:rPr>
              <a:t>Ngón tay đan trên những sợi dây đồng.</a:t>
            </a:r>
            <a:br>
              <a:rPr lang="en-US" sz="2000" i="1">
                <a:latin typeface="Arial" charset="0"/>
              </a:rPr>
            </a:br>
            <a:r>
              <a:rPr lang="en-US" sz="2000" i="1">
                <a:latin typeface="Arial" charset="0"/>
              </a:rPr>
              <a:t/>
            </a:r>
            <a:br>
              <a:rPr lang="en-US" sz="2000" i="1">
                <a:latin typeface="Arial" charset="0"/>
              </a:rPr>
            </a:br>
            <a:r>
              <a:rPr lang="en-US" sz="2000" i="1">
                <a:latin typeface="Arial" charset="0"/>
              </a:rPr>
              <a:t>Lúc ấy</a:t>
            </a:r>
            <a:br>
              <a:rPr lang="en-US" sz="2000" i="1">
                <a:latin typeface="Arial" charset="0"/>
              </a:rPr>
            </a:br>
            <a:r>
              <a:rPr lang="en-US" sz="2000" i="1">
                <a:latin typeface="Arial" charset="0"/>
              </a:rPr>
              <a:t>Cả công trường say ngủ cạnh dòng sông</a:t>
            </a:r>
            <a:br>
              <a:rPr lang="en-US" sz="2000" i="1">
                <a:latin typeface="Arial" charset="0"/>
              </a:rPr>
            </a:br>
            <a:r>
              <a:rPr lang="en-US" sz="2000" i="1">
                <a:latin typeface="Arial" charset="0"/>
              </a:rPr>
              <a:t>Những tháp khoan nhô lên trời ngẫm nghĩ</a:t>
            </a:r>
            <a:br>
              <a:rPr lang="en-US" sz="2000" i="1">
                <a:latin typeface="Arial" charset="0"/>
              </a:rPr>
            </a:br>
            <a:r>
              <a:rPr lang="en-US" sz="2000" i="1">
                <a:latin typeface="Arial" charset="0"/>
              </a:rPr>
              <a:t>Những xe ủi, xe ben sóng vai nhau nằm nghỉ</a:t>
            </a:r>
            <a:br>
              <a:rPr lang="en-US" sz="2000" i="1">
                <a:latin typeface="Arial" charset="0"/>
              </a:rPr>
            </a:br>
            <a:r>
              <a:rPr lang="en-US" sz="2000" i="1">
                <a:latin typeface="Arial" charset="0"/>
              </a:rPr>
              <a:t>Chỉ còn tiếng đàn ngân nga</a:t>
            </a:r>
            <a:br>
              <a:rPr lang="en-US" sz="2000" i="1">
                <a:latin typeface="Arial" charset="0"/>
              </a:rPr>
            </a:br>
            <a:r>
              <a:rPr lang="en-US" sz="2000" i="1">
                <a:latin typeface="Arial" charset="0"/>
              </a:rPr>
              <a:t>Với một dòng trăng lấp loáng sông Đà.</a:t>
            </a:r>
            <a:br>
              <a:rPr lang="en-US" sz="2000" i="1">
                <a:latin typeface="Arial" charset="0"/>
              </a:rPr>
            </a:br>
            <a:endParaRPr lang="en-US" sz="2000" i="1">
              <a:latin typeface="Arial" charset="0"/>
            </a:endParaRPr>
          </a:p>
          <a:p>
            <a:r>
              <a:rPr lang="en-US" sz="2000" i="1">
                <a:latin typeface="Arial" charset="0"/>
              </a:rPr>
              <a:t>Ngày mai</a:t>
            </a:r>
          </a:p>
          <a:p>
            <a:r>
              <a:rPr lang="en-US" sz="2000" i="1">
                <a:latin typeface="Arial" charset="0"/>
              </a:rPr>
              <a:t>Chiếc đập lớn nối liền hai khối núi</a:t>
            </a:r>
          </a:p>
          <a:p>
            <a:r>
              <a:rPr lang="en-US" sz="2000" i="1">
                <a:latin typeface="Arial" charset="0"/>
              </a:rPr>
              <a:t>Biển sẽ nằm bỡ ngỡ giữa cao nguyên</a:t>
            </a:r>
          </a:p>
          <a:p>
            <a:r>
              <a:rPr lang="en-US" sz="2000" i="1">
                <a:latin typeface="Arial" charset="0"/>
              </a:rPr>
              <a:t>Sông Đà chia ánh sáng đi muôn ngả</a:t>
            </a:r>
          </a:p>
          <a:p>
            <a:r>
              <a:rPr lang="en-US" sz="2000" i="1">
                <a:latin typeface="Arial" charset="0"/>
              </a:rPr>
              <a:t>Từ công trình thuỷ điện lớn đầu tiên.</a:t>
            </a:r>
            <a:br>
              <a:rPr lang="en-US" sz="2000" i="1">
                <a:latin typeface="Arial" charset="0"/>
              </a:rPr>
            </a:br>
            <a:r>
              <a:rPr lang="en-US" sz="2000" i="1">
                <a:latin typeface="Arial" charset="0"/>
              </a:rPr>
              <a:t/>
            </a:r>
            <a:br>
              <a:rPr lang="en-US" sz="2000" i="1">
                <a:latin typeface="Arial" charset="0"/>
              </a:rPr>
            </a:br>
            <a:r>
              <a:rPr lang="en-US" sz="2000" i="1">
                <a:latin typeface="Arial" charset="0"/>
              </a:rPr>
              <a:t>                                                QUANG HUY</a:t>
            </a:r>
          </a:p>
          <a:p>
            <a:pPr eaLnBrk="1" hangingPunct="1">
              <a:lnSpc>
                <a:spcPct val="90000"/>
              </a:lnSpc>
            </a:pPr>
            <a:endParaRPr lang="en-US" sz="2000" i="1">
              <a:latin typeface="Arial" charset="0"/>
            </a:endParaRPr>
          </a:p>
        </p:txBody>
      </p:sp>
      <p:sp>
        <p:nvSpPr>
          <p:cNvPr id="9220" name="Text Box 1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743200" y="1524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TIẾNG ĐÀN BA-LA-LAI-CA TRÊN SÔNG ĐÀ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03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5"/>
          <p:cNvSpPr>
            <a:spLocks noChangeArrowheads="1"/>
          </p:cNvSpPr>
          <p:nvPr/>
        </p:nvSpPr>
        <p:spPr bwMode="auto">
          <a:xfrm>
            <a:off x="3048000" y="152401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Arial" charset="0"/>
              </a:rPr>
              <a:t> </a:t>
            </a:r>
            <a:endParaRPr lang="en-US" sz="3600">
              <a:latin typeface="Arial" charset="0"/>
            </a:endParaRPr>
          </a:p>
        </p:txBody>
      </p:sp>
      <p:sp>
        <p:nvSpPr>
          <p:cNvPr id="1028" name="Text Box 16"/>
          <p:cNvSpPr txBox="1">
            <a:spLocks noChangeArrowheads="1"/>
          </p:cNvSpPr>
          <p:nvPr/>
        </p:nvSpPr>
        <p:spPr bwMode="auto">
          <a:xfrm>
            <a:off x="4419600" y="685801"/>
            <a:ext cx="381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CHÍNH TẢ</a:t>
            </a:r>
          </a:p>
        </p:txBody>
      </p:sp>
      <p:sp>
        <p:nvSpPr>
          <p:cNvPr id="1029" name="Text Box 17"/>
          <p:cNvSpPr txBox="1">
            <a:spLocks noChangeArrowheads="1"/>
          </p:cNvSpPr>
          <p:nvPr/>
        </p:nvSpPr>
        <p:spPr bwMode="auto">
          <a:xfrm>
            <a:off x="2743200" y="1295401"/>
            <a:ext cx="7467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TIẾNG ĐÀN BA-LA-LAI-CA TRÊN SÔNG ĐÀ</a:t>
            </a:r>
            <a:br>
              <a:rPr lang="en-US" sz="2000" b="1">
                <a:latin typeface="Arial" charset="0"/>
              </a:rPr>
            </a:br>
            <a:r>
              <a:rPr lang="en-US" sz="2000" b="1">
                <a:latin typeface="Arial" charset="0"/>
              </a:rPr>
              <a:t>                                                                    Quang Huy</a:t>
            </a:r>
          </a:p>
        </p:txBody>
      </p:sp>
      <p:sp>
        <p:nvSpPr>
          <p:cNvPr id="1030" name="Text Box 18"/>
          <p:cNvSpPr txBox="1">
            <a:spLocks noChangeArrowheads="1"/>
          </p:cNvSpPr>
          <p:nvPr/>
        </p:nvSpPr>
        <p:spPr bwMode="auto">
          <a:xfrm>
            <a:off x="2286000" y="2362201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Luyện viết :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9" name="TextBox1" r:id="rId2" imgW="6172200" imgH="3581280"/>
        </mc:Choice>
        <mc:Fallback>
          <p:control name="TextBox1" r:id="rId2" imgW="6172200" imgH="358128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6000" y="2971800"/>
                  <a:ext cx="6172200" cy="3581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 flipV="1">
            <a:off x="1524000" y="6858000"/>
            <a:ext cx="9144000" cy="7620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 flipV="1">
            <a:off x="3810000" y="228600"/>
            <a:ext cx="5410200" cy="1752600"/>
          </a:xfrm>
          <a:prstGeom prst="cloudCallout">
            <a:avLst>
              <a:gd name="adj1" fmla="val -32954"/>
              <a:gd name="adj2" fmla="val -118843"/>
            </a:avLst>
          </a:prstGeom>
          <a:solidFill>
            <a:schemeClr val="bg1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rot="10800000"/>
          <a:lstStyle/>
          <a:p>
            <a:pPr algn="ctr"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244" name="Picture 13" descr="Picture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276600" y="3276600"/>
            <a:ext cx="16589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2" descr="Picture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1" y="3276600"/>
            <a:ext cx="16938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14"/>
          <p:cNvSpPr>
            <a:spLocks noChangeArrowheads="1"/>
          </p:cNvSpPr>
          <p:nvPr/>
        </p:nvSpPr>
        <p:spPr bwMode="auto">
          <a:xfrm>
            <a:off x="9448800" y="2057400"/>
            <a:ext cx="3810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tx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5244" name="AutoShape 12"/>
          <p:cNvSpPr>
            <a:spLocks noChangeArrowheads="1"/>
          </p:cNvSpPr>
          <p:nvPr/>
        </p:nvSpPr>
        <p:spPr bwMode="auto">
          <a:xfrm>
            <a:off x="2667000" y="1143000"/>
            <a:ext cx="457200" cy="4572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1800">
              <a:solidFill>
                <a:srgbClr val="FF00FF"/>
              </a:solidFill>
              <a:latin typeface="Arial"/>
            </a:endParaRPr>
          </a:p>
        </p:txBody>
      </p:sp>
      <p:sp>
        <p:nvSpPr>
          <p:cNvPr id="95245" name="AutoShape 13"/>
          <p:cNvSpPr>
            <a:spLocks noChangeArrowheads="1"/>
          </p:cNvSpPr>
          <p:nvPr/>
        </p:nvSpPr>
        <p:spPr bwMode="auto">
          <a:xfrm>
            <a:off x="9677400" y="838200"/>
            <a:ext cx="457200" cy="4572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1800">
              <a:solidFill>
                <a:srgbClr val="FF00FF"/>
              </a:solidFill>
              <a:latin typeface="Arial"/>
            </a:endParaRPr>
          </a:p>
        </p:txBody>
      </p:sp>
      <p:sp>
        <p:nvSpPr>
          <p:cNvPr id="10253" name="Text Box 15"/>
          <p:cNvSpPr txBox="1">
            <a:spLocks noChangeArrowheads="1"/>
          </p:cNvSpPr>
          <p:nvPr/>
        </p:nvSpPr>
        <p:spPr bwMode="auto">
          <a:xfrm>
            <a:off x="4953000" y="838201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2"/>
                </a:solidFill>
                <a:latin typeface="Arial" charset="0"/>
              </a:rPr>
              <a:t>Viết Chính tả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5244" grpId="0" animBg="1"/>
      <p:bldP spid="95245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1357</TotalTime>
  <Words>287</Words>
  <Application>Microsoft Office PowerPoint</Application>
  <PresentationFormat>Custom</PresentationFormat>
  <Paragraphs>57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Facet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Thue Viet Nam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4 ngày 15 tháng 10 năm 2008</dc:title>
  <dc:creator>Thietbi2007</dc:creator>
  <cp:lastModifiedBy>Admin</cp:lastModifiedBy>
  <cp:revision>140</cp:revision>
  <dcterms:created xsi:type="dcterms:W3CDTF">2008-10-13T04:59:40Z</dcterms:created>
  <dcterms:modified xsi:type="dcterms:W3CDTF">2021-11-05T07:32:43Z</dcterms:modified>
</cp:coreProperties>
</file>