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45" r:id="rId2"/>
    <p:sldId id="267" r:id="rId3"/>
    <p:sldId id="335" r:id="rId4"/>
    <p:sldId id="350" r:id="rId5"/>
    <p:sldId id="351" r:id="rId6"/>
    <p:sldId id="274" r:id="rId7"/>
    <p:sldId id="273" r:id="rId8"/>
    <p:sldId id="352" r:id="rId9"/>
    <p:sldId id="355" r:id="rId10"/>
    <p:sldId id="34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3" autoAdjust="0"/>
    <p:restoredTop sz="90927" autoAdjust="0"/>
  </p:normalViewPr>
  <p:slideViewPr>
    <p:cSldViewPr showGuides="1">
      <p:cViewPr varScale="1">
        <p:scale>
          <a:sx n="62" d="100"/>
          <a:sy n="62" d="100"/>
        </p:scale>
        <p:origin x="2544"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C1C31-2642-4C78-8C3F-BDD94592B7A1}" type="datetimeFigureOut">
              <a:rPr lang="en-US" smtClean="0"/>
              <a:t>9/26/22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5EFEA-C23B-4344-81ED-24C0D9F40FCA}" type="slidenum">
              <a:rPr lang="en-US" smtClean="0"/>
              <a:t>‹#›</a:t>
            </a:fld>
            <a:endParaRPr lang="en-US"/>
          </a:p>
        </p:txBody>
      </p:sp>
    </p:spTree>
    <p:extLst>
      <p:ext uri="{BB962C8B-B14F-4D97-AF65-F5344CB8AC3E}">
        <p14:creationId xmlns:p14="http://schemas.microsoft.com/office/powerpoint/2010/main" val="7911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ví dụ một số lãnh đạo quen thuộc cho HS ví dụ hiệu trưởng, hiệu phó, GV,...</a:t>
            </a:r>
          </a:p>
        </p:txBody>
      </p:sp>
      <p:sp>
        <p:nvSpPr>
          <p:cNvPr id="4" name="Slide Number Placeholder 3"/>
          <p:cNvSpPr>
            <a:spLocks noGrp="1"/>
          </p:cNvSpPr>
          <p:nvPr>
            <p:ph type="sldNum" sz="quarter" idx="5"/>
          </p:nvPr>
        </p:nvSpPr>
        <p:spPr/>
        <p:txBody>
          <a:bodyPr/>
          <a:lstStyle/>
          <a:p>
            <a:fld id="{59C5EFEA-C23B-4344-81ED-24C0D9F40FCA}" type="slidenum">
              <a:rPr lang="en-US" smtClean="0"/>
              <a:t>9</a:t>
            </a:fld>
            <a:endParaRPr lang="en-US"/>
          </a:p>
        </p:txBody>
      </p:sp>
    </p:spTree>
    <p:extLst>
      <p:ext uri="{BB962C8B-B14F-4D97-AF65-F5344CB8AC3E}">
        <p14:creationId xmlns:p14="http://schemas.microsoft.com/office/powerpoint/2010/main" val="25291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9283F9F8-C829-4585-988D-AB047B474A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6D22138-4787-4DD6-A2F8-CABD204FFBA3}"/>
              </a:ext>
            </a:extLst>
          </p:cNvPr>
          <p:cNvSpPr/>
          <p:nvPr userDrawn="1">
            <p:custDataLst>
              <p:tags r:id="rId10"/>
            </p:custDataLst>
          </p:nvPr>
        </p:nvSpPr>
        <p:spPr>
          <a:xfrm>
            <a:off x="0" y="0"/>
            <a:ext cx="12192000" cy="6858000"/>
          </a:xfrm>
          <a:prstGeom prst="rect">
            <a:avLst/>
          </a:prstGeom>
          <a:blipFill dpi="0" rotWithShape="1">
            <a:blip r:embed="rId11">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jp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0.png"/><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4914427" y="1573590"/>
            <a:ext cx="2363147"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BÀI 3</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NAM HAY NỮ (tt)</a:t>
            </a:r>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DEFFCF6-9332-41A0-900C-4C17093132D0}"/>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CAEF33CD-3760-4553-AF15-A413BBB4E9D4}"/>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a:stretch/>
        </p:blipFill>
        <p:spPr>
          <a:xfrm rot="5722325">
            <a:off x="4977942" y="-801630"/>
            <a:ext cx="6379748" cy="9025065"/>
          </a:xfrm>
          <a:prstGeom prst="rect">
            <a:avLst/>
          </a:prstGeom>
          <a:blipFill dpi="0" rotWithShape="0">
            <a:blip r:embed="rId5">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id="{42C97781-A95D-4074-9F07-E76DDDF74BEA}"/>
              </a:ext>
            </a:extLst>
          </p:cNvPr>
          <p:cNvSpPr txBox="1"/>
          <p:nvPr/>
        </p:nvSpPr>
        <p:spPr>
          <a:xfrm>
            <a:off x="5405574" y="1946970"/>
            <a:ext cx="5719626" cy="3539430"/>
          </a:xfrm>
          <a:prstGeom prst="rect">
            <a:avLst/>
          </a:prstGeom>
          <a:noFill/>
        </p:spPr>
        <p:txBody>
          <a:bodyPr wrap="square">
            <a:spAutoFit/>
          </a:bodyPr>
          <a:lstStyle/>
          <a:p>
            <a:pPr algn="just" eaLnBrk="0" hangingPunct="0">
              <a:defRPr/>
            </a:pPr>
            <a:r>
              <a:rPr lang="en-US" sz="3200" b="1">
                <a:solidFill>
                  <a:srgbClr val="003300"/>
                </a:solidFill>
                <a:latin typeface="Times New Roman" pitchFamily="18" charset="0"/>
              </a:rPr>
              <a:t>Quan niệm xã hội về nam và nữ có thể thay đổi. Mỗi HS đều có thể góp phần tạo nên sự thay đổi này bằng cách bày tỏ suy nghĩ và thể hiện bằng hành động ngay từ trong gia đình, trong lớp học của mình.</a:t>
            </a:r>
            <a:endParaRPr lang="en-US" sz="3200"/>
          </a:p>
        </p:txBody>
      </p:sp>
      <p:pic>
        <p:nvPicPr>
          <p:cNvPr id="13" name="图片 25" descr="儿童可爱卡通边框psd10_07">
            <a:extLst>
              <a:ext uri="{FF2B5EF4-FFF2-40B4-BE49-F238E27FC236}">
                <a16:creationId xmlns:a16="http://schemas.microsoft.com/office/drawing/2014/main" id="{39C42CDB-A485-490A-AAA3-C491D0F4CCA4}"/>
              </a:ext>
            </a:extLst>
          </p:cNvPr>
          <p:cNvPicPr>
            <a:picLocks noChangeAspect="1"/>
          </p:cNvPicPr>
          <p:nvPr/>
        </p:nvPicPr>
        <p:blipFill>
          <a:blip r:embed="rId6"/>
          <a:stretch>
            <a:fillRect/>
          </a:stretch>
        </p:blipFill>
        <p:spPr>
          <a:xfrm flipH="1">
            <a:off x="-349448" y="-12700"/>
            <a:ext cx="6411561" cy="7321943"/>
          </a:xfrm>
          <a:prstGeom prst="rect">
            <a:avLst/>
          </a:prstGeom>
        </p:spPr>
      </p:pic>
      <p:sp>
        <p:nvSpPr>
          <p:cNvPr id="16" name="TextBox 15">
            <a:extLst>
              <a:ext uri="{FF2B5EF4-FFF2-40B4-BE49-F238E27FC236}">
                <a16:creationId xmlns:a16="http://schemas.microsoft.com/office/drawing/2014/main" id="{81F9FADA-BD6E-44FC-A7DB-7001114E2607}"/>
              </a:ext>
            </a:extLst>
          </p:cNvPr>
          <p:cNvSpPr txBox="1"/>
          <p:nvPr/>
        </p:nvSpPr>
        <p:spPr>
          <a:xfrm>
            <a:off x="1519374" y="1442710"/>
            <a:ext cx="3048000" cy="1754326"/>
          </a:xfrm>
          <a:prstGeom prst="rect">
            <a:avLst/>
          </a:prstGeom>
          <a:noFill/>
        </p:spPr>
        <p:txBody>
          <a:bodyPr wrap="square">
            <a:spAutoFit/>
          </a:bodyPr>
          <a:lstStyle/>
          <a:p>
            <a:pPr algn="ctr"/>
            <a:r>
              <a:rPr lang="en-US" sz="5400" b="1">
                <a:solidFill>
                  <a:srgbClr val="FF0000"/>
                </a:solidFill>
                <a:latin typeface="Times New Roman" pitchFamily="18" charset="0"/>
              </a:rPr>
              <a:t>Kết </a:t>
            </a:r>
          </a:p>
          <a:p>
            <a:pPr algn="ctr"/>
            <a:r>
              <a:rPr lang="en-US" sz="5400" b="1">
                <a:solidFill>
                  <a:srgbClr val="FF0000"/>
                </a:solidFill>
                <a:latin typeface="Times New Roman" pitchFamily="18" charset="0"/>
              </a:rPr>
              <a:t>luận</a:t>
            </a:r>
            <a:endParaRPr lang="en-US" sz="5400">
              <a:solidFill>
                <a:srgbClr val="FF0000"/>
              </a:solidFill>
            </a:endParaRPr>
          </a:p>
        </p:txBody>
      </p:sp>
      <p:pic>
        <p:nvPicPr>
          <p:cNvPr id="17" name="Picture 16">
            <a:extLst>
              <a:ext uri="{FF2B5EF4-FFF2-40B4-BE49-F238E27FC236}">
                <a16:creationId xmlns:a16="http://schemas.microsoft.com/office/drawing/2014/main" id="{09ED8045-1AEC-4F05-85E7-E2ED20F00031}"/>
              </a:ext>
            </a:extLst>
          </p:cNvPr>
          <p:cNvPicPr>
            <a:picLocks noChangeAspect="1"/>
          </p:cNvPicPr>
          <p:nvPr/>
        </p:nvPicPr>
        <p:blipFill>
          <a:blip r:embed="rId7">
            <a:clrChange>
              <a:clrFrom>
                <a:srgbClr val="EDEDED"/>
              </a:clrFrom>
              <a:clrTo>
                <a:srgbClr val="EDEDED">
                  <a:alpha val="0"/>
                </a:srgbClr>
              </a:clrTo>
            </a:clrChange>
            <a:extLst>
              <a:ext uri="{BEBA8EAE-BF5A-486C-A8C5-ECC9F3942E4B}">
                <a14:imgProps xmlns:a14="http://schemas.microsoft.com/office/drawing/2010/main">
                  <a14:imgLayer r:embed="rId8">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317060" y="-271243"/>
            <a:ext cx="2143125" cy="2143125"/>
          </a:xfrm>
          <a:prstGeom prst="rect">
            <a:avLst/>
          </a:prstGeom>
        </p:spPr>
      </p:pic>
      <p:pic>
        <p:nvPicPr>
          <p:cNvPr id="9" name="图片 35">
            <a:extLst>
              <a:ext uri="{FF2B5EF4-FFF2-40B4-BE49-F238E27FC236}">
                <a16:creationId xmlns:a16="http://schemas.microsoft.com/office/drawing/2014/main" id="{1C1639D3-5840-489F-AAD4-3FEC14D5CD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spTree>
    <p:extLst>
      <p:ext uri="{BB962C8B-B14F-4D97-AF65-F5344CB8AC3E}">
        <p14:creationId xmlns:p14="http://schemas.microsoft.com/office/powerpoint/2010/main" val="2264594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1056D4FB-1840-45D0-A389-FCAA0FF51E4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82" name="AutoShape 2">
            <a:extLst>
              <a:ext uri="{FF2B5EF4-FFF2-40B4-BE49-F238E27FC236}">
                <a16:creationId xmlns:a16="http://schemas.microsoft.com/office/drawing/2014/main" id="{708BF6AC-3DC2-4504-9AE0-A53A68F928B5}"/>
              </a:ext>
            </a:extLst>
          </p:cNvPr>
          <p:cNvSpPr>
            <a:spLocks noChangeArrowheads="1"/>
          </p:cNvSpPr>
          <p:nvPr/>
        </p:nvSpPr>
        <p:spPr bwMode="auto">
          <a:xfrm>
            <a:off x="699047" y="692922"/>
            <a:ext cx="5126251" cy="1831463"/>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2800" b="1">
                <a:solidFill>
                  <a:schemeClr val="bg2">
                    <a:lumMod val="50000"/>
                  </a:schemeClr>
                </a:solidFill>
                <a:latin typeface="Times New Roman" panose="02020603050405020304" pitchFamily="18" charset="0"/>
              </a:rPr>
              <a:t>Nêu một số điểm khác nhau gữa nam và nữ.</a:t>
            </a:r>
          </a:p>
          <a:p>
            <a:pPr algn="ctr" eaLnBrk="0" hangingPunct="0">
              <a:defRPr/>
            </a:pPr>
            <a:endParaRPr lang="en-US" sz="2800" b="1">
              <a:solidFill>
                <a:srgbClr val="FF0066"/>
              </a:solidFill>
              <a:latin typeface="Times New Roman" pitchFamily="18" charset="0"/>
            </a:endParaRPr>
          </a:p>
        </p:txBody>
      </p:sp>
      <p:sp>
        <p:nvSpPr>
          <p:cNvPr id="46085" name="Text Box 5">
            <a:extLst>
              <a:ext uri="{FF2B5EF4-FFF2-40B4-BE49-F238E27FC236}">
                <a16:creationId xmlns:a16="http://schemas.microsoft.com/office/drawing/2014/main" id="{D6E10152-8405-4B1E-ACC2-04AACE4EB657}"/>
              </a:ext>
            </a:extLst>
          </p:cNvPr>
          <p:cNvSpPr txBox="1">
            <a:spLocks noChangeArrowheads="1"/>
          </p:cNvSpPr>
          <p:nvPr/>
        </p:nvSpPr>
        <p:spPr bwMode="auto">
          <a:xfrm>
            <a:off x="6248400" y="796380"/>
            <a:ext cx="5551732"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anose="02020603050405020304" pitchFamily="18" charset="0"/>
            </a:endParaRPr>
          </a:p>
        </p:txBody>
      </p:sp>
      <p:pic>
        <p:nvPicPr>
          <p:cNvPr id="4101" name="Picture 6" descr="Picture35">
            <a:extLst>
              <a:ext uri="{FF2B5EF4-FFF2-40B4-BE49-F238E27FC236}">
                <a16:creationId xmlns:a16="http://schemas.microsoft.com/office/drawing/2014/main" id="{3E2C87B7-CDB2-42C4-8EAD-B12FB42F27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id="{1FF8F2F7-0CEE-45D6-9192-70763ACBE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rPr>
              <a:t>Kiểm tra bài cũ:</a:t>
            </a:r>
          </a:p>
        </p:txBody>
      </p:sp>
      <p:pic>
        <p:nvPicPr>
          <p:cNvPr id="9" name="Picture 8">
            <a:extLst>
              <a:ext uri="{FF2B5EF4-FFF2-40B4-BE49-F238E27FC236}">
                <a16:creationId xmlns:a16="http://schemas.microsoft.com/office/drawing/2014/main" id="{6F2F8EFA-2E11-4314-AE23-9E310D676A43}"/>
              </a:ext>
            </a:extLst>
          </p:cNvPr>
          <p:cNvPicPr>
            <a:picLocks noChangeAspect="1"/>
          </p:cNvPicPr>
          <p:nvPr/>
        </p:nvPicPr>
        <p:blipFill rotWithShape="1">
          <a:blip r:embed="rId4">
            <a:extLst>
              <a:ext uri="{28A0092B-C50C-407E-A947-70E740481C1C}">
                <a14:useLocalDpi xmlns:a14="http://schemas.microsoft.com/office/drawing/2010/main" val="0"/>
              </a:ext>
            </a:extLst>
          </a:blip>
          <a:srcRect l="3732" t="17214" r="2833" b="755"/>
          <a:stretch/>
        </p:blipFill>
        <p:spPr>
          <a:xfrm flipH="1">
            <a:off x="275945" y="1971416"/>
            <a:ext cx="3442282" cy="4724400"/>
          </a:xfrm>
          <a:prstGeom prst="rect">
            <a:avLst/>
          </a:prstGeom>
        </p:spPr>
      </p:pic>
      <p:sp>
        <p:nvSpPr>
          <p:cNvPr id="12" name="TextBox 11">
            <a:extLst>
              <a:ext uri="{FF2B5EF4-FFF2-40B4-BE49-F238E27FC236}">
                <a16:creationId xmlns:a16="http://schemas.microsoft.com/office/drawing/2014/main" id="{1719DB23-1D02-4C3C-B0AF-31404C85CA02}"/>
              </a:ext>
            </a:extLst>
          </p:cNvPr>
          <p:cNvSpPr txBox="1"/>
          <p:nvPr/>
        </p:nvSpPr>
        <p:spPr>
          <a:xfrm>
            <a:off x="6708315" y="1258431"/>
            <a:ext cx="4784638" cy="2246769"/>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rPr>
              <a:t> - </a:t>
            </a:r>
            <a:r>
              <a:rPr lang="en-US" altLang="en-US" sz="2800">
                <a:solidFill>
                  <a:schemeClr val="tx1">
                    <a:lumMod val="95000"/>
                    <a:lumOff val="5000"/>
                  </a:schemeClr>
                </a:solidFill>
                <a:latin typeface="Times New Roman" panose="02020603050405020304"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en-US" sz="2800">
                <a:solidFill>
                  <a:schemeClr val="tx1">
                    <a:lumMod val="95000"/>
                    <a:lumOff val="5000"/>
                  </a:schemeClr>
                </a:solidFill>
                <a:latin typeface="Times New Roman" panose="02020603050405020304" pitchFamily="18" charset="0"/>
              </a:rPr>
              <a:t>- 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800">
              <a:solidFill>
                <a:schemeClr val="tx1">
                  <a:lumMod val="85000"/>
                  <a:lumOff val="15000"/>
                </a:schemeClr>
              </a:solidFill>
            </a:endParaRPr>
          </a:p>
        </p:txBody>
      </p:sp>
      <p:pic>
        <p:nvPicPr>
          <p:cNvPr id="19" name="Picture 18">
            <a:extLst>
              <a:ext uri="{FF2B5EF4-FFF2-40B4-BE49-F238E27FC236}">
                <a16:creationId xmlns:a16="http://schemas.microsoft.com/office/drawing/2014/main" id="{784C85C9-9501-4AF6-839E-F30FB87CB1F2}"/>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4805418" y="2767799"/>
            <a:ext cx="3262788" cy="4378035"/>
          </a:xfrm>
          <a:prstGeom prst="rect">
            <a:avLst/>
          </a:prstGeom>
        </p:spPr>
      </p:pic>
      <p:pic>
        <p:nvPicPr>
          <p:cNvPr id="15" name="图片 25">
            <a:extLst>
              <a:ext uri="{FF2B5EF4-FFF2-40B4-BE49-F238E27FC236}">
                <a16:creationId xmlns:a16="http://schemas.microsoft.com/office/drawing/2014/main" id="{1580E14A-6CEE-4B9B-90DB-35F20B3FB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7671" y="2545910"/>
            <a:ext cx="3504329" cy="4378035"/>
          </a:xfrm>
          <a:prstGeom prst="rect">
            <a:avLst/>
          </a:prstGeom>
        </p:spPr>
      </p:pic>
      <p:pic>
        <p:nvPicPr>
          <p:cNvPr id="16" name="Picture 15">
            <a:extLst>
              <a:ext uri="{FF2B5EF4-FFF2-40B4-BE49-F238E27FC236}">
                <a16:creationId xmlns:a16="http://schemas.microsoft.com/office/drawing/2014/main" id="{4747CE4D-BD96-4BB0-9FCF-386B50066D2B}"/>
              </a:ext>
            </a:extLst>
          </p:cNvPr>
          <p:cNvPicPr>
            <a:picLocks noChangeAspect="1"/>
          </p:cNvPicPr>
          <p:nvPr/>
        </p:nvPicPr>
        <p:blipFill rotWithShape="1">
          <a:blip r:embed="rId7">
            <a:extLst>
              <a:ext uri="{28A0092B-C50C-407E-A947-70E740481C1C}">
                <a14:useLocalDpi xmlns:a14="http://schemas.microsoft.com/office/drawing/2010/main" val="0"/>
              </a:ext>
            </a:extLst>
          </a:blip>
          <a:srcRect b="57693"/>
          <a:stretch/>
        </p:blipFill>
        <p:spPr>
          <a:xfrm>
            <a:off x="-3010178" y="5489210"/>
            <a:ext cx="10058400" cy="2166080"/>
          </a:xfrm>
          <a:prstGeom prst="rect">
            <a:avLst/>
          </a:prstGeom>
        </p:spPr>
      </p:pic>
      <p:sp>
        <p:nvSpPr>
          <p:cNvPr id="17" name="Rectangle 16">
            <a:extLst>
              <a:ext uri="{FF2B5EF4-FFF2-40B4-BE49-F238E27FC236}">
                <a16:creationId xmlns:a16="http://schemas.microsoft.com/office/drawing/2014/main"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3D2DB7-2A9E-4254-94A5-427161D1031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5">
            <a:extLst>
              <a:ext uri="{FF2B5EF4-FFF2-40B4-BE49-F238E27FC236}">
                <a16:creationId xmlns:a16="http://schemas.microsoft.com/office/drawing/2014/main" id="{D23CF1D9-5E1D-4D2D-9EC1-3D5A24EB30EE}"/>
              </a:ext>
            </a:extLst>
          </p:cNvPr>
          <p:cNvPicPr>
            <a:picLocks noChangeAspect="1"/>
          </p:cNvPicPr>
          <p:nvPr/>
        </p:nvPicPr>
        <p:blipFill>
          <a:blip r:embed="rId10"/>
          <a:stretch>
            <a:fillRect/>
          </a:stretch>
        </p:blipFill>
        <p:spPr>
          <a:xfrm rot="16200000" flipH="1">
            <a:off x="-8721089" y="1471206"/>
            <a:ext cx="293863" cy="294007"/>
          </a:xfrm>
          <a:prstGeom prst="rect">
            <a:avLst/>
          </a:prstGeom>
        </p:spPr>
      </p:pic>
      <p:sp>
        <p:nvSpPr>
          <p:cNvPr id="27" name="Diamond 26">
            <a:extLst>
              <a:ext uri="{FF2B5EF4-FFF2-40B4-BE49-F238E27FC236}">
                <a16:creationId xmlns:a16="http://schemas.microsoft.com/office/drawing/2014/main"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ABDBCB-A446-46D5-8E3C-5CF4FF140B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id="{63B02A12-9A56-4EC3-A522-ADFC4B14E5BC}"/>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id="{0249441E-9BAA-4FC9-9073-99E98E917CB9}"/>
              </a:ext>
            </a:extLst>
          </p:cNvPr>
          <p:cNvPicPr>
            <a:picLocks noChangeAspect="1"/>
          </p:cNvPicPr>
          <p:nvPr/>
        </p:nvPicPr>
        <p:blipFill rotWithShape="1">
          <a:blip r:embed="rId12"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id="{40321570-4C37-4E29-8A26-51CFD34CFBA6}"/>
              </a:ext>
            </a:extLst>
          </p:cNvPr>
          <p:cNvPicPr>
            <a:picLocks noChangeAspect="1"/>
          </p:cNvPicPr>
          <p:nvPr/>
        </p:nvPicPr>
        <p:blipFill rotWithShape="1">
          <a:blip r:embed="rId12" cstate="screen"/>
          <a:srcRect l="44600"/>
          <a:stretch/>
        </p:blipFill>
        <p:spPr>
          <a:xfrm rot="16200000">
            <a:off x="-7141301" y="-1201114"/>
            <a:ext cx="1694230" cy="860700"/>
          </a:xfrm>
          <a:prstGeom prst="rect">
            <a:avLst/>
          </a:prstGeom>
        </p:spPr>
      </p:pic>
      <p:pic>
        <p:nvPicPr>
          <p:cNvPr id="33" name="图片 35">
            <a:extLst>
              <a:ext uri="{FF2B5EF4-FFF2-40B4-BE49-F238E27FC236}">
                <a16:creationId xmlns:a16="http://schemas.microsoft.com/office/drawing/2014/main" id="{15B9923D-222C-4232-AEAD-1288103844B9}"/>
              </a:ext>
            </a:extLst>
          </p:cNvPr>
          <p:cNvPicPr>
            <a:picLocks noChangeAspect="1"/>
          </p:cNvPicPr>
          <p:nvPr/>
        </p:nvPicPr>
        <p:blipFill>
          <a:blip r:embed="rId10"/>
          <a:stretch>
            <a:fillRect/>
          </a:stretch>
        </p:blipFill>
        <p:spPr>
          <a:xfrm rot="16200000" flipH="1">
            <a:off x="-8458200" y="1342126"/>
            <a:ext cx="293863" cy="294007"/>
          </a:xfrm>
          <a:prstGeom prst="rect">
            <a:avLst/>
          </a:prstGeom>
        </p:spPr>
      </p:pic>
      <p:pic>
        <p:nvPicPr>
          <p:cNvPr id="34" name="图片 35">
            <a:extLst>
              <a:ext uri="{FF2B5EF4-FFF2-40B4-BE49-F238E27FC236}">
                <a16:creationId xmlns:a16="http://schemas.microsoft.com/office/drawing/2014/main" id="{9B84628D-7474-425B-8B37-BC56479BF97A}"/>
              </a:ext>
            </a:extLst>
          </p:cNvPr>
          <p:cNvPicPr>
            <a:picLocks noChangeAspect="1"/>
          </p:cNvPicPr>
          <p:nvPr/>
        </p:nvPicPr>
        <p:blipFill>
          <a:blip r:embed="rId10"/>
          <a:stretch>
            <a:fillRect/>
          </a:stretch>
        </p:blipFill>
        <p:spPr>
          <a:xfrm rot="16200000" flipH="1">
            <a:off x="-8456187" y="838557"/>
            <a:ext cx="293863" cy="294007"/>
          </a:xfrm>
          <a:prstGeom prst="rect">
            <a:avLst/>
          </a:prstGeom>
        </p:spPr>
      </p:pic>
      <p:pic>
        <p:nvPicPr>
          <p:cNvPr id="35" name="图片 35">
            <a:extLst>
              <a:ext uri="{FF2B5EF4-FFF2-40B4-BE49-F238E27FC236}">
                <a16:creationId xmlns:a16="http://schemas.microsoft.com/office/drawing/2014/main" id="{FC64FF5E-EAB2-4964-A596-35FF60950B10}"/>
              </a:ext>
            </a:extLst>
          </p:cNvPr>
          <p:cNvPicPr>
            <a:picLocks noChangeAspect="1"/>
          </p:cNvPicPr>
          <p:nvPr/>
        </p:nvPicPr>
        <p:blipFill>
          <a:blip r:embed="rId10"/>
          <a:stretch>
            <a:fillRect/>
          </a:stretch>
        </p:blipFill>
        <p:spPr>
          <a:xfrm rot="16200000" flipH="1">
            <a:off x="-8676864" y="1124901"/>
            <a:ext cx="293863" cy="294007"/>
          </a:xfrm>
          <a:prstGeom prst="rect">
            <a:avLst/>
          </a:prstGeom>
        </p:spPr>
      </p:pic>
      <p:pic>
        <p:nvPicPr>
          <p:cNvPr id="36" name="图片 21">
            <a:extLst>
              <a:ext uri="{FF2B5EF4-FFF2-40B4-BE49-F238E27FC236}">
                <a16:creationId xmlns:a16="http://schemas.microsoft.com/office/drawing/2014/main" id="{9C2E9DDE-54A6-4C4B-A57C-0327ACA1BEAB}"/>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4"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anose="02020603050405020304" pitchFamily="18" charset="0"/>
              </a:rPr>
              <a:t> Một số quan niệm xã hội về nam và nữ</a:t>
            </a: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0" presetID="19" presetClass="emph" presetSubtype="0" fill="hold" grpId="1" nodeType="withEffect">
                                  <p:stCondLst>
                                    <p:cond delay="0"/>
                                  </p:stCondLst>
                                  <p:iterate type="lt">
                                    <p:tmPct val="10000"/>
                                  </p:iterate>
                                  <p:childTnLst>
                                    <p:animClr clrSpc="rgb" dir="cw">
                                      <p:cBhvr override="childStyle">
                                        <p:cTn id="21" dur="1000" fill="hold"/>
                                        <p:tgtEl>
                                          <p:spTgt spid="21"/>
                                        </p:tgtEl>
                                        <p:attrNameLst>
                                          <p:attrName>style.color</p:attrName>
                                        </p:attrNameLst>
                                      </p:cBhvr>
                                      <p:to>
                                        <a:schemeClr val="accent2"/>
                                      </p:to>
                                    </p:animClr>
                                    <p:animClr clrSpc="rgb" dir="cw">
                                      <p:cBhvr>
                                        <p:cTn id="22" dur="1000" fill="hold"/>
                                        <p:tgtEl>
                                          <p:spTgt spid="21"/>
                                        </p:tgtEl>
                                        <p:attrNameLst>
                                          <p:attrName>fillcolor</p:attrName>
                                        </p:attrNameLst>
                                      </p:cBhvr>
                                      <p:to>
                                        <a:schemeClr val="accent2"/>
                                      </p:to>
                                    </p:animClr>
                                    <p:set>
                                      <p:cBhvr>
                                        <p:cTn id="23" dur="1000" fill="hold"/>
                                        <p:tgtEl>
                                          <p:spTgt spid="21"/>
                                        </p:tgtEl>
                                        <p:attrNameLst>
                                          <p:attrName>fill.type</p:attrName>
                                        </p:attrNameLst>
                                      </p:cBhvr>
                                      <p:to>
                                        <p:strVal val="solid"/>
                                      </p:to>
                                    </p:set>
                                    <p:set>
                                      <p:cBhvr>
                                        <p:cTn id="24"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E2C7265E-4F0A-43C6-9BA3-10A0CF10ED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02811" y="3879044"/>
            <a:ext cx="9285989" cy="4112808"/>
          </a:xfrm>
          <a:prstGeom prst="rect">
            <a:avLst/>
          </a:prstGeom>
        </p:spPr>
      </p:pic>
      <p:pic>
        <p:nvPicPr>
          <p:cNvPr id="19" name="Picture 18">
            <a:extLst>
              <a:ext uri="{FF2B5EF4-FFF2-40B4-BE49-F238E27FC236}">
                <a16:creationId xmlns:a16="http://schemas.microsoft.com/office/drawing/2014/main" id="{386EC387-7902-44CB-9DA3-FFDB40A260ED}"/>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268" t="5610" r="9158" b="9438"/>
          <a:stretch/>
        </p:blipFill>
        <p:spPr>
          <a:xfrm>
            <a:off x="1905000" y="2133599"/>
            <a:ext cx="5181600" cy="4543865"/>
          </a:xfrm>
          <a:prstGeom prst="rect">
            <a:avLst/>
          </a:prstGeom>
        </p:spPr>
      </p:pic>
      <p:pic>
        <p:nvPicPr>
          <p:cNvPr id="20" name="Picture 19">
            <a:extLst>
              <a:ext uri="{FF2B5EF4-FFF2-40B4-BE49-F238E27FC236}">
                <a16:creationId xmlns:a16="http://schemas.microsoft.com/office/drawing/2014/main" id="{9C351C92-A0E7-4688-B31F-FE5BBEFE0F88}"/>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24" t="44738" r="6604" b="11110"/>
          <a:stretch/>
        </p:blipFill>
        <p:spPr>
          <a:xfrm>
            <a:off x="6545809" y="2163909"/>
            <a:ext cx="5715000" cy="3297023"/>
          </a:xfrm>
          <a:prstGeom prst="rect">
            <a:avLst/>
          </a:prstGeom>
        </p:spPr>
      </p:pic>
      <p:pic>
        <p:nvPicPr>
          <p:cNvPr id="21" name="Picture 20">
            <a:extLst>
              <a:ext uri="{FF2B5EF4-FFF2-40B4-BE49-F238E27FC236}">
                <a16:creationId xmlns:a16="http://schemas.microsoft.com/office/drawing/2014/main" id="{6794AA64-2659-4752-AA26-7BAFECD253C1}"/>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2422" t="4425" r="7143"/>
          <a:stretch/>
        </p:blipFill>
        <p:spPr>
          <a:xfrm rot="301866">
            <a:off x="125164" y="1472589"/>
            <a:ext cx="3414486" cy="3438152"/>
          </a:xfrm>
          <a:prstGeom prst="rect">
            <a:avLst/>
          </a:prstGeom>
        </p:spPr>
      </p:pic>
      <p:pic>
        <p:nvPicPr>
          <p:cNvPr id="12" name="Picture 11">
            <a:extLst>
              <a:ext uri="{FF2B5EF4-FFF2-40B4-BE49-F238E27FC236}">
                <a16:creationId xmlns:a16="http://schemas.microsoft.com/office/drawing/2014/main" id="{7862B0BF-061A-46C5-9E54-CA61DF1420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34356" y="-2350538"/>
            <a:ext cx="9285989" cy="4112808"/>
          </a:xfrm>
          <a:prstGeom prst="rect">
            <a:avLst/>
          </a:prstGeom>
        </p:spPr>
      </p:pic>
      <p:sp>
        <p:nvSpPr>
          <p:cNvPr id="7" name="TextBox 6">
            <a:extLst>
              <a:ext uri="{FF2B5EF4-FFF2-40B4-BE49-F238E27FC236}">
                <a16:creationId xmlns:a16="http://schemas.microsoft.com/office/drawing/2014/main" id="{9308C2A6-A63B-42BE-9578-330980638CED}"/>
              </a:ext>
            </a:extLst>
          </p:cNvPr>
          <p:cNvSpPr txBox="1"/>
          <p:nvPr/>
        </p:nvSpPr>
        <p:spPr>
          <a:xfrm>
            <a:off x="347703" y="330208"/>
            <a:ext cx="11768097" cy="1231106"/>
          </a:xfrm>
          <a:prstGeom prst="rect">
            <a:avLst/>
          </a:prstGeom>
          <a:noFill/>
        </p:spPr>
        <p:txBody>
          <a:bodyPr wrap="square" lIns="0" tIns="0" rIns="0" bIns="0" rtlCol="0">
            <a:spAutoFit/>
          </a:bodyPr>
          <a:lstStyle/>
          <a:p>
            <a:pPr algn="l"/>
            <a:r>
              <a:rPr lang="en-US" sz="4000" b="1">
                <a:solidFill>
                  <a:schemeClr val="accent6">
                    <a:lumMod val="75000"/>
                  </a:schemeClr>
                </a:solidFill>
                <a:latin typeface="Times New Roman" panose="02020603050405020304" pitchFamily="18" charset="0"/>
                <a:cs typeface="Times New Roman" panose="02020603050405020304" pitchFamily="18" charset="0"/>
              </a:rPr>
              <a:t>1. Bạn có đồng ý với những câu dưới đây không? </a:t>
            </a:r>
            <a:br>
              <a:rPr lang="en-US" sz="4000" b="1">
                <a:solidFill>
                  <a:schemeClr val="accent6">
                    <a:lumMod val="75000"/>
                  </a:schemeClr>
                </a:solidFill>
                <a:latin typeface="Times New Roman" panose="02020603050405020304" pitchFamily="18" charset="0"/>
                <a:cs typeface="Times New Roman" panose="02020603050405020304" pitchFamily="18" charset="0"/>
              </a:rPr>
            </a:br>
            <a:r>
              <a:rPr lang="en-US" sz="4000" b="1">
                <a:solidFill>
                  <a:schemeClr val="accent6">
                    <a:lumMod val="75000"/>
                  </a:schemeClr>
                </a:solidFill>
                <a:latin typeface="Times New Roman" panose="02020603050405020304" pitchFamily="18" charset="0"/>
                <a:cs typeface="Times New Roman" panose="02020603050405020304" pitchFamily="18" charset="0"/>
              </a:rPr>
              <a:t>Hãy giải thích tại sao bạn đồng ý hoặc không đồng ý.</a:t>
            </a:r>
          </a:p>
        </p:txBody>
      </p:sp>
      <p:sp>
        <p:nvSpPr>
          <p:cNvPr id="8" name="TextBox 7">
            <a:extLst>
              <a:ext uri="{FF2B5EF4-FFF2-40B4-BE49-F238E27FC236}">
                <a16:creationId xmlns:a16="http://schemas.microsoft.com/office/drawing/2014/main" id="{F8E233D8-6935-4E5F-A765-77DE2401E98B}"/>
              </a:ext>
            </a:extLst>
          </p:cNvPr>
          <p:cNvSpPr txBox="1"/>
          <p:nvPr/>
        </p:nvSpPr>
        <p:spPr>
          <a:xfrm>
            <a:off x="601782" y="2723310"/>
            <a:ext cx="2463430" cy="1569660"/>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anose="02020603050405020304" pitchFamily="18" charset="0"/>
                <a:cs typeface="Times New Roman" panose="02020603050405020304" pitchFamily="18" charset="0"/>
              </a:rPr>
              <a:t>a) Công việc nội trợ là của phụ nữ.</a:t>
            </a:r>
          </a:p>
        </p:txBody>
      </p:sp>
      <p:sp>
        <p:nvSpPr>
          <p:cNvPr id="9" name="TextBox 8">
            <a:extLst>
              <a:ext uri="{FF2B5EF4-FFF2-40B4-BE49-F238E27FC236}">
                <a16:creationId xmlns:a16="http://schemas.microsoft.com/office/drawing/2014/main" id="{4C94A3EB-D84C-4C51-95B4-519FE11EAE09}"/>
              </a:ext>
            </a:extLst>
          </p:cNvPr>
          <p:cNvSpPr txBox="1"/>
          <p:nvPr/>
        </p:nvSpPr>
        <p:spPr>
          <a:xfrm>
            <a:off x="3733800" y="4079319"/>
            <a:ext cx="2573292" cy="2092881"/>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anose="02020603050405020304" pitchFamily="18" charset="0"/>
                <a:cs typeface="Times New Roman" panose="02020603050405020304" pitchFamily="18" charset="0"/>
              </a:rPr>
              <a:t>b) Đàn ông là người kiếm tiền nuôi cả gia đình.</a:t>
            </a:r>
          </a:p>
        </p:txBody>
      </p:sp>
      <p:sp>
        <p:nvSpPr>
          <p:cNvPr id="10" name="TextBox 9">
            <a:extLst>
              <a:ext uri="{FF2B5EF4-FFF2-40B4-BE49-F238E27FC236}">
                <a16:creationId xmlns:a16="http://schemas.microsoft.com/office/drawing/2014/main" id="{ABCBB1DA-DA86-4425-9BB5-FB496185539B}"/>
              </a:ext>
            </a:extLst>
          </p:cNvPr>
          <p:cNvSpPr txBox="1"/>
          <p:nvPr/>
        </p:nvSpPr>
        <p:spPr>
          <a:xfrm>
            <a:off x="7290312" y="3018651"/>
            <a:ext cx="4225994" cy="1569660"/>
          </a:xfrm>
          <a:prstGeom prst="rect">
            <a:avLst/>
          </a:prstGeom>
          <a:noFill/>
        </p:spPr>
        <p:txBody>
          <a:bodyPr wrap="square" lIns="0" tIns="0" rIns="0" bIns="0" rtlCol="0">
            <a:spAutoFit/>
          </a:bodyPr>
          <a:lstStyle/>
          <a:p>
            <a:pPr algn="l"/>
            <a:r>
              <a:rPr lang="en-US" sz="3400">
                <a:solidFill>
                  <a:schemeClr val="tx1">
                    <a:lumMod val="85000"/>
                    <a:lumOff val="15000"/>
                  </a:schemeClr>
                </a:solidFill>
                <a:latin typeface="Times New Roman" panose="02020603050405020304" pitchFamily="18" charset="0"/>
                <a:cs typeface="Times New Roman" panose="02020603050405020304" pitchFamily="18" charset="0"/>
              </a:rPr>
              <a:t>c) Con gái nên học nữ công gia chánh, con trai nên học kĩ thuật.</a:t>
            </a:r>
          </a:p>
        </p:txBody>
      </p:sp>
      <p:pic>
        <p:nvPicPr>
          <p:cNvPr id="22" name="Picture 9" descr="E:\0000000我图PPT\00001PNG素材\儿童卡通\tr.png">
            <a:extLst>
              <a:ext uri="{FF2B5EF4-FFF2-40B4-BE49-F238E27FC236}">
                <a16:creationId xmlns:a16="http://schemas.microsoft.com/office/drawing/2014/main" id="{94995ED4-209D-4218-AA41-6A99A4DCF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91" y="4910274"/>
            <a:ext cx="2697811" cy="181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29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38CD7875-07D9-4DB4-B46F-4BDDE11CDA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90942" y="-2530603"/>
            <a:ext cx="9285989" cy="4112808"/>
          </a:xfrm>
          <a:prstGeom prst="rect">
            <a:avLst/>
          </a:prstGeom>
        </p:spPr>
      </p:pic>
      <p:pic>
        <p:nvPicPr>
          <p:cNvPr id="15" name="Picture 14">
            <a:extLst>
              <a:ext uri="{FF2B5EF4-FFF2-40B4-BE49-F238E27FC236}">
                <a16:creationId xmlns:a16="http://schemas.microsoft.com/office/drawing/2014/main" id="{C35E652A-492C-439E-B66F-9EE42585F7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6" name="Cloud 15">
            <a:extLst>
              <a:ext uri="{FF2B5EF4-FFF2-40B4-BE49-F238E27FC236}">
                <a16:creationId xmlns:a16="http://schemas.microsoft.com/office/drawing/2014/main" id="{9470334E-E97D-4BEE-B3BD-F82D988F1B44}"/>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3FBF87-F245-4A17-8B8B-3942C3D22253}"/>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5385" y="-153043"/>
            <a:ext cx="13117195" cy="7125452"/>
          </a:xfrm>
          <a:prstGeom prst="rect">
            <a:avLst/>
          </a:prstGeom>
        </p:spPr>
      </p:pic>
      <p:pic>
        <p:nvPicPr>
          <p:cNvPr id="20" name="Picture 9" descr="E:\0000000我图PPT\00001PNG素材\儿童卡通\tr.png">
            <a:extLst>
              <a:ext uri="{FF2B5EF4-FFF2-40B4-BE49-F238E27FC236}">
                <a16:creationId xmlns:a16="http://schemas.microsoft.com/office/drawing/2014/main" id="{77DA141F-9734-4145-8972-7E26DA133F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953000"/>
            <a:ext cx="2847899" cy="1913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0000000我图PPT\00001PNG素材\儿童卡通\卡通人物.png">
            <a:extLst>
              <a:ext uri="{FF2B5EF4-FFF2-40B4-BE49-F238E27FC236}">
                <a16:creationId xmlns:a16="http://schemas.microsoft.com/office/drawing/2014/main" id="{46425BFA-C3B1-40FD-AC45-F59A4CF222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343553-95C6-45B8-BE4D-E8DA94507FAF}"/>
              </a:ext>
            </a:extLst>
          </p:cNvPr>
          <p:cNvSpPr txBox="1"/>
          <p:nvPr/>
        </p:nvSpPr>
        <p:spPr>
          <a:xfrm>
            <a:off x="4644874" y="2210678"/>
            <a:ext cx="5791411" cy="3323987"/>
          </a:xfrm>
          <a:prstGeom prst="rect">
            <a:avLst/>
          </a:prstGeom>
          <a:noFill/>
        </p:spPr>
        <p:txBody>
          <a:bodyPr wrap="square" lIns="0" tIns="0" rIns="0" bIns="0" rtlCol="0">
            <a:spAutoFit/>
          </a:bodyPr>
          <a:lstStyle/>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2. Trong gia đình, những yêu cầu hay cư xử của cha mẹ với con trai và con gái có khác nhau không và khác nhau như thế nào?</a:t>
            </a:r>
          </a:p>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	Như vậy có hợp lí không?</a:t>
            </a:r>
          </a:p>
        </p:txBody>
      </p:sp>
    </p:spTree>
    <p:extLst>
      <p:ext uri="{BB962C8B-B14F-4D97-AF65-F5344CB8AC3E}">
        <p14:creationId xmlns:p14="http://schemas.microsoft.com/office/powerpoint/2010/main" val="2185275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0-#ppt_w/2"/>
                                          </p:val>
                                        </p:tav>
                                        <p:tav tm="100000">
                                          <p:val>
                                            <p:strVal val="#ppt_x"/>
                                          </p:val>
                                        </p:tav>
                                      </p:tavLst>
                                    </p:anim>
                                    <p:anim calcmode="lin" valueType="num">
                                      <p:cBhvr additive="base">
                                        <p:cTn id="13" dur="1000" fill="hold"/>
                                        <p:tgtEl>
                                          <p:spTgt spid="21"/>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21"/>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32C47136-C36D-401D-B5D4-5EB3206728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76400" y="-2388783"/>
            <a:ext cx="9285989" cy="4112808"/>
          </a:xfrm>
          <a:prstGeom prst="rect">
            <a:avLst/>
          </a:prstGeom>
        </p:spPr>
      </p:pic>
      <p:pic>
        <p:nvPicPr>
          <p:cNvPr id="14" name="Picture 13">
            <a:extLst>
              <a:ext uri="{FF2B5EF4-FFF2-40B4-BE49-F238E27FC236}">
                <a16:creationId xmlns:a16="http://schemas.microsoft.com/office/drawing/2014/main" id="{3681F37A-7FCE-44E3-AEC5-A2BE6C3C1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5" name="Cloud 14">
            <a:extLst>
              <a:ext uri="{FF2B5EF4-FFF2-40B4-BE49-F238E27FC236}">
                <a16:creationId xmlns:a16="http://schemas.microsoft.com/office/drawing/2014/main" id="{715F3FA0-23E6-4C47-A068-47CF93DD0B8F}"/>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6384" y="150051"/>
            <a:ext cx="12235699" cy="6882581"/>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0000000我图PPT\00001PNG素材\儿童卡通\卡通人物.png">
            <a:extLst>
              <a:ext uri="{FF2B5EF4-FFF2-40B4-BE49-F238E27FC236}">
                <a16:creationId xmlns:a16="http://schemas.microsoft.com/office/drawing/2014/main" id="{B145CE9F-6738-4694-B2E9-8CAB13BF6E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AF8DD5-F81B-490C-905A-B6C1D98D7DB4}"/>
              </a:ext>
            </a:extLst>
          </p:cNvPr>
          <p:cNvSpPr txBox="1"/>
          <p:nvPr/>
        </p:nvSpPr>
        <p:spPr>
          <a:xfrm>
            <a:off x="4712089" y="2667000"/>
            <a:ext cx="5715000" cy="2462213"/>
          </a:xfrm>
          <a:prstGeom prst="rect">
            <a:avLst/>
          </a:prstGeom>
          <a:noFill/>
        </p:spPr>
        <p:txBody>
          <a:bodyPr wrap="square" lIns="0" tIns="0" rIns="0" bIns="0" rtlCol="0">
            <a:spAutoFit/>
          </a:bodyPr>
          <a:lstStyle/>
          <a:p>
            <a:pPr algn="just"/>
            <a:r>
              <a:rPr lang="en-US" sz="4000">
                <a:solidFill>
                  <a:schemeClr val="accent6">
                    <a:lumMod val="75000"/>
                  </a:schemeClr>
                </a:solidFill>
                <a:latin typeface="Times New Roman" panose="02020603050405020304" pitchFamily="18" charset="0"/>
                <a:cs typeface="Times New Roman" panose="02020603050405020304" pitchFamily="18" charset="0"/>
              </a:rPr>
              <a:t>3. Liên hệ trong lớp mình có sự phân biệt đối xử giữa HS nam và HS nữ không? Như vậy có hợp lí không?</a:t>
            </a:r>
          </a:p>
        </p:txBody>
      </p:sp>
      <p:sp>
        <p:nvSpPr>
          <p:cNvPr id="33" name="Rectangle 32">
            <a:extLst>
              <a:ext uri="{FF2B5EF4-FFF2-40B4-BE49-F238E27FC236}">
                <a16:creationId xmlns:a16="http://schemas.microsoft.com/office/drawing/2014/main" id="{4346C13D-F74C-41A3-8F8E-C3B98AFBB90E}"/>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4" name="Diamond 33">
            <a:extLst>
              <a:ext uri="{FF2B5EF4-FFF2-40B4-BE49-F238E27FC236}">
                <a16:creationId xmlns:a16="http://schemas.microsoft.com/office/drawing/2014/main" id="{297A902F-A3F4-4A0F-A38A-68EE3896B22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8DA446BB-C02A-4F23-9E3B-013999638357}"/>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5F2F40D-B6B0-46CF-A58F-D68902F2E78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37" name="Diamond 36">
            <a:extLst>
              <a:ext uri="{FF2B5EF4-FFF2-40B4-BE49-F238E27FC236}">
                <a16:creationId xmlns:a16="http://schemas.microsoft.com/office/drawing/2014/main" id="{B6FE08F0-E04B-4903-824B-50A8C4C3DA53}"/>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a:extLst>
              <a:ext uri="{FF2B5EF4-FFF2-40B4-BE49-F238E27FC236}">
                <a16:creationId xmlns:a16="http://schemas.microsoft.com/office/drawing/2014/main" id="{90566FA3-9CFC-4AA1-A344-991B996D0B5C}"/>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6D51FEBD-573E-4451-A12C-5D6F04C9A44A}"/>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图片 35">
            <a:extLst>
              <a:ext uri="{FF2B5EF4-FFF2-40B4-BE49-F238E27FC236}">
                <a16:creationId xmlns:a16="http://schemas.microsoft.com/office/drawing/2014/main" id="{9EDA7451-2F0E-40DD-A58E-69D5FDFB4EA2}"/>
              </a:ext>
            </a:extLst>
          </p:cNvPr>
          <p:cNvPicPr>
            <a:picLocks noChangeAspect="1"/>
          </p:cNvPicPr>
          <p:nvPr/>
        </p:nvPicPr>
        <p:blipFill>
          <a:blip r:embed="rId8"/>
          <a:stretch>
            <a:fillRect/>
          </a:stretch>
        </p:blipFill>
        <p:spPr>
          <a:xfrm rot="16200000" flipH="1">
            <a:off x="-8721089" y="1471206"/>
            <a:ext cx="293863" cy="294007"/>
          </a:xfrm>
          <a:prstGeom prst="rect">
            <a:avLst/>
          </a:prstGeom>
        </p:spPr>
      </p:pic>
      <p:sp>
        <p:nvSpPr>
          <p:cNvPr id="41" name="Diamond 40">
            <a:extLst>
              <a:ext uri="{FF2B5EF4-FFF2-40B4-BE49-F238E27FC236}">
                <a16:creationId xmlns:a16="http://schemas.microsoft.com/office/drawing/2014/main" id="{64B7FF5F-04CB-4763-8970-42CA0F901FC8}"/>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FA7D7197-DB8D-44D8-8E70-0B7C0223F1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43" name="Picture 42">
            <a:extLst>
              <a:ext uri="{FF2B5EF4-FFF2-40B4-BE49-F238E27FC236}">
                <a16:creationId xmlns:a16="http://schemas.microsoft.com/office/drawing/2014/main" id="{6E651ABA-261B-4773-B61E-B964CDCE213E}"/>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pic>
        <p:nvPicPr>
          <p:cNvPr id="45" name="图片 6">
            <a:extLst>
              <a:ext uri="{FF2B5EF4-FFF2-40B4-BE49-F238E27FC236}">
                <a16:creationId xmlns:a16="http://schemas.microsoft.com/office/drawing/2014/main" id="{9788A19C-CD50-450F-B784-ED0659D45208}"/>
              </a:ext>
            </a:extLst>
          </p:cNvPr>
          <p:cNvPicPr>
            <a:picLocks noChangeAspect="1"/>
          </p:cNvPicPr>
          <p:nvPr/>
        </p:nvPicPr>
        <p:blipFill rotWithShape="1">
          <a:blip r:embed="rId10" cstate="screen"/>
          <a:srcRect r="47310"/>
          <a:stretch/>
        </p:blipFill>
        <p:spPr>
          <a:xfrm rot="16200000">
            <a:off x="-7076670" y="559750"/>
            <a:ext cx="1611340" cy="860700"/>
          </a:xfrm>
          <a:prstGeom prst="rect">
            <a:avLst/>
          </a:prstGeom>
        </p:spPr>
      </p:pic>
      <p:pic>
        <p:nvPicPr>
          <p:cNvPr id="46" name="图片 6">
            <a:extLst>
              <a:ext uri="{FF2B5EF4-FFF2-40B4-BE49-F238E27FC236}">
                <a16:creationId xmlns:a16="http://schemas.microsoft.com/office/drawing/2014/main" id="{6238A66C-9572-4643-BA30-C5B92A54F83D}"/>
              </a:ext>
            </a:extLst>
          </p:cNvPr>
          <p:cNvPicPr>
            <a:picLocks noChangeAspect="1"/>
          </p:cNvPicPr>
          <p:nvPr/>
        </p:nvPicPr>
        <p:blipFill rotWithShape="1">
          <a:blip r:embed="rId10" cstate="screen"/>
          <a:srcRect l="44600"/>
          <a:stretch/>
        </p:blipFill>
        <p:spPr>
          <a:xfrm rot="16200000">
            <a:off x="-7141301" y="-1201114"/>
            <a:ext cx="1694230" cy="860700"/>
          </a:xfrm>
          <a:prstGeom prst="rect">
            <a:avLst/>
          </a:prstGeom>
        </p:spPr>
      </p:pic>
      <p:pic>
        <p:nvPicPr>
          <p:cNvPr id="47" name="图片 35">
            <a:extLst>
              <a:ext uri="{FF2B5EF4-FFF2-40B4-BE49-F238E27FC236}">
                <a16:creationId xmlns:a16="http://schemas.microsoft.com/office/drawing/2014/main" id="{861687B9-83B9-4312-BAE9-F0A06E777FC8}"/>
              </a:ext>
            </a:extLst>
          </p:cNvPr>
          <p:cNvPicPr>
            <a:picLocks noChangeAspect="1"/>
          </p:cNvPicPr>
          <p:nvPr/>
        </p:nvPicPr>
        <p:blipFill>
          <a:blip r:embed="rId8"/>
          <a:stretch>
            <a:fillRect/>
          </a:stretch>
        </p:blipFill>
        <p:spPr>
          <a:xfrm rot="16200000" flipH="1">
            <a:off x="-8458200" y="1342126"/>
            <a:ext cx="293863" cy="294007"/>
          </a:xfrm>
          <a:prstGeom prst="rect">
            <a:avLst/>
          </a:prstGeom>
        </p:spPr>
      </p:pic>
      <p:pic>
        <p:nvPicPr>
          <p:cNvPr id="48" name="图片 35">
            <a:extLst>
              <a:ext uri="{FF2B5EF4-FFF2-40B4-BE49-F238E27FC236}">
                <a16:creationId xmlns:a16="http://schemas.microsoft.com/office/drawing/2014/main" id="{04FA520F-DAB8-486A-8EE2-C7972B2B04FF}"/>
              </a:ext>
            </a:extLst>
          </p:cNvPr>
          <p:cNvPicPr>
            <a:picLocks noChangeAspect="1"/>
          </p:cNvPicPr>
          <p:nvPr/>
        </p:nvPicPr>
        <p:blipFill>
          <a:blip r:embed="rId8"/>
          <a:stretch>
            <a:fillRect/>
          </a:stretch>
        </p:blipFill>
        <p:spPr>
          <a:xfrm rot="16200000" flipH="1">
            <a:off x="-8456187" y="838557"/>
            <a:ext cx="293863" cy="294007"/>
          </a:xfrm>
          <a:prstGeom prst="rect">
            <a:avLst/>
          </a:prstGeom>
        </p:spPr>
      </p:pic>
      <p:pic>
        <p:nvPicPr>
          <p:cNvPr id="49" name="图片 35">
            <a:extLst>
              <a:ext uri="{FF2B5EF4-FFF2-40B4-BE49-F238E27FC236}">
                <a16:creationId xmlns:a16="http://schemas.microsoft.com/office/drawing/2014/main" id="{780463C1-122E-4258-8FC2-9B7FE0481BEE}"/>
              </a:ext>
            </a:extLst>
          </p:cNvPr>
          <p:cNvPicPr>
            <a:picLocks noChangeAspect="1"/>
          </p:cNvPicPr>
          <p:nvPr/>
        </p:nvPicPr>
        <p:blipFill>
          <a:blip r:embed="rId8"/>
          <a:stretch>
            <a:fillRect/>
          </a:stretch>
        </p:blipFill>
        <p:spPr>
          <a:xfrm rot="16200000" flipH="1">
            <a:off x="-8676864" y="1124901"/>
            <a:ext cx="293863" cy="294007"/>
          </a:xfrm>
          <a:prstGeom prst="rect">
            <a:avLst/>
          </a:prstGeom>
        </p:spPr>
      </p:pic>
      <p:pic>
        <p:nvPicPr>
          <p:cNvPr id="50" name="图片 21">
            <a:extLst>
              <a:ext uri="{FF2B5EF4-FFF2-40B4-BE49-F238E27FC236}">
                <a16:creationId xmlns:a16="http://schemas.microsoft.com/office/drawing/2014/main" id="{54B2F770-AC81-42D5-A647-21EE4682A764}"/>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9"/>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Cloud 9">
            <a:extLst>
              <a:ext uri="{FF2B5EF4-FFF2-40B4-BE49-F238E27FC236}">
                <a16:creationId xmlns:a16="http://schemas.microsoft.com/office/drawing/2014/main" id="{7E52ECAC-2DD1-4A30-8B6A-F324E89AFEFB}"/>
              </a:ext>
            </a:extLst>
          </p:cNvPr>
          <p:cNvSpPr/>
          <p:nvPr/>
        </p:nvSpPr>
        <p:spPr>
          <a:xfrm rot="878161">
            <a:off x="8918759" y="-1134486"/>
            <a:ext cx="35298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28BFB7-33CD-4DB7-8960-A681D59C66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99493" y="-2683062"/>
            <a:ext cx="9285989" cy="4112808"/>
          </a:xfrm>
          <a:prstGeom prst="rect">
            <a:avLst/>
          </a:prstGeom>
        </p:spPr>
      </p:pic>
      <p:sp>
        <p:nvSpPr>
          <p:cNvPr id="5" name="Diamond 4">
            <a:extLst>
              <a:ext uri="{FF2B5EF4-FFF2-40B4-BE49-F238E27FC236}">
                <a16:creationId xmlns:a16="http://schemas.microsoft.com/office/drawing/2014/main"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983658-7999-4A97-B6A4-20DCE5FF5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7961E6FD-372D-4B8A-9B30-AF161FAE0CB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920738" y="5176180"/>
            <a:ext cx="2573676" cy="1862421"/>
          </a:xfrm>
          <a:prstGeom prst="rect">
            <a:avLst/>
          </a:prstGeom>
        </p:spPr>
      </p:pic>
      <p:sp>
        <p:nvSpPr>
          <p:cNvPr id="16" name="TextBox 15">
            <a:extLst>
              <a:ext uri="{FF2B5EF4-FFF2-40B4-BE49-F238E27FC236}">
                <a16:creationId xmlns:a16="http://schemas.microsoft.com/office/drawing/2014/main" id="{657062FB-F6CF-4D90-A4CB-3735156272A6}"/>
              </a:ext>
            </a:extLst>
          </p:cNvPr>
          <p:cNvSpPr txBox="1"/>
          <p:nvPr/>
        </p:nvSpPr>
        <p:spPr>
          <a:xfrm>
            <a:off x="1828142" y="636765"/>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Tại sao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không được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phân biệt đối xử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giữa nam và nữ?</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id="{FFFF3238-BC16-4448-AE1A-CC381D6DB04B}"/>
              </a:ext>
            </a:extLst>
          </p:cNvPr>
          <p:cNvPicPr>
            <a:picLocks noChangeAspect="1"/>
          </p:cNvPicPr>
          <p:nvPr/>
        </p:nvPicPr>
        <p:blipFill rotWithShape="1">
          <a:blip r:embed="rId5" cstate="screen"/>
          <a:srcRect r="47310"/>
          <a:stretch/>
        </p:blipFill>
        <p:spPr>
          <a:xfrm>
            <a:off x="-1" y="4779668"/>
            <a:ext cx="3841013" cy="2051685"/>
          </a:xfrm>
          <a:prstGeom prst="rect">
            <a:avLst/>
          </a:prstGeom>
        </p:spPr>
      </p:pic>
    </p:spTree>
    <p:extLst>
      <p:ext uri="{BB962C8B-B14F-4D97-AF65-F5344CB8AC3E}">
        <p14:creationId xmlns:p14="http://schemas.microsoft.com/office/powerpoint/2010/main" val="407894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17" presetID="19" presetClass="emph" presetSubtype="0" fill="hold" grpId="1" nodeType="withEffect">
                                  <p:stCondLst>
                                    <p:cond delay="0"/>
                                  </p:stCondLst>
                                  <p:iterate type="lt">
                                    <p:tmPct val="10000"/>
                                  </p:iterate>
                                  <p:childTnLst>
                                    <p:animClr clrSpc="rgb" dir="cw">
                                      <p:cBhvr override="childStyle">
                                        <p:cTn id="18" dur="1000" fill="hold"/>
                                        <p:tgtEl>
                                          <p:spTgt spid="16"/>
                                        </p:tgtEl>
                                        <p:attrNameLst>
                                          <p:attrName>style.color</p:attrName>
                                        </p:attrNameLst>
                                      </p:cBhvr>
                                      <p:to>
                                        <a:schemeClr val="accent2"/>
                                      </p:to>
                                    </p:animClr>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B2917D7E-2EED-43B0-91CB-50DD4CD8FB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86089" y="-2203606"/>
            <a:ext cx="9285989" cy="4112808"/>
          </a:xfrm>
          <a:prstGeom prst="rect">
            <a:avLst/>
          </a:prstGeom>
        </p:spPr>
      </p:pic>
      <p:pic>
        <p:nvPicPr>
          <p:cNvPr id="7" name="Picture 6">
            <a:extLst>
              <a:ext uri="{FF2B5EF4-FFF2-40B4-BE49-F238E27FC236}">
                <a16:creationId xmlns:a16="http://schemas.microsoft.com/office/drawing/2014/main" id="{B1DF6D41-0987-4C80-BE80-17AD87955B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8" name="Cloud 7">
            <a:extLst>
              <a:ext uri="{FF2B5EF4-FFF2-40B4-BE49-F238E27FC236}">
                <a16:creationId xmlns:a16="http://schemas.microsoft.com/office/drawing/2014/main" id="{E6BD7F39-8097-4049-98D2-4659AE423553}"/>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descr="E:\0000000我图PPT\00001PNG素材\儿童卡通\tr.png">
            <a:extLst>
              <a:ext uri="{FF2B5EF4-FFF2-40B4-BE49-F238E27FC236}">
                <a16:creationId xmlns:a16="http://schemas.microsoft.com/office/drawing/2014/main" id="{3134CACC-A7A2-427B-AFA8-90648DDFC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0000000我图PPT\00001PNG素材\儿童卡通\卡通人物.png">
            <a:extLst>
              <a:ext uri="{FF2B5EF4-FFF2-40B4-BE49-F238E27FC236}">
                <a16:creationId xmlns:a16="http://schemas.microsoft.com/office/drawing/2014/main" id="{C30EACDA-5B7B-46E0-A3D9-498EF78A3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366383" y="-444560"/>
            <a:ext cx="2300940" cy="2601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82A3C8-F9C3-49CD-AD21-2946F1968797}"/>
              </a:ext>
            </a:extLst>
          </p:cNvPr>
          <p:cNvPicPr>
            <a:picLocks noChangeAspect="1"/>
          </p:cNvPicPr>
          <p:nvPr/>
        </p:nvPicPr>
        <p:blipFill rotWithShape="1">
          <a:blip r:embed="rId7">
            <a:extLst>
              <a:ext uri="{28A0092B-C50C-407E-A947-70E740481C1C}">
                <a14:useLocalDpi xmlns:a14="http://schemas.microsoft.com/office/drawing/2010/main" val="0"/>
              </a:ext>
            </a:extLst>
          </a:blip>
          <a:srcRect l="6250" t="8750" r="7256" b="18750"/>
          <a:stretch/>
        </p:blipFill>
        <p:spPr>
          <a:xfrm>
            <a:off x="420511" y="-600777"/>
            <a:ext cx="10783558" cy="7605344"/>
          </a:xfrm>
          <a:prstGeom prst="rect">
            <a:avLst/>
          </a:prstGeom>
        </p:spPr>
      </p:pic>
      <p:pic>
        <p:nvPicPr>
          <p:cNvPr id="14" name="淘宝网chenying0907出品 14" descr="未标题-1">
            <a:extLst>
              <a:ext uri="{FF2B5EF4-FFF2-40B4-BE49-F238E27FC236}">
                <a16:creationId xmlns:a16="http://schemas.microsoft.com/office/drawing/2014/main" id="{6DD1D4BB-3704-430C-9321-EA2D2E13D30C}"/>
              </a:ext>
            </a:extLst>
          </p:cNvPr>
          <p:cNvPicPr>
            <a:picLocks noChangeAspect="1"/>
          </p:cNvPicPr>
          <p:nvPr/>
        </p:nvPicPr>
        <p:blipFill>
          <a:blip r:embed="rId8"/>
          <a:srcRect l="20073" t="34299" r="76093" b="55541"/>
          <a:stretch>
            <a:fillRect/>
          </a:stretch>
        </p:blipFill>
        <p:spPr>
          <a:xfrm>
            <a:off x="-2680988" y="-990601"/>
            <a:ext cx="772691" cy="1003119"/>
          </a:xfrm>
          <a:prstGeom prst="rect">
            <a:avLst/>
          </a:prstGeom>
        </p:spPr>
      </p:pic>
      <p:sp>
        <p:nvSpPr>
          <p:cNvPr id="15" name="Rectangle 14">
            <a:extLst>
              <a:ext uri="{FF2B5EF4-FFF2-40B4-BE49-F238E27FC236}">
                <a16:creationId xmlns:a16="http://schemas.microsoft.com/office/drawing/2014/main" id="{E8EEBFF3-1F36-4D3E-9125-01434C64CAA8}"/>
              </a:ext>
            </a:extLst>
          </p:cNvPr>
          <p:cNvSpPr/>
          <p:nvPr/>
        </p:nvSpPr>
        <p:spPr>
          <a:xfrm rot="16200000">
            <a:off x="-8779173" y="-1825059"/>
            <a:ext cx="1769570"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1E792A-495E-46CC-AAAD-7571F5C75BBA}"/>
              </a:ext>
            </a:extLst>
          </p:cNvPr>
          <p:cNvSpPr/>
          <p:nvPr/>
        </p:nvSpPr>
        <p:spPr>
          <a:xfrm rot="16200000">
            <a:off x="15696492" y="-1208613"/>
            <a:ext cx="1235716" cy="77524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A2C920-2828-42B4-9FE3-D8F915B09BE2}"/>
              </a:ext>
            </a:extLst>
          </p:cNvPr>
          <p:cNvSpPr/>
          <p:nvPr/>
        </p:nvSpPr>
        <p:spPr>
          <a:xfrm rot="5400000">
            <a:off x="15635606" y="-674585"/>
            <a:ext cx="1319777" cy="85596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E914E5-332E-46B0-BEDE-5B412277FE1B}"/>
              </a:ext>
            </a:extLst>
          </p:cNvPr>
          <p:cNvSpPr/>
          <p:nvPr/>
        </p:nvSpPr>
        <p:spPr>
          <a:xfrm rot="16200000">
            <a:off x="-8949783" y="-1981290"/>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31E608-AAD3-4540-AEA7-79E267E331BD}"/>
              </a:ext>
            </a:extLst>
          </p:cNvPr>
          <p:cNvSpPr/>
          <p:nvPr/>
        </p:nvSpPr>
        <p:spPr>
          <a:xfrm rot="5400000">
            <a:off x="15170936" y="-681592"/>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A5AA67-ABB5-421F-BE73-190D7B4DD024}"/>
              </a:ext>
            </a:extLst>
          </p:cNvPr>
          <p:cNvSpPr/>
          <p:nvPr/>
        </p:nvSpPr>
        <p:spPr>
          <a:xfrm rot="16200000">
            <a:off x="-7812477" y="-2751765"/>
            <a:ext cx="2784197" cy="131291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C21206-5B83-448E-9614-F6786ED07C6C}"/>
              </a:ext>
            </a:extLst>
          </p:cNvPr>
          <p:cNvPicPr>
            <a:picLocks noChangeAspect="1"/>
          </p:cNvPicPr>
          <p:nvPr/>
        </p:nvPicPr>
        <p:blipFill>
          <a:blip r:embed="rId9"/>
          <a:stretch>
            <a:fillRect/>
          </a:stretch>
        </p:blipFill>
        <p:spPr>
          <a:xfrm>
            <a:off x="1890232" y="1492454"/>
            <a:ext cx="8169329" cy="45178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602479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13"/>
                                        </p:tgtEl>
                                        <p:attrNameLst>
                                          <p:attrName>ppt_x</p:attrName>
                                          <p:attrName>ppt_y</p:attrName>
                                        </p:attrNameLst>
                                      </p:cBhvr>
                                      <p:rCtr x="32578" y="51713"/>
                                    </p:animMotion>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B4BF2D-8788-44E0-9DED-DD27EF5516F2}"/>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t="-9764" b="-9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2A0E60-1CBC-4E90-A62C-C7923EE8E5C1}"/>
              </a:ext>
            </a:extLst>
          </p:cNvPr>
          <p:cNvSpPr/>
          <p:nvPr/>
        </p:nvSpPr>
        <p:spPr>
          <a:xfrm>
            <a:off x="257566" y="1371600"/>
            <a:ext cx="6600434"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4195B3-717B-49A8-8511-A9F7DB3EE42B}"/>
              </a:ext>
            </a:extLst>
          </p:cNvPr>
          <p:cNvSpPr/>
          <p:nvPr/>
        </p:nvSpPr>
        <p:spPr>
          <a:xfrm>
            <a:off x="7019153" y="1371600"/>
            <a:ext cx="4915281"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730772-B1D3-4FCD-AE27-AB095659B302}"/>
              </a:ext>
            </a:extLst>
          </p:cNvPr>
          <p:cNvSpPr/>
          <p:nvPr/>
        </p:nvSpPr>
        <p:spPr>
          <a:xfrm>
            <a:off x="7171553" y="1437381"/>
            <a:ext cx="4715647"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9FD20F-6E61-4587-A277-CB55CE13B607}"/>
              </a:ext>
            </a:extLst>
          </p:cNvPr>
          <p:cNvSpPr/>
          <p:nvPr/>
        </p:nvSpPr>
        <p:spPr>
          <a:xfrm>
            <a:off x="304800" y="1437381"/>
            <a:ext cx="6485753"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te-doodle-label-frames-vector">
            <a:extLst>
              <a:ext uri="{FF2B5EF4-FFF2-40B4-BE49-F238E27FC236}">
                <a16:creationId xmlns:a16="http://schemas.microsoft.com/office/drawing/2014/main" id="{276EBE56-7CF4-4454-8D40-8C919D1D6E97}"/>
              </a:ext>
            </a:extLst>
          </p:cNvPr>
          <p:cNvPicPr>
            <a:picLocks noChangeAspect="1"/>
          </p:cNvPicPr>
          <p:nvPr/>
        </p:nvPicPr>
        <p:blipFill>
          <a:blip r:embed="rId5">
            <a:clrChange>
              <a:clrFrom>
                <a:srgbClr val="FFFFFF">
                  <a:alpha val="100000"/>
                </a:srgbClr>
              </a:clrFrom>
              <a:clrTo>
                <a:srgbClr val="FFFFFF">
                  <a:alpha val="100000"/>
                  <a:alpha val="0"/>
                </a:srgbClr>
              </a:clrTo>
            </a:clrChange>
          </a:blip>
          <a:srcRect l="48277" b="48656"/>
          <a:stretch>
            <a:fillRect/>
          </a:stretch>
        </p:blipFill>
        <p:spPr>
          <a:xfrm>
            <a:off x="3131457" y="-76200"/>
            <a:ext cx="5562600" cy="1134610"/>
          </a:xfrm>
          <a:prstGeom prst="rect">
            <a:avLst/>
          </a:prstGeom>
        </p:spPr>
      </p:pic>
      <p:sp>
        <p:nvSpPr>
          <p:cNvPr id="3" name="TextBox 2">
            <a:extLst>
              <a:ext uri="{FF2B5EF4-FFF2-40B4-BE49-F238E27FC236}">
                <a16:creationId xmlns:a16="http://schemas.microsoft.com/office/drawing/2014/main" id="{95666BC0-2273-4C2F-8A30-459E8B3D2F0E}"/>
              </a:ext>
            </a:extLst>
          </p:cNvPr>
          <p:cNvSpPr txBox="1"/>
          <p:nvPr/>
        </p:nvSpPr>
        <p:spPr>
          <a:xfrm>
            <a:off x="1308100" y="934184"/>
            <a:ext cx="9753600" cy="492443"/>
          </a:xfrm>
          <a:prstGeom prst="rect">
            <a:avLst/>
          </a:prstGeom>
          <a:noFill/>
        </p:spPr>
        <p:txBody>
          <a:bodyPr wrap="square" lIns="0" tIns="0" rIns="0" bIns="0" rtlCol="0">
            <a:spAutoFit/>
          </a:bodyPr>
          <a:lstStyle/>
          <a:p>
            <a:pPr algn="just"/>
            <a:r>
              <a:rPr lang="en-US" sz="3200">
                <a:solidFill>
                  <a:schemeClr val="tx1">
                    <a:lumMod val="85000"/>
                    <a:lumOff val="15000"/>
                  </a:schemeClr>
                </a:solidFill>
                <a:latin typeface="Times New Roman" panose="02020603050405020304" pitchFamily="18" charset="0"/>
                <a:cs typeface="Times New Roman" panose="02020603050405020304" pitchFamily="18" charset="0"/>
              </a:rPr>
              <a:t>Vai trò của nam và nữ ở gia đình, xã hội có thể thay đổi.</a:t>
            </a:r>
          </a:p>
        </p:txBody>
      </p:sp>
      <p:sp>
        <p:nvSpPr>
          <p:cNvPr id="4" name="TextBox 3">
            <a:extLst>
              <a:ext uri="{FF2B5EF4-FFF2-40B4-BE49-F238E27FC236}">
                <a16:creationId xmlns:a16="http://schemas.microsoft.com/office/drawing/2014/main" id="{CDC997E3-0886-4E03-BEC2-2BD3172B9AA6}"/>
              </a:ext>
            </a:extLst>
          </p:cNvPr>
          <p:cNvSpPr txBox="1"/>
          <p:nvPr/>
        </p:nvSpPr>
        <p:spPr>
          <a:xfrm>
            <a:off x="533400" y="1560711"/>
            <a:ext cx="6094185"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Trong gia đình:</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Trước kia, nhiều người cho rằng phụ nữ phải làm tất cả công việc nội trợ. Ngày nay, ở nhiều gia đình, nam giới đã cùng chia sẽ với nữ giới trong việc chăm sóc gia đình (nấu ăn, trông con,...).</a:t>
            </a:r>
          </a:p>
        </p:txBody>
      </p:sp>
      <p:sp>
        <p:nvSpPr>
          <p:cNvPr id="5" name="TextBox 4">
            <a:extLst>
              <a:ext uri="{FF2B5EF4-FFF2-40B4-BE49-F238E27FC236}">
                <a16:creationId xmlns:a16="http://schemas.microsoft.com/office/drawing/2014/main" id="{8844C778-0455-4839-B148-9151ACC2E602}"/>
              </a:ext>
            </a:extLst>
          </p:cNvPr>
          <p:cNvSpPr txBox="1"/>
          <p:nvPr/>
        </p:nvSpPr>
        <p:spPr>
          <a:xfrm>
            <a:off x="7323953" y="1560711"/>
            <a:ext cx="4334647"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Ngoài xã hội:</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Ngày càng có nhiều phụ nữ tham gia công tác xã hội và giữ chức vụ cao trong bộ máy lãnh đạo, quản lí các ngành, các cấp.</a:t>
            </a:r>
          </a:p>
        </p:txBody>
      </p:sp>
      <p:sp>
        <p:nvSpPr>
          <p:cNvPr id="7" name="TextBox 6">
            <a:extLst>
              <a:ext uri="{FF2B5EF4-FFF2-40B4-BE49-F238E27FC236}">
                <a16:creationId xmlns:a16="http://schemas.microsoft.com/office/drawing/2014/main" id="{9A77B84D-4E45-41E8-B5EE-36553626AD85}"/>
              </a:ext>
            </a:extLst>
          </p:cNvPr>
          <p:cNvSpPr txBox="1"/>
          <p:nvPr/>
        </p:nvSpPr>
        <p:spPr>
          <a:xfrm>
            <a:off x="4526960" y="191631"/>
            <a:ext cx="2521524" cy="615553"/>
          </a:xfrm>
          <a:prstGeom prst="rect">
            <a:avLst/>
          </a:prstGeom>
          <a:noFill/>
        </p:spPr>
        <p:txBody>
          <a:bodyPr wrap="none" lIns="0" tIns="0" rIns="0" bIns="0" rtlCol="0">
            <a:spAutoFit/>
          </a:bodyPr>
          <a:lstStyle/>
          <a:p>
            <a:pPr algn="l"/>
            <a:r>
              <a:rPr lang="en-US" sz="4000">
                <a:solidFill>
                  <a:srgbClr val="FF0000"/>
                </a:solidFill>
                <a:latin typeface="Times New Roman" panose="02020603050405020304" pitchFamily="18" charset="0"/>
                <a:cs typeface="Times New Roman" panose="02020603050405020304" pitchFamily="18" charset="0"/>
              </a:rPr>
              <a:t>NỘI DUNG</a:t>
            </a:r>
          </a:p>
        </p:txBody>
      </p:sp>
      <p:pic>
        <p:nvPicPr>
          <p:cNvPr id="9" name="淘宝网chenying0907出品 14" descr="未标题-1">
            <a:extLst>
              <a:ext uri="{FF2B5EF4-FFF2-40B4-BE49-F238E27FC236}">
                <a16:creationId xmlns:a16="http://schemas.microsoft.com/office/drawing/2014/main" id="{0439033C-0897-483C-AE13-D4F5E6B41BF8}"/>
              </a:ext>
            </a:extLst>
          </p:cNvPr>
          <p:cNvPicPr>
            <a:picLocks noChangeAspect="1"/>
          </p:cNvPicPr>
          <p:nvPr/>
        </p:nvPicPr>
        <p:blipFill>
          <a:blip r:embed="rId6"/>
          <a:srcRect l="20073" t="34299" r="76093" b="55541"/>
          <a:stretch>
            <a:fillRect/>
          </a:stretch>
        </p:blipFill>
        <p:spPr>
          <a:xfrm>
            <a:off x="10796270" y="-152400"/>
            <a:ext cx="1422400" cy="1846580"/>
          </a:xfrm>
          <a:prstGeom prst="rect">
            <a:avLst/>
          </a:prstGeom>
        </p:spPr>
      </p:pic>
      <p:pic>
        <p:nvPicPr>
          <p:cNvPr id="14" name="Picture 5" descr="E:\0000000我图PPT\00001PNG素材\儿童卡通\卡通人物.png">
            <a:extLst>
              <a:ext uri="{FF2B5EF4-FFF2-40B4-BE49-F238E27FC236}">
                <a16:creationId xmlns:a16="http://schemas.microsoft.com/office/drawing/2014/main" id="{0C2D67E9-2274-4B7E-A2FE-521E7C4ABE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291685" y="-315869"/>
            <a:ext cx="1777569" cy="201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淘宝网chenying0907出品 14" descr="未标题-1">
            <a:extLst>
              <a:ext uri="{FF2B5EF4-FFF2-40B4-BE49-F238E27FC236}">
                <a16:creationId xmlns:a16="http://schemas.microsoft.com/office/drawing/2014/main" id="{98ADDA2A-5AA8-4B1E-940F-F6A3F85EADFC}"/>
              </a:ext>
            </a:extLst>
          </p:cNvPr>
          <p:cNvPicPr>
            <a:picLocks noChangeAspect="1"/>
          </p:cNvPicPr>
          <p:nvPr/>
        </p:nvPicPr>
        <p:blipFill>
          <a:blip r:embed="rId6"/>
          <a:srcRect l="20073" t="34299" r="76093" b="55541"/>
          <a:stretch>
            <a:fillRect/>
          </a:stretch>
        </p:blipFill>
        <p:spPr>
          <a:xfrm>
            <a:off x="-48669" y="-168354"/>
            <a:ext cx="1422400" cy="1846580"/>
          </a:xfrm>
          <a:prstGeom prst="rect">
            <a:avLst/>
          </a:prstGeom>
        </p:spPr>
      </p:pic>
      <p:pic>
        <p:nvPicPr>
          <p:cNvPr id="20" name="图片 35">
            <a:extLst>
              <a:ext uri="{FF2B5EF4-FFF2-40B4-BE49-F238E27FC236}">
                <a16:creationId xmlns:a16="http://schemas.microsoft.com/office/drawing/2014/main" id="{95068FEF-2B1F-42B0-ADB7-71E0A1F91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89187" flipH="1">
            <a:off x="-1600200" y="-1809382"/>
            <a:ext cx="682326" cy="1128167"/>
          </a:xfrm>
          <a:prstGeom prst="rect">
            <a:avLst/>
          </a:prstGeom>
        </p:spPr>
      </p:pic>
    </p:spTree>
    <p:extLst>
      <p:ext uri="{BB962C8B-B14F-4D97-AF65-F5344CB8AC3E}">
        <p14:creationId xmlns:p14="http://schemas.microsoft.com/office/powerpoint/2010/main" val="3477284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1.66667E-6 -2.96296E-6 L 0.65156 1.03426 " pathEditMode="relative" rAng="0" ptsTypes="AA">
                                      <p:cBhvr>
                                        <p:cTn id="14" dur="2000" fill="hold"/>
                                        <p:tgtEl>
                                          <p:spTgt spid="14"/>
                                        </p:tgtEl>
                                        <p:attrNameLst>
                                          <p:attrName>ppt_x</p:attrName>
                                          <p:attrName>ppt_y</p:attrName>
                                        </p:attrNameLst>
                                      </p:cBhvr>
                                      <p:rCtr x="32578" y="51713"/>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230</TotalTime>
  <Words>418</Words>
  <Application>Microsoft Macintosh PowerPoint</Application>
  <PresentationFormat>Widescreen</PresentationFormat>
  <Paragraphs>26</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#9Slide02 Noi dung dai</vt:lpstr>
      <vt:lpstr>#9Slide02 Tieu de dai</vt:lpstr>
      <vt:lpstr>#9Slide04 SFU CenturySchoolbook</vt:lpstr>
      <vt:lpstr>#9Slide04 Trirong Bold</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Microsoft Office User</cp:lastModifiedBy>
  <cp:revision>17</cp:revision>
  <dcterms:created xsi:type="dcterms:W3CDTF">2021-09-06T13:39:00Z</dcterms:created>
  <dcterms:modified xsi:type="dcterms:W3CDTF">2022-09-25T17:09:45Z</dcterms:modified>
  <cp:category>9Slide.vn</cp:category>
  <cp:contentStatus>9Slide</cp:contentStatus>
</cp:coreProperties>
</file>