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12" r:id="rId4"/>
    <p:sldId id="314" r:id="rId5"/>
    <p:sldId id="315" r:id="rId6"/>
    <p:sldId id="257" r:id="rId7"/>
    <p:sldId id="282" r:id="rId8"/>
    <p:sldId id="316" r:id="rId9"/>
    <p:sldId id="317" r:id="rId10"/>
    <p:sldId id="318" r:id="rId11"/>
    <p:sldId id="319" r:id="rId12"/>
    <p:sldId id="320" r:id="rId13"/>
    <p:sldId id="321" r:id="rId14"/>
  </p:sldIdLst>
  <p:sldSz cx="9144000" cy="5143500" type="screen16x9"/>
  <p:notesSz cx="6858000" cy="9144000"/>
  <p:custDataLst>
    <p:tags r:id="rId1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3"/>
    <a:srgbClr val="3B8B04"/>
    <a:srgbClr val="99FFCC"/>
    <a:srgbClr val="00FF00"/>
    <a:srgbClr val="E7E987"/>
    <a:srgbClr val="FF7C25"/>
    <a:srgbClr val="46014E"/>
    <a:srgbClr val="FF6600"/>
    <a:srgbClr val="FFC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 autoAdjust="0"/>
    <p:restoredTop sz="92857"/>
  </p:normalViewPr>
  <p:slideViewPr>
    <p:cSldViewPr snapToGrid="0">
      <p:cViewPr varScale="1">
        <p:scale>
          <a:sx n="76" d="100"/>
          <a:sy n="76" d="100"/>
        </p:scale>
        <p:origin x="2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45587-0055-4914-8829-4A0D1EF2111E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04D2F-D20E-4382-B1FB-A1CC6AB47A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5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0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04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94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70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185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46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7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9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14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1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8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39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66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8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2.jp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7951A1-FE2B-4EC8-8B10-11568A562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0" y="-361244"/>
            <a:ext cx="7882059" cy="67027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946" y="2793999"/>
            <a:ext cx="2566854" cy="2449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BC657C-7D47-4876-9082-2A2C4A3F6177}"/>
              </a:ext>
            </a:extLst>
          </p:cNvPr>
          <p:cNvSpPr/>
          <p:nvPr/>
        </p:nvSpPr>
        <p:spPr>
          <a:xfrm>
            <a:off x="3734676" y="1264957"/>
            <a:ext cx="16601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lang="en-US" sz="4800" b="1" u="sng" cap="none" spc="0">
              <a:ln w="22225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EA28363-2FAF-4475-9F9D-FB529C29AD8C}"/>
              </a:ext>
            </a:extLst>
          </p:cNvPr>
          <p:cNvSpPr txBox="1"/>
          <p:nvPr/>
        </p:nvSpPr>
        <p:spPr>
          <a:xfrm>
            <a:off x="1816303" y="2197316"/>
            <a:ext cx="5655732" cy="13483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4400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PHÂN SỐ THẬP PHÂN</a:t>
            </a:r>
            <a:endParaRPr lang="zh-CN" altLang="en-US" sz="4400" b="1" dirty="0">
              <a:ln w="28575">
                <a:solidFill>
                  <a:srgbClr val="FF0000"/>
                </a:solidFill>
              </a:ln>
              <a:solidFill>
                <a:srgbClr val="FF6699"/>
              </a:solidFill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4596-388C-47DC-B1F7-2EB8E7F6E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B8D8B69-09BF-40E9-BF11-8A8959308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7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65956-8E4F-4156-96A0-50E4E9C2E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4EBF6F2-C7C6-47D2-BC30-D29BBF3C7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671D97D4-351F-4632-A15C-9BFF406B84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93.8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0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C78D4-C03F-4B22-AF42-AFDEEC1D4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9DFC4-42D9-4912-973D-49823781A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E3B6F26-F8C9-49B2-A72A-448461665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58058F01-44FF-4A71-A4F8-DD8CC5321A44}"/>
              </a:ext>
            </a:extLst>
          </p:cNvPr>
          <p:cNvSpPr txBox="1"/>
          <p:nvPr/>
        </p:nvSpPr>
        <p:spPr>
          <a:xfrm>
            <a:off x="853375" y="201014"/>
            <a:ext cx="7437250" cy="2590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000" b="1" dirty="0">
                <a:ln w="38100">
                  <a:solidFill>
                    <a:srgbClr val="E36E03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uchon" pitchFamily="2" charset="0"/>
                <a:ea typeface="inpin heiti" charset="-122"/>
              </a:rPr>
              <a:t>KHỞI ĐỘNG</a:t>
            </a:r>
            <a:endParaRPr lang="zh-CN" altLang="en-US" sz="6000" b="1" dirty="0">
              <a:ln w="38100">
                <a:solidFill>
                  <a:srgbClr val="E36E03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uchon" pitchFamily="2" charset="0"/>
              <a:ea typeface="inpin heiti" charset="-122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2C92E70-19BC-4BD7-9D89-01C5E0AF06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9766" y="2552699"/>
            <a:ext cx="3519865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908A2EA-9707-4AC3-9AE1-033C4867F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9DFC4-42D9-4912-973D-49823781A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52C92E70-19BC-4BD7-9D89-01C5E0AF06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9766" y="2552699"/>
            <a:ext cx="3519865" cy="2590801"/>
          </a:xfrm>
          <a:prstGeom prst="rect">
            <a:avLst/>
          </a:prstGeom>
        </p:spPr>
      </p:pic>
      <p:sp>
        <p:nvSpPr>
          <p:cNvPr id="7" name="Cloud Callout 9">
            <a:extLst>
              <a:ext uri="{FF2B5EF4-FFF2-40B4-BE49-F238E27FC236}">
                <a16:creationId xmlns:a16="http://schemas.microsoft.com/office/drawing/2014/main" id="{24BD9A1D-E56F-4FFD-AAFA-51BDC6AF663D}"/>
              </a:ext>
            </a:extLst>
          </p:cNvPr>
          <p:cNvSpPr/>
          <p:nvPr/>
        </p:nvSpPr>
        <p:spPr>
          <a:xfrm>
            <a:off x="131232" y="0"/>
            <a:ext cx="3208867" cy="1975944"/>
          </a:xfrm>
          <a:prstGeom prst="cloudCallout">
            <a:avLst>
              <a:gd name="adj1" fmla="val 20138"/>
              <a:gd name="adj2" fmla="val 79492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BE078-ED1A-432F-9D9B-FAC1C4105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15" y="603195"/>
            <a:ext cx="2374901" cy="76955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E879BD-4BE8-41DD-B465-C506F75F3AE5}"/>
              </a:ext>
            </a:extLst>
          </p:cNvPr>
          <p:cNvGrpSpPr/>
          <p:nvPr/>
        </p:nvGrpSpPr>
        <p:grpSpPr>
          <a:xfrm>
            <a:off x="3505200" y="135467"/>
            <a:ext cx="5393267" cy="5695421"/>
            <a:chOff x="3505200" y="135467"/>
            <a:chExt cx="5393267" cy="5695421"/>
          </a:xfrm>
        </p:grpSpPr>
        <p:pic>
          <p:nvPicPr>
            <p:cNvPr id="9" name="cute songs to help you cope with sadness">
              <a:hlinkClick r:id="" action="ppaction://media"/>
              <a:extLst>
                <a:ext uri="{FF2B5EF4-FFF2-40B4-BE49-F238E27FC236}">
                  <a16:creationId xmlns:a16="http://schemas.microsoft.com/office/drawing/2014/main" id="{06FB63BF-0EF2-485F-8B1E-2CA7DB7F368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743700" y="5424488"/>
              <a:ext cx="406400" cy="4064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7ADED75-0415-4644-A06E-151A673F9FCC}"/>
                </a:ext>
              </a:extLst>
            </p:cNvPr>
            <p:cNvSpPr/>
            <p:nvPr/>
          </p:nvSpPr>
          <p:spPr>
            <a:xfrm>
              <a:off x="3505200" y="135467"/>
              <a:ext cx="5393267" cy="49360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EA2E86F-E655-4095-ABD5-B4DF045CC3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059" y="194640"/>
                  <a:ext cx="2374901" cy="1501901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EA2E86F-E655-4095-ABD5-B4DF045CC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81059" y="194640"/>
                  <a:ext cx="2374901" cy="1501901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9EA299-E744-4A53-A70B-9F591C2DB9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07276" y="194640"/>
                  <a:ext cx="2374901" cy="1501901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9EA299-E744-4A53-A70B-9F591C2DB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7276" y="194640"/>
                  <a:ext cx="2374901" cy="1501901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6A3C11-05E0-41B6-A95D-AD500D09E85A}"/>
                </a:ext>
              </a:extLst>
            </p:cNvPr>
            <p:cNvSpPr/>
            <p:nvPr/>
          </p:nvSpPr>
          <p:spPr>
            <a:xfrm>
              <a:off x="5696402" y="476194"/>
              <a:ext cx="1010861" cy="1010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68A0F1-B922-4476-82EE-980769AF80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059" y="1768609"/>
                  <a:ext cx="2374901" cy="1519920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68A0F1-B922-4476-82EE-980769AF80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81059" y="1768609"/>
                  <a:ext cx="2374901" cy="151992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133A3F-F26F-43DB-8DCB-E9CFA33897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07276" y="1768609"/>
                  <a:ext cx="2374901" cy="1519920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133A3F-F26F-43DB-8DCB-E9CFA3389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7276" y="1768609"/>
                  <a:ext cx="2374901" cy="1519920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BFFD9C-0D06-4117-8176-05B3CBF2A8A1}"/>
                </a:ext>
              </a:extLst>
            </p:cNvPr>
            <p:cNvSpPr/>
            <p:nvPr/>
          </p:nvSpPr>
          <p:spPr>
            <a:xfrm>
              <a:off x="5696402" y="2050163"/>
              <a:ext cx="1010861" cy="1010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F47A523-7B21-4DCE-97CF-63380813B1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059" y="3379131"/>
                  <a:ext cx="2374901" cy="1504667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𝟏𝟕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F47A523-7B21-4DCE-97CF-63380813B1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81059" y="3379131"/>
                  <a:ext cx="2374901" cy="150466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1B4730-1944-4A03-8587-61F9DB4B2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7276" y="3740466"/>
              <a:ext cx="2374901" cy="85129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DCC863-82B3-4C2E-A9AD-3A67F9C9F406}"/>
                </a:ext>
              </a:extLst>
            </p:cNvPr>
            <p:cNvSpPr/>
            <p:nvPr/>
          </p:nvSpPr>
          <p:spPr>
            <a:xfrm>
              <a:off x="5696402" y="3660685"/>
              <a:ext cx="1010861" cy="1010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0C6C48-69FE-4617-A5C5-F07F2760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741" y="683137"/>
            <a:ext cx="546556" cy="546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alt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9B0156-94FD-411E-B607-234B2C53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869" y="2255291"/>
            <a:ext cx="546556" cy="546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alt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A839C9-2E99-4D5B-98FB-4A0CF465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6" y="3858186"/>
            <a:ext cx="546556" cy="546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alt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0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460CC7-9A01-48F0-A56A-7F3659A0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0" y="-361244"/>
            <a:ext cx="7882059" cy="67027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946" y="2793999"/>
            <a:ext cx="2566854" cy="2449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BC657C-7D47-4876-9082-2A2C4A3F6177}"/>
              </a:ext>
            </a:extLst>
          </p:cNvPr>
          <p:cNvSpPr/>
          <p:nvPr/>
        </p:nvSpPr>
        <p:spPr>
          <a:xfrm>
            <a:off x="3734676" y="1264957"/>
            <a:ext cx="16601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lang="en-US" sz="4800" b="1" u="sng" cap="none" spc="0">
              <a:ln w="22225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99DEE50D-FF37-DB44-8009-818C001B30A3}"/>
              </a:ext>
            </a:extLst>
          </p:cNvPr>
          <p:cNvSpPr txBox="1"/>
          <p:nvPr/>
        </p:nvSpPr>
        <p:spPr>
          <a:xfrm>
            <a:off x="1816303" y="2197316"/>
            <a:ext cx="5655732" cy="13483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4400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PHÂN SỐ THẬP PHÂN</a:t>
            </a:r>
            <a:endParaRPr lang="zh-CN" altLang="en-US" sz="4400" b="1" dirty="0">
              <a:ln w="28575">
                <a:solidFill>
                  <a:srgbClr val="FF0000"/>
                </a:solidFill>
              </a:ln>
              <a:solidFill>
                <a:srgbClr val="FF6699"/>
              </a:solidFill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8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D57A1DB-5F5A-4847-BF2E-3685580C0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48DB17-002E-4545-B0AC-2E175F2C4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481EAD-0A54-4FAC-B2CC-EA3A21861A90}"/>
              </a:ext>
            </a:extLst>
          </p:cNvPr>
          <p:cNvGrpSpPr/>
          <p:nvPr/>
        </p:nvGrpSpPr>
        <p:grpSpPr>
          <a:xfrm>
            <a:off x="414097" y="369403"/>
            <a:ext cx="3722639" cy="4556845"/>
            <a:chOff x="414097" y="369403"/>
            <a:chExt cx="3722639" cy="455684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97" y="369403"/>
              <a:ext cx="3722639" cy="4556845"/>
            </a:xfrm>
            <a:prstGeom prst="rect">
              <a:avLst/>
            </a:prstGeom>
          </p:spPr>
        </p:pic>
        <p:sp>
          <p:nvSpPr>
            <p:cNvPr id="15" name="文本框 8">
              <a:extLst>
                <a:ext uri="{FF2B5EF4-FFF2-40B4-BE49-F238E27FC236}">
                  <a16:creationId xmlns:a16="http://schemas.microsoft.com/office/drawing/2014/main" id="{5BA98E04-709F-4071-A29D-0FBEAAFE8E0D}"/>
                </a:ext>
              </a:extLst>
            </p:cNvPr>
            <p:cNvSpPr txBox="1"/>
            <p:nvPr/>
          </p:nvSpPr>
          <p:spPr>
            <a:xfrm>
              <a:off x="1026582" y="1581731"/>
              <a:ext cx="2497667" cy="147938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4400" b="1" dirty="0" err="1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Mục</a:t>
              </a:r>
              <a:r>
                <a:rPr lang="en-US" altLang="zh-CN" sz="4400" b="1" dirty="0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 </a:t>
              </a:r>
              <a:r>
                <a:rPr lang="en-US" altLang="zh-CN" sz="4400" b="1" dirty="0" err="1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tiêu</a:t>
              </a:r>
              <a:r>
                <a:rPr lang="en-US" altLang="zh-CN" sz="4400" b="1" dirty="0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 </a:t>
              </a:r>
              <a:r>
                <a:rPr lang="en-US" altLang="zh-CN" sz="4400" b="1" dirty="0" err="1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bài</a:t>
              </a:r>
              <a:r>
                <a:rPr lang="en-US" altLang="zh-CN" sz="4400" b="1" dirty="0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 </a:t>
              </a:r>
              <a:r>
                <a:rPr lang="en-US" altLang="zh-CN" sz="4400" b="1" dirty="0" err="1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học</a:t>
              </a:r>
              <a:r>
                <a:rPr lang="en-US" altLang="zh-CN" sz="4400" b="1" dirty="0">
                  <a:ln w="28575">
                    <a:solidFill>
                      <a:srgbClr val="FF6600"/>
                    </a:solidFill>
                  </a:ln>
                  <a:solidFill>
                    <a:srgbClr val="FFC000"/>
                  </a:solidFill>
                  <a:latin typeface="VNI-Briquet" panose="020B7200000000000000" pitchFamily="34" charset="0"/>
                  <a:ea typeface="inpin heiti" charset="-122"/>
                </a:rPr>
                <a:t>:</a:t>
              </a:r>
              <a:endParaRPr lang="zh-CN" altLang="en-US" sz="4400" b="1" dirty="0">
                <a:ln w="28575">
                  <a:solidFill>
                    <a:srgbClr val="FF6600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0F5B53E-8FF7-4743-8CF7-889E17CF3277}"/>
              </a:ext>
            </a:extLst>
          </p:cNvPr>
          <p:cNvGrpSpPr/>
          <p:nvPr/>
        </p:nvGrpSpPr>
        <p:grpSpPr>
          <a:xfrm>
            <a:off x="4550832" y="293327"/>
            <a:ext cx="5535407" cy="1203087"/>
            <a:chOff x="4550832" y="293327"/>
            <a:chExt cx="5535407" cy="120308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43E99F-77A2-4511-832B-338BA4004CF8}"/>
                </a:ext>
              </a:extLst>
            </p:cNvPr>
            <p:cNvSpPr/>
            <p:nvPr/>
          </p:nvSpPr>
          <p:spPr>
            <a:xfrm>
              <a:off x="4550832" y="293327"/>
              <a:ext cx="4034367" cy="1203087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44">
              <a:extLst>
                <a:ext uri="{FF2B5EF4-FFF2-40B4-BE49-F238E27FC236}">
                  <a16:creationId xmlns:a16="http://schemas.microsoft.com/office/drawing/2014/main" id="{BA056A65-20D5-4991-8A1D-1E572827ECD9}"/>
                </a:ext>
              </a:extLst>
            </p:cNvPr>
            <p:cNvGrpSpPr/>
            <p:nvPr/>
          </p:nvGrpSpPr>
          <p:grpSpPr>
            <a:xfrm>
              <a:off x="4727526" y="424755"/>
              <a:ext cx="657509" cy="738492"/>
              <a:chOff x="0" y="0"/>
              <a:chExt cx="807366" cy="906807"/>
            </a:xfrm>
            <a:solidFill>
              <a:schemeClr val="bg1"/>
            </a:solidFill>
          </p:grpSpPr>
          <p:sp>
            <p:nvSpPr>
              <p:cNvPr id="18" name="Shape 42">
                <a:extLst>
                  <a:ext uri="{FF2B5EF4-FFF2-40B4-BE49-F238E27FC236}">
                    <a16:creationId xmlns:a16="http://schemas.microsoft.com/office/drawing/2014/main" id="{BEA588DD-F680-4AF9-BA46-405216538099}"/>
                  </a:ext>
                </a:extLst>
              </p:cNvPr>
              <p:cNvSpPr/>
              <p:nvPr/>
            </p:nvSpPr>
            <p:spPr>
              <a:xfrm>
                <a:off x="-1" y="101600"/>
                <a:ext cx="792823" cy="80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19829" extrusionOk="0">
                    <a:moveTo>
                      <a:pt x="13770" y="824"/>
                    </a:moveTo>
                    <a:cubicBezTo>
                      <a:pt x="8089" y="-376"/>
                      <a:pt x="1804" y="-1265"/>
                      <a:pt x="353" y="5681"/>
                    </a:cubicBezTo>
                    <a:cubicBezTo>
                      <a:pt x="-441" y="9482"/>
                      <a:pt x="-115" y="16268"/>
                      <a:pt x="3660" y="18583"/>
                    </a:cubicBezTo>
                    <a:cubicBezTo>
                      <a:pt x="6516" y="20335"/>
                      <a:pt x="12966" y="20052"/>
                      <a:pt x="15977" y="18892"/>
                    </a:cubicBezTo>
                    <a:cubicBezTo>
                      <a:pt x="21159" y="16897"/>
                      <a:pt x="19879" y="11191"/>
                      <a:pt x="19174" y="6766"/>
                    </a:cubicBezTo>
                  </a:path>
                </a:pathLst>
              </a:custGeom>
              <a:grp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  <p:sp>
            <p:nvSpPr>
              <p:cNvPr id="19" name="Shape 43">
                <a:extLst>
                  <a:ext uri="{FF2B5EF4-FFF2-40B4-BE49-F238E27FC236}">
                    <a16:creationId xmlns:a16="http://schemas.microsoft.com/office/drawing/2014/main" id="{28DFC8F1-0CCE-4BF7-93EF-AE4867E82C3A}"/>
                  </a:ext>
                </a:extLst>
              </p:cNvPr>
              <p:cNvSpPr/>
              <p:nvPr/>
            </p:nvSpPr>
            <p:spPr>
              <a:xfrm>
                <a:off x="165100" y="-1"/>
                <a:ext cx="642267" cy="718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116" extrusionOk="0">
                    <a:moveTo>
                      <a:pt x="21521" y="13"/>
                    </a:moveTo>
                    <a:cubicBezTo>
                      <a:pt x="21600" y="-484"/>
                      <a:pt x="8558" y="13479"/>
                      <a:pt x="8933" y="13772"/>
                    </a:cubicBezTo>
                    <a:cubicBezTo>
                      <a:pt x="6785" y="12126"/>
                      <a:pt x="2898" y="10471"/>
                      <a:pt x="0" y="10120"/>
                    </a:cubicBezTo>
                    <a:cubicBezTo>
                      <a:pt x="1254" y="12620"/>
                      <a:pt x="2166" y="14279"/>
                      <a:pt x="4430" y="16128"/>
                    </a:cubicBezTo>
                    <a:cubicBezTo>
                      <a:pt x="4883" y="16498"/>
                      <a:pt x="10336" y="20581"/>
                      <a:pt x="9763" y="21116"/>
                    </a:cubicBezTo>
                    <a:cubicBezTo>
                      <a:pt x="14957" y="16270"/>
                      <a:pt x="20402" y="7017"/>
                      <a:pt x="21521" y="13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</p:grpSp>
        <p:sp>
          <p:nvSpPr>
            <p:cNvPr id="32" name="文本框 32">
              <a:extLst>
                <a:ext uri="{FF2B5EF4-FFF2-40B4-BE49-F238E27FC236}">
                  <a16:creationId xmlns:a16="http://schemas.microsoft.com/office/drawing/2014/main" id="{E2946C51-FF59-4412-A100-ECA2EF73A18C}"/>
                </a:ext>
              </a:extLst>
            </p:cNvPr>
            <p:cNvSpPr txBox="1"/>
            <p:nvPr/>
          </p:nvSpPr>
          <p:spPr>
            <a:xfrm>
              <a:off x="5507646" y="404056"/>
              <a:ext cx="45785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Khái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niệm</a:t>
              </a:r>
              <a:r>
                <a:rPr lang="en-US" altLang="zh-CN" sz="28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00000"/>
                </a:lnSpc>
              </a:pPr>
              <a:r>
                <a:rPr lang="en-US" altLang="zh-CN" sz="28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phân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thập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phân</a:t>
              </a:r>
              <a:endParaRPr lang="zh-CN" alt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C71B0A-9279-43B2-A470-C2594CE1A0AB}"/>
              </a:ext>
            </a:extLst>
          </p:cNvPr>
          <p:cNvGrpSpPr/>
          <p:nvPr/>
        </p:nvGrpSpPr>
        <p:grpSpPr>
          <a:xfrm>
            <a:off x="4579895" y="1722795"/>
            <a:ext cx="4005304" cy="2988905"/>
            <a:chOff x="4579895" y="1722795"/>
            <a:chExt cx="4005304" cy="298890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114707E-0963-42C4-9519-651C9DC737A5}"/>
                </a:ext>
              </a:extLst>
            </p:cNvPr>
            <p:cNvSpPr/>
            <p:nvPr/>
          </p:nvSpPr>
          <p:spPr>
            <a:xfrm>
              <a:off x="4579895" y="1722795"/>
              <a:ext cx="4005304" cy="29889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44">
              <a:extLst>
                <a:ext uri="{FF2B5EF4-FFF2-40B4-BE49-F238E27FC236}">
                  <a16:creationId xmlns:a16="http://schemas.microsoft.com/office/drawing/2014/main" id="{828D8F26-9E7F-4D46-953A-34FD15BC12B8}"/>
                </a:ext>
              </a:extLst>
            </p:cNvPr>
            <p:cNvGrpSpPr/>
            <p:nvPr/>
          </p:nvGrpSpPr>
          <p:grpSpPr>
            <a:xfrm>
              <a:off x="4690864" y="1909333"/>
              <a:ext cx="657509" cy="738492"/>
              <a:chOff x="0" y="0"/>
              <a:chExt cx="807366" cy="906807"/>
            </a:xfrm>
            <a:solidFill>
              <a:schemeClr val="bg1"/>
            </a:solidFill>
          </p:grpSpPr>
          <p:sp>
            <p:nvSpPr>
              <p:cNvPr id="24" name="Shape 42">
                <a:extLst>
                  <a:ext uri="{FF2B5EF4-FFF2-40B4-BE49-F238E27FC236}">
                    <a16:creationId xmlns:a16="http://schemas.microsoft.com/office/drawing/2014/main" id="{7F1FDD52-970F-4791-8B36-CBFF6E86468F}"/>
                  </a:ext>
                </a:extLst>
              </p:cNvPr>
              <p:cNvSpPr/>
              <p:nvPr/>
            </p:nvSpPr>
            <p:spPr>
              <a:xfrm>
                <a:off x="-1" y="101600"/>
                <a:ext cx="792823" cy="805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6" h="19829" extrusionOk="0">
                    <a:moveTo>
                      <a:pt x="13770" y="824"/>
                    </a:moveTo>
                    <a:cubicBezTo>
                      <a:pt x="8089" y="-376"/>
                      <a:pt x="1804" y="-1265"/>
                      <a:pt x="353" y="5681"/>
                    </a:cubicBezTo>
                    <a:cubicBezTo>
                      <a:pt x="-441" y="9482"/>
                      <a:pt x="-115" y="16268"/>
                      <a:pt x="3660" y="18583"/>
                    </a:cubicBezTo>
                    <a:cubicBezTo>
                      <a:pt x="6516" y="20335"/>
                      <a:pt x="12966" y="20052"/>
                      <a:pt x="15977" y="18892"/>
                    </a:cubicBezTo>
                    <a:cubicBezTo>
                      <a:pt x="21159" y="16897"/>
                      <a:pt x="19879" y="11191"/>
                      <a:pt x="19174" y="6766"/>
                    </a:cubicBezTo>
                  </a:path>
                </a:pathLst>
              </a:custGeom>
              <a:grp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  <p:sp>
            <p:nvSpPr>
              <p:cNvPr id="31" name="Shape 43">
                <a:extLst>
                  <a:ext uri="{FF2B5EF4-FFF2-40B4-BE49-F238E27FC236}">
                    <a16:creationId xmlns:a16="http://schemas.microsoft.com/office/drawing/2014/main" id="{8908ACA8-72DB-41EA-BD36-46A494D4B4A0}"/>
                  </a:ext>
                </a:extLst>
              </p:cNvPr>
              <p:cNvSpPr/>
              <p:nvPr/>
            </p:nvSpPr>
            <p:spPr>
              <a:xfrm>
                <a:off x="165100" y="-1"/>
                <a:ext cx="642267" cy="718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21116" extrusionOk="0">
                    <a:moveTo>
                      <a:pt x="21521" y="13"/>
                    </a:moveTo>
                    <a:cubicBezTo>
                      <a:pt x="21600" y="-484"/>
                      <a:pt x="8558" y="13479"/>
                      <a:pt x="8933" y="13772"/>
                    </a:cubicBezTo>
                    <a:cubicBezTo>
                      <a:pt x="6785" y="12126"/>
                      <a:pt x="2898" y="10471"/>
                      <a:pt x="0" y="10120"/>
                    </a:cubicBezTo>
                    <a:cubicBezTo>
                      <a:pt x="1254" y="12620"/>
                      <a:pt x="2166" y="14279"/>
                      <a:pt x="4430" y="16128"/>
                    </a:cubicBezTo>
                    <a:cubicBezTo>
                      <a:pt x="4883" y="16498"/>
                      <a:pt x="10336" y="20581"/>
                      <a:pt x="9763" y="21116"/>
                    </a:cubicBezTo>
                    <a:cubicBezTo>
                      <a:pt x="14957" y="16270"/>
                      <a:pt x="20402" y="7017"/>
                      <a:pt x="21521" y="13"/>
                    </a:cubicBezTo>
                    <a:close/>
                  </a:path>
                </a:pathLst>
              </a:custGeom>
              <a:grp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</p:grpSp>
        <p:sp>
          <p:nvSpPr>
            <p:cNvPr id="33" name="文本框 33">
              <a:extLst>
                <a:ext uri="{FF2B5EF4-FFF2-40B4-BE49-F238E27FC236}">
                  <a16:creationId xmlns:a16="http://schemas.microsoft.com/office/drawing/2014/main" id="{3158B73D-3F15-4319-B0D8-585C6D1F4123}"/>
                </a:ext>
              </a:extLst>
            </p:cNvPr>
            <p:cNvSpPr txBox="1"/>
            <p:nvPr/>
          </p:nvSpPr>
          <p:spPr>
            <a:xfrm>
              <a:off x="5507647" y="1900470"/>
              <a:ext cx="29166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lnSpc>
                  <a:spcPct val="125000"/>
                </a:lnSpc>
                <a:defRPr sz="1600">
                  <a:solidFill>
                    <a:schemeClr val="accent1">
                      <a:lumMod val="50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chuyển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đổi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không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phải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thập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thập</a:t>
              </a:r>
              <a:r>
                <a:rPr lang="en-US" altLang="zh-CN" sz="28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phân.</a:t>
              </a:r>
              <a:endParaRPr lang="zh-CN" alt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3345598" y="0"/>
            <a:ext cx="5334669" cy="3469286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760" y="613509"/>
            <a:ext cx="4348844" cy="182474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</a:t>
            </a:r>
          </a:p>
          <a:p>
            <a:pPr algn="ctr" eaLnBrk="1" hangingPunct="1"/>
            <a:r>
              <a:rPr lang="en-US" altLang="en-US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như thế nào ?</a:t>
            </a:r>
            <a:endParaRPr lang="en-US" alt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77" y="2185491"/>
            <a:ext cx="4167427" cy="346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D74AD2-903F-4BAB-B780-E4178E56A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1026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22E11C48-9FF5-480A-B3E0-4B6C4957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77" y="2185491"/>
            <a:ext cx="4167427" cy="346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/>
              <p:nvPr/>
            </p:nvSpPr>
            <p:spPr>
              <a:xfrm>
                <a:off x="2115453" y="711855"/>
                <a:ext cx="5594800" cy="99065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40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453" y="711855"/>
                <a:ext cx="5594800" cy="990656"/>
              </a:xfrm>
              <a:prstGeom prst="rect">
                <a:avLst/>
              </a:prstGeom>
              <a:blipFill>
                <a:blip r:embed="rId9"/>
                <a:stretch>
                  <a:fillRect l="-381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00912B6-34B2-403C-9A4D-77F1263636B7}"/>
              </a:ext>
            </a:extLst>
          </p:cNvPr>
          <p:cNvSpPr/>
          <p:nvPr/>
        </p:nvSpPr>
        <p:spPr>
          <a:xfrm>
            <a:off x="1638730" y="1682461"/>
            <a:ext cx="67858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 mẫu số là </a:t>
            </a:r>
            <a:r>
              <a:rPr lang="en-US" sz="3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10, 100, 1000, …</a:t>
            </a:r>
          </a:p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g</a:t>
            </a:r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ọi là các </a:t>
            </a:r>
            <a:r>
              <a:rPr lang="en-US" sz="4000" b="1" i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32294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461595" y="80708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8527"/>
            <a:ext cx="4689605" cy="235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407608-C697-4E51-898E-3D350D0DD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1" y="4466122"/>
            <a:ext cx="4348844" cy="689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altLang="en-US" sz="3200" b="1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1432667" y="526918"/>
            <a:ext cx="62641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Chuyển các phân số sau</a:t>
            </a:r>
          </a:p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 phân số thập phân</a:t>
            </a:r>
            <a:endParaRPr lang="en-US" sz="4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84DF3E-5EB3-4D46-B348-8164F3B020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4112" y="1921962"/>
                <a:ext cx="2374901" cy="150466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84DF3E-5EB3-4D46-B348-8164F3B02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112" y="1921962"/>
                <a:ext cx="2374901" cy="150466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D627B5-70E5-4E7C-B322-D5A97EBF7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411" y="1927782"/>
                <a:ext cx="2374901" cy="150466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altLang="en-US" sz="4400" b="1" dirty="0">
                  <a:solidFill>
                    <a:srgbClr val="FF7C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D627B5-70E5-4E7C-B322-D5A97EBF7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4411" y="1927782"/>
                <a:ext cx="2374901" cy="150466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82"/>
  <p:tag name="MH_SECTIONID" val="283,284,285,286,"/>
  <p:tag name="ISPRING_PRESENTATION_TITLE" val="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111</Words>
  <Application>Microsoft Macintosh PowerPoint</Application>
  <PresentationFormat>On-screen Show (16:9)</PresentationFormat>
  <Paragraphs>34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Calibri</vt:lpstr>
      <vt:lpstr>Calibri Light</vt:lpstr>
      <vt:lpstr>Cambria Math</vt:lpstr>
      <vt:lpstr>Futura-Condensed-Normal</vt:lpstr>
      <vt:lpstr>inpin heiti</vt:lpstr>
      <vt:lpstr>Times New Roman</vt:lpstr>
      <vt:lpstr>VNI-Auchon</vt:lpstr>
      <vt:lpstr>VNI-Briquet</vt:lpstr>
      <vt:lpstr>VNI-Dom</vt:lpstr>
      <vt:lpstr>华康娃娃体W5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</dc:title>
  <dc:creator>User</dc:creator>
  <cp:lastModifiedBy>Microsoft Office User</cp:lastModifiedBy>
  <cp:revision>38</cp:revision>
  <dcterms:created xsi:type="dcterms:W3CDTF">2016-12-25T02:27:54Z</dcterms:created>
  <dcterms:modified xsi:type="dcterms:W3CDTF">2022-09-25T16:43:53Z</dcterms:modified>
</cp:coreProperties>
</file>