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9" r:id="rId2"/>
    <p:sldId id="304" r:id="rId3"/>
    <p:sldId id="273" r:id="rId4"/>
    <p:sldId id="274" r:id="rId5"/>
    <p:sldId id="275" r:id="rId6"/>
    <p:sldId id="278" r:id="rId7"/>
    <p:sldId id="309" r:id="rId8"/>
    <p:sldId id="279" r:id="rId9"/>
    <p:sldId id="282" r:id="rId10"/>
    <p:sldId id="283" r:id="rId11"/>
    <p:sldId id="256" r:id="rId12"/>
    <p:sldId id="296" r:id="rId13"/>
    <p:sldId id="286" r:id="rId14"/>
    <p:sldId id="287" r:id="rId15"/>
    <p:sldId id="288" r:id="rId16"/>
    <p:sldId id="289" r:id="rId17"/>
    <p:sldId id="291" r:id="rId18"/>
    <p:sldId id="294" r:id="rId19"/>
    <p:sldId id="2881" r:id="rId20"/>
    <p:sldId id="2878"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9494"/>
    <a:srgbClr val="D7A154"/>
    <a:srgbClr val="E4AD58"/>
    <a:srgbClr val="E0AB58"/>
    <a:srgbClr val="FFFFFF"/>
    <a:srgbClr val="44C86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p:cViewPr varScale="1">
        <p:scale>
          <a:sx n="62" d="100"/>
          <a:sy n="62" d="100"/>
        </p:scale>
        <p:origin x="2416" y="432"/>
      </p:cViewPr>
      <p:guideLst/>
    </p:cSldViewPr>
  </p:slideViewPr>
  <p:notesTextViewPr>
    <p:cViewPr>
      <p:scale>
        <a:sx n="1" d="1"/>
        <a:sy n="1" d="1"/>
      </p:scale>
      <p:origin x="0" y="0"/>
    </p:cViewPr>
  </p:notesTextViewPr>
  <p:sorterViewPr>
    <p:cViewPr>
      <p:scale>
        <a:sx n="70" d="100"/>
        <a:sy n="70" d="100"/>
      </p:scale>
      <p:origin x="0" y="-19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CD151-B898-4A69-AE76-8AD0F68763A4}" type="datetimeFigureOut">
              <a:rPr lang="en-US" smtClean="0"/>
              <a:t>3/12/22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409ED3-09F9-4412-916A-EB0E76AE98DA}" type="slidenum">
              <a:rPr lang="en-US" smtClean="0"/>
              <a:t>‹#›</a:t>
            </a:fld>
            <a:endParaRPr lang="en-US"/>
          </a:p>
        </p:txBody>
      </p:sp>
    </p:spTree>
    <p:extLst>
      <p:ext uri="{BB962C8B-B14F-4D97-AF65-F5344CB8AC3E}">
        <p14:creationId xmlns:p14="http://schemas.microsoft.com/office/powerpoint/2010/main" val="3744330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409ED3-09F9-4412-916A-EB0E76AE98DA}" type="slidenum">
              <a:rPr lang="en-US" smtClean="0"/>
              <a:t>6</a:t>
            </a:fld>
            <a:endParaRPr lang="en-US"/>
          </a:p>
        </p:txBody>
      </p:sp>
    </p:spTree>
    <p:extLst>
      <p:ext uri="{BB962C8B-B14F-4D97-AF65-F5344CB8AC3E}">
        <p14:creationId xmlns:p14="http://schemas.microsoft.com/office/powerpoint/2010/main" val="414111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975C41F-F3A8-4D41-8FC1-0CC04EBF2F04}" type="slidenum">
              <a:rPr lang="zh-CN" altLang="en-US" smtClean="0"/>
              <a:t>11</a:t>
            </a:fld>
            <a:endParaRPr lang="zh-CN" altLang="en-US"/>
          </a:p>
        </p:txBody>
      </p:sp>
    </p:spTree>
    <p:extLst>
      <p:ext uri="{BB962C8B-B14F-4D97-AF65-F5344CB8AC3E}">
        <p14:creationId xmlns:p14="http://schemas.microsoft.com/office/powerpoint/2010/main" val="411113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ảnh cuối cùng hiện ra giáo dục các em nên trồng cây xung quanh lớp học, trong nhà của mình để tạo không gian xanh cho nhà, lớp học và  trường học của mình,</a:t>
            </a:r>
          </a:p>
          <a:p>
            <a:r>
              <a:rPr lang="en-US"/>
              <a:t>Bấm vào mũi tên để đến trang đánh giá mục tiêu.</a:t>
            </a:r>
          </a:p>
        </p:txBody>
      </p:sp>
      <p:sp>
        <p:nvSpPr>
          <p:cNvPr id="4" name="Slide Number Placeholder 3"/>
          <p:cNvSpPr>
            <a:spLocks noGrp="1"/>
          </p:cNvSpPr>
          <p:nvPr>
            <p:ph type="sldNum" sz="quarter" idx="5"/>
          </p:nvPr>
        </p:nvSpPr>
        <p:spPr/>
        <p:txBody>
          <a:bodyPr/>
          <a:lstStyle/>
          <a:p>
            <a:fld id="{50409ED3-09F9-4412-916A-EB0E76AE98DA}" type="slidenum">
              <a:rPr lang="en-US" smtClean="0"/>
              <a:t>12</a:t>
            </a:fld>
            <a:endParaRPr lang="en-US"/>
          </a:p>
        </p:txBody>
      </p:sp>
    </p:spTree>
    <p:extLst>
      <p:ext uri="{BB962C8B-B14F-4D97-AF65-F5344CB8AC3E}">
        <p14:creationId xmlns:p14="http://schemas.microsoft.com/office/powerpoint/2010/main" val="355548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869885-E2B7-4639-910B-537B81D0B289}" type="slidenum">
              <a:rPr lang="zh-CN" altLang="en-US" smtClean="0"/>
              <a:t>20</a:t>
            </a:fld>
            <a:endParaRPr lang="zh-CN" altLang="en-US"/>
          </a:p>
        </p:txBody>
      </p:sp>
    </p:spTree>
    <p:extLst>
      <p:ext uri="{BB962C8B-B14F-4D97-AF65-F5344CB8AC3E}">
        <p14:creationId xmlns:p14="http://schemas.microsoft.com/office/powerpoint/2010/main" val="4294839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21</a:t>
            </a:fld>
            <a:endParaRPr lang="zh-CN" altLang="en-US"/>
          </a:p>
        </p:txBody>
      </p:sp>
    </p:spTree>
    <p:extLst>
      <p:ext uri="{BB962C8B-B14F-4D97-AF65-F5344CB8AC3E}">
        <p14:creationId xmlns:p14="http://schemas.microsoft.com/office/powerpoint/2010/main" val="6102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1249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82560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35286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FDE934FF-F4E1-47C5-9CA5-30A81DDE2BE4}" type="datetimeFigureOut">
              <a:rPr lang="en-US" smtClean="0"/>
              <a:t>3/12/22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6069028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404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02064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655473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75149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3/12/22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943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3/12/22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58084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54063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00537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85876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B337323-CDE2-4513-8DE8-96941988DE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3/12/22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59730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image" Target="../media/image30.png"/><Relationship Id="rId7" Type="http://schemas.microsoft.com/office/2007/relationships/hdphoto" Target="../media/hdphoto2.wdp"/><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4.wdp"/><Relationship Id="rId5" Type="http://schemas.openxmlformats.org/officeDocument/2006/relationships/image" Target="../media/image31.png"/><Relationship Id="rId15" Type="http://schemas.openxmlformats.org/officeDocument/2006/relationships/image" Target="../media/image37.png"/><Relationship Id="rId10" Type="http://schemas.openxmlformats.org/officeDocument/2006/relationships/image" Target="../media/image34.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0.jpg"/><Relationship Id="rId7" Type="http://schemas.openxmlformats.org/officeDocument/2006/relationships/slide" Target="slide15.xml"/><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3.xml"/><Relationship Id="rId10" Type="http://schemas.openxmlformats.org/officeDocument/2006/relationships/slide" Target="slide18.xml"/><Relationship Id="rId4" Type="http://schemas.openxmlformats.org/officeDocument/2006/relationships/image" Target="../media/image41.jpeg"/><Relationship Id="rId9"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3.jpg"/><Relationship Id="rId1" Type="http://schemas.openxmlformats.org/officeDocument/2006/relationships/slideLayout" Target="../slideLayouts/slideLayout12.xml"/><Relationship Id="rId4" Type="http://schemas.openxmlformats.org/officeDocument/2006/relationships/slide" Target="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2.xml"/><Relationship Id="rId5" Type="http://schemas.openxmlformats.org/officeDocument/2006/relationships/slide" Target="slide14.xml"/><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3.jpg"/><Relationship Id="rId1" Type="http://schemas.openxmlformats.org/officeDocument/2006/relationships/slideLayout" Target="../slideLayouts/slideLayout12.xml"/><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g"/><Relationship Id="rId1" Type="http://schemas.openxmlformats.org/officeDocument/2006/relationships/slideLayout" Target="../slideLayouts/slideLayout12.xml"/><Relationship Id="rId5" Type="http://schemas.openxmlformats.org/officeDocument/2006/relationships/slide" Target="slide21.xml"/><Relationship Id="rId4" Type="http://schemas.openxmlformats.org/officeDocument/2006/relationships/slide" Target="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slide" Target="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0.png"/><Relationship Id="rId5" Type="http://schemas.microsoft.com/office/2007/relationships/hdphoto" Target="../media/hdphoto6.wdp"/><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9E0952-4958-4B4E-8F43-47D7482D4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092" y="3484660"/>
            <a:ext cx="6703063" cy="3721700"/>
          </a:xfrm>
          <a:prstGeom prst="rect">
            <a:avLst/>
          </a:prstGeom>
        </p:spPr>
      </p:pic>
      <p:pic>
        <p:nvPicPr>
          <p:cNvPr id="19" name="Picture 18">
            <a:extLst>
              <a:ext uri="{FF2B5EF4-FFF2-40B4-BE49-F238E27FC236}">
                <a16:creationId xmlns:a16="http://schemas.microsoft.com/office/drawing/2014/main" id="{F638AC9F-C41C-4BE7-A3B2-C426C894F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80" y="1108696"/>
            <a:ext cx="10211685" cy="2987299"/>
          </a:xfrm>
          <a:prstGeom prst="rect">
            <a:avLst/>
          </a:prstGeom>
        </p:spPr>
      </p:pic>
      <p:pic>
        <p:nvPicPr>
          <p:cNvPr id="21" name="Picture 20">
            <a:extLst>
              <a:ext uri="{FF2B5EF4-FFF2-40B4-BE49-F238E27FC236}">
                <a16:creationId xmlns:a16="http://schemas.microsoft.com/office/drawing/2014/main" id="{8773D6A2-AE3B-4355-90D4-4889D066D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3940" y="294453"/>
            <a:ext cx="5142638" cy="1817213"/>
          </a:xfrm>
          <a:prstGeom prst="rect">
            <a:avLst/>
          </a:prstGeom>
        </p:spPr>
      </p:pic>
    </p:spTree>
    <p:extLst>
      <p:ext uri="{BB962C8B-B14F-4D97-AF65-F5344CB8AC3E}">
        <p14:creationId xmlns:p14="http://schemas.microsoft.com/office/powerpoint/2010/main" val="2547714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FCF4C6A-E470-4F91-BBD3-E1BDD8359DF5}"/>
              </a:ext>
            </a:extLst>
          </p:cNvPr>
          <p:cNvSpPr/>
          <p:nvPr/>
        </p:nvSpPr>
        <p:spPr>
          <a:xfrm>
            <a:off x="280791" y="392880"/>
            <a:ext cx="11630417" cy="6177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456228" y="613312"/>
            <a:ext cx="4586559" cy="1202327"/>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b="1">
                <a:ln w="12700" cmpd="sng">
                  <a:solidFill>
                    <a:schemeClr val="accent4"/>
                  </a:solidFill>
                  <a:prstDash val="solid"/>
                </a:ln>
                <a:solidFill>
                  <a:srgbClr val="FFFF00"/>
                </a:solidFill>
                <a:latin typeface="#Li-N SVN-Cookies" panose="02040603050506020204" pitchFamily="18" charset="0"/>
                <a:cs typeface="Times New Roman" panose="02020603050405020304" pitchFamily="18" charset="0"/>
              </a:rPr>
              <a:t>ĐIỀU KIỆN </a:t>
            </a:r>
            <a:r>
              <a:rPr lang="en-US" sz="4000" b="1" dirty="0">
                <a:ln w="12700" cmpd="sng">
                  <a:solidFill>
                    <a:schemeClr val="accent4"/>
                  </a:solidFill>
                  <a:prstDash val="solid"/>
                </a:ln>
                <a:solidFill>
                  <a:srgbClr val="FFFF00"/>
                </a:solidFill>
                <a:latin typeface="#Li-N SVN-Cookies" panose="02040603050506020204" pitchFamily="18" charset="0"/>
                <a:cs typeface="Times New Roman" panose="02020603050405020304" pitchFamily="18" charset="0"/>
              </a:rPr>
              <a:t>ĐỂ HẠT </a:t>
            </a:r>
            <a:r>
              <a:rPr lang="en-US" sz="4000" b="1">
                <a:ln w="12700" cmpd="sng">
                  <a:solidFill>
                    <a:schemeClr val="accent4"/>
                  </a:solidFill>
                  <a:prstDash val="solid"/>
                </a:ln>
                <a:solidFill>
                  <a:srgbClr val="FFFF00"/>
                </a:solidFill>
                <a:latin typeface="#Li-N SVN-Cookies" panose="02040603050506020204" pitchFamily="18" charset="0"/>
                <a:cs typeface="Times New Roman" panose="02020603050405020304" pitchFamily="18" charset="0"/>
              </a:rPr>
              <a:t>NẢY MẦM</a:t>
            </a:r>
            <a:endParaRPr lang="en-US" sz="4000" b="1" dirty="0">
              <a:ln w="12700" cmpd="sng">
                <a:solidFill>
                  <a:schemeClr val="accent4"/>
                </a:solidFill>
                <a:prstDash val="solid"/>
              </a:ln>
              <a:solidFill>
                <a:srgbClr val="FFFF00"/>
              </a:solidFill>
              <a:latin typeface="#Li-N SVN-Cookies" panose="02040603050506020204" pitchFamily="18" charset="0"/>
              <a:cs typeface="Times New Roman" panose="02020603050405020304" pitchFamily="18" charset="0"/>
            </a:endParaRPr>
          </a:p>
        </p:txBody>
      </p:sp>
      <p:sp>
        <p:nvSpPr>
          <p:cNvPr id="4" name="Rectangle 3"/>
          <p:cNvSpPr/>
          <p:nvPr/>
        </p:nvSpPr>
        <p:spPr>
          <a:xfrm>
            <a:off x="989029" y="3428999"/>
            <a:ext cx="2817008" cy="1132859"/>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iCiel Cadena" panose="02000503000000020004" pitchFamily="50" charset="0"/>
              </a:rPr>
              <a:t>Nhiệt</a:t>
            </a:r>
            <a:r>
              <a:rPr lang="en-US" sz="4800" b="1" dirty="0">
                <a:solidFill>
                  <a:schemeClr val="tx1"/>
                </a:solidFill>
                <a:effectLst>
                  <a:outerShdw blurRad="38100" dist="38100" dir="2700000" algn="tl">
                    <a:srgbClr val="000000">
                      <a:alpha val="43137"/>
                    </a:srgbClr>
                  </a:outerShdw>
                </a:effectLst>
                <a:latin typeface="iCiel Cadena" panose="02000503000000020004" pitchFamily="50" charset="0"/>
              </a:rPr>
              <a:t> </a:t>
            </a:r>
            <a:r>
              <a:rPr lang="en-US" sz="4800" b="1" dirty="0" err="1">
                <a:solidFill>
                  <a:schemeClr val="tx1"/>
                </a:solidFill>
                <a:effectLst>
                  <a:outerShdw blurRad="38100" dist="38100" dir="2700000" algn="tl">
                    <a:srgbClr val="000000">
                      <a:alpha val="43137"/>
                    </a:srgbClr>
                  </a:outerShdw>
                </a:effectLst>
                <a:latin typeface="iCiel Cadena" panose="02000503000000020004" pitchFamily="50" charset="0"/>
              </a:rPr>
              <a:t>độ</a:t>
            </a:r>
            <a:endParaRPr lang="en-US" sz="4800" b="1" dirty="0">
              <a:solidFill>
                <a:schemeClr val="tx1"/>
              </a:solidFill>
              <a:effectLst>
                <a:outerShdw blurRad="38100" dist="38100" dir="2700000" algn="tl">
                  <a:srgbClr val="000000">
                    <a:alpha val="43137"/>
                  </a:srgbClr>
                </a:outerShdw>
              </a:effectLst>
              <a:latin typeface="iCiel Cadena" panose="02000503000000020004" pitchFamily="50" charset="0"/>
            </a:endParaRPr>
          </a:p>
        </p:txBody>
      </p:sp>
      <p:sp>
        <p:nvSpPr>
          <p:cNvPr id="5" name="Rectangle 4"/>
          <p:cNvSpPr/>
          <p:nvPr/>
        </p:nvSpPr>
        <p:spPr>
          <a:xfrm>
            <a:off x="4390352" y="3428998"/>
            <a:ext cx="2817008" cy="1132859"/>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iCiel Cadena" panose="02000503000000020004" pitchFamily="50" charset="0"/>
              </a:rPr>
              <a:t>Độ</a:t>
            </a:r>
            <a:r>
              <a:rPr lang="en-US" sz="4800" b="1" dirty="0">
                <a:solidFill>
                  <a:schemeClr val="tx1"/>
                </a:solidFill>
                <a:effectLst>
                  <a:outerShdw blurRad="38100" dist="38100" dir="2700000" algn="tl">
                    <a:srgbClr val="000000">
                      <a:alpha val="43137"/>
                    </a:srgbClr>
                  </a:outerShdw>
                </a:effectLst>
                <a:latin typeface="iCiel Cadena" panose="02000503000000020004" pitchFamily="50" charset="0"/>
              </a:rPr>
              <a:t> </a:t>
            </a:r>
            <a:r>
              <a:rPr lang="en-US" sz="4800" b="1" dirty="0" err="1">
                <a:solidFill>
                  <a:schemeClr val="tx1"/>
                </a:solidFill>
                <a:effectLst>
                  <a:outerShdw blurRad="38100" dist="38100" dir="2700000" algn="tl">
                    <a:srgbClr val="000000">
                      <a:alpha val="43137"/>
                    </a:srgbClr>
                  </a:outerShdw>
                </a:effectLst>
                <a:latin typeface="iCiel Cadena" panose="02000503000000020004" pitchFamily="50" charset="0"/>
              </a:rPr>
              <a:t>ẩm</a:t>
            </a:r>
            <a:r>
              <a:rPr lang="en-US" sz="4800" b="1" dirty="0">
                <a:solidFill>
                  <a:schemeClr val="tx1"/>
                </a:solidFill>
                <a:effectLst>
                  <a:outerShdw blurRad="38100" dist="38100" dir="2700000" algn="tl">
                    <a:srgbClr val="000000">
                      <a:alpha val="43137"/>
                    </a:srgbClr>
                  </a:outerShdw>
                </a:effectLst>
                <a:latin typeface="iCiel Cadena" panose="02000503000000020004" pitchFamily="50" charset="0"/>
              </a:rPr>
              <a:t> </a:t>
            </a:r>
          </a:p>
        </p:txBody>
      </p:sp>
      <p:sp>
        <p:nvSpPr>
          <p:cNvPr id="6" name="Rectangle 5"/>
          <p:cNvSpPr/>
          <p:nvPr/>
        </p:nvSpPr>
        <p:spPr>
          <a:xfrm>
            <a:off x="8149935" y="3452309"/>
            <a:ext cx="2817008" cy="1132859"/>
          </a:xfrm>
          <a:prstGeom prst="rect">
            <a:avLst/>
          </a:pr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iCiel Cadena" panose="02000503000000020004" pitchFamily="50" charset="0"/>
              </a:rPr>
              <a:t>Giống</a:t>
            </a:r>
            <a:r>
              <a:rPr lang="en-US" sz="4800" b="1" dirty="0">
                <a:solidFill>
                  <a:schemeClr val="tx1"/>
                </a:solidFill>
                <a:effectLst>
                  <a:outerShdw blurRad="38100" dist="38100" dir="2700000" algn="tl">
                    <a:srgbClr val="000000">
                      <a:alpha val="43137"/>
                    </a:srgbClr>
                  </a:outerShdw>
                </a:effectLst>
                <a:latin typeface="iCiel Cadena" panose="02000503000000020004" pitchFamily="50" charset="0"/>
              </a:rPr>
              <a:t> </a:t>
            </a:r>
            <a:r>
              <a:rPr lang="en-US" sz="4800" b="1" dirty="0" err="1">
                <a:solidFill>
                  <a:schemeClr val="tx1"/>
                </a:solidFill>
                <a:effectLst>
                  <a:outerShdw blurRad="38100" dist="38100" dir="2700000" algn="tl">
                    <a:srgbClr val="000000">
                      <a:alpha val="43137"/>
                    </a:srgbClr>
                  </a:outerShdw>
                </a:effectLst>
                <a:latin typeface="iCiel Cadena" panose="02000503000000020004" pitchFamily="50" charset="0"/>
              </a:rPr>
              <a:t>tốt</a:t>
            </a:r>
            <a:endParaRPr lang="en-US" sz="4800" b="1" dirty="0">
              <a:solidFill>
                <a:schemeClr val="tx1"/>
              </a:solidFill>
              <a:effectLst>
                <a:outerShdw blurRad="38100" dist="38100" dir="2700000" algn="tl">
                  <a:srgbClr val="000000">
                    <a:alpha val="43137"/>
                  </a:srgbClr>
                </a:outerShdw>
              </a:effectLst>
              <a:latin typeface="iCiel Cadena" panose="02000503000000020004" pitchFamily="50" charset="0"/>
            </a:endParaRPr>
          </a:p>
        </p:txBody>
      </p:sp>
      <p:cxnSp>
        <p:nvCxnSpPr>
          <p:cNvPr id="12" name="Straight Arrow Connector 11"/>
          <p:cNvCxnSpPr>
            <a:stCxn id="4" idx="0"/>
          </p:cNvCxnSpPr>
          <p:nvPr/>
        </p:nvCxnSpPr>
        <p:spPr>
          <a:xfrm flipV="1">
            <a:off x="2397533" y="1854894"/>
            <a:ext cx="2484624" cy="15741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a:stCxn id="5" idx="0"/>
            <a:endCxn id="3" idx="2"/>
          </p:cNvCxnSpPr>
          <p:nvPr/>
        </p:nvCxnSpPr>
        <p:spPr>
          <a:xfrm flipH="1" flipV="1">
            <a:off x="5749508" y="1815639"/>
            <a:ext cx="49348" cy="16133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6807241" y="1854896"/>
            <a:ext cx="2318960" cy="15741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AutoShape 2" descr="Kết quả hình ảnh cho tree temperature clipart"/>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D0DC102-D7A0-4F23-8B43-798AAF3227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1" t="15966" r="20427" b="17276"/>
          <a:stretch/>
        </p:blipFill>
        <p:spPr>
          <a:xfrm>
            <a:off x="1263992" y="4437994"/>
            <a:ext cx="1969659" cy="2132777"/>
          </a:xfrm>
          <a:prstGeom prst="rect">
            <a:avLst/>
          </a:prstGeom>
        </p:spPr>
      </p:pic>
      <p:pic>
        <p:nvPicPr>
          <p:cNvPr id="18" name="Picture 17">
            <a:extLst>
              <a:ext uri="{FF2B5EF4-FFF2-40B4-BE49-F238E27FC236}">
                <a16:creationId xmlns:a16="http://schemas.microsoft.com/office/drawing/2014/main" id="{309C9CFA-32A7-4177-BB14-2DE15DE074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588" y="4601112"/>
            <a:ext cx="1969659" cy="1969659"/>
          </a:xfrm>
          <a:prstGeom prst="ellipse">
            <a:avLst/>
          </a:prstGeom>
          <a:ln>
            <a:noFill/>
          </a:ln>
          <a:effectLst>
            <a:softEdge rad="112500"/>
          </a:effectLst>
        </p:spPr>
      </p:pic>
      <p:pic>
        <p:nvPicPr>
          <p:cNvPr id="22" name="Picture 21">
            <a:extLst>
              <a:ext uri="{FF2B5EF4-FFF2-40B4-BE49-F238E27FC236}">
                <a16:creationId xmlns:a16="http://schemas.microsoft.com/office/drawing/2014/main" id="{C71E363B-0050-4C31-A233-2090EF57D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240" y="4710055"/>
            <a:ext cx="1082397" cy="1778374"/>
          </a:xfrm>
          <a:prstGeom prst="rect">
            <a:avLst/>
          </a:prstGeom>
        </p:spPr>
      </p:pic>
    </p:spTree>
    <p:extLst>
      <p:ext uri="{BB962C8B-B14F-4D97-AF65-F5344CB8AC3E}">
        <p14:creationId xmlns:p14="http://schemas.microsoft.com/office/powerpoint/2010/main" val="239429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7061" y="-137651"/>
            <a:ext cx="12192000" cy="6858000"/>
          </a:xfrm>
          <a:prstGeom prst="rect">
            <a:avLst/>
          </a:prstGeom>
          <a:solidFill>
            <a:srgbClr val="FFE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rotWithShape="1">
          <a:blip r:embed="rId3">
            <a:extLst>
              <a:ext uri="{BEBA8EAE-BF5A-486C-A8C5-ECC9F3942E4B}">
                <a14:imgProps xmlns:a14="http://schemas.microsoft.com/office/drawing/2010/main">
                  <a14:imgLayer r:embed="rId4">
                    <a14:imgEffect>
                      <a14:artisticWatercolorSponge/>
                    </a14:imgEffect>
                  </a14:imgLayer>
                </a14:imgProps>
              </a:ext>
              <a:ext uri="{28A0092B-C50C-407E-A947-70E740481C1C}">
                <a14:useLocalDpi xmlns:a14="http://schemas.microsoft.com/office/drawing/2010/main" val="0"/>
              </a:ext>
            </a:extLst>
          </a:blip>
          <a:srcRect l="13312" t="27003" r="10999" b="41815"/>
          <a:stretch>
            <a:fillRect/>
          </a:stretch>
        </p:blipFill>
        <p:spPr>
          <a:xfrm>
            <a:off x="8990961" y="2040064"/>
            <a:ext cx="2456638" cy="1012055"/>
          </a:xfrm>
          <a:prstGeom prst="rect">
            <a:avLst/>
          </a:prstGeom>
        </p:spPr>
      </p:pic>
      <p:grpSp>
        <p:nvGrpSpPr>
          <p:cNvPr id="19" name="组合 18"/>
          <p:cNvGrpSpPr/>
          <p:nvPr/>
        </p:nvGrpSpPr>
        <p:grpSpPr>
          <a:xfrm>
            <a:off x="-380596" y="1500457"/>
            <a:ext cx="5516555" cy="5516555"/>
            <a:chOff x="-1690221" y="-6090"/>
            <a:chExt cx="7450578" cy="6694846"/>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690221" y="-6090"/>
              <a:ext cx="7450578" cy="6694846"/>
            </a:xfrm>
            <a:prstGeom prst="rect">
              <a:avLst/>
            </a:prstGeom>
          </p:spPr>
        </p:pic>
        <p:pic>
          <p:nvPicPr>
            <p:cNvPr id="1026" name="Picture 2" descr="卡通蘑菇图片画册免费下载-千图网www...."/>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4783" b="100000" l="0" r="98462"/>
                      </a14:imgEffect>
                    </a14:imgLayer>
                  </a14:imgProps>
                </a:ext>
                <a:ext uri="{28A0092B-C50C-407E-A947-70E740481C1C}">
                  <a14:useLocalDpi xmlns:a14="http://schemas.microsoft.com/office/drawing/2010/main" val="0"/>
                </a:ext>
              </a:extLst>
            </a:blip>
            <a:srcRect l="32414" t="34080" r="37448" b="32565"/>
            <a:stretch>
              <a:fillRect/>
            </a:stretch>
          </p:blipFill>
          <p:spPr bwMode="auto">
            <a:xfrm>
              <a:off x="-143876" y="4889609"/>
              <a:ext cx="946590" cy="81554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11"/>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 uri="{28A0092B-C50C-407E-A947-70E740481C1C}">
                <a14:useLocalDpi xmlns:a14="http://schemas.microsoft.com/office/drawing/2010/main" val="0"/>
              </a:ext>
            </a:extLst>
          </a:blip>
          <a:stretch>
            <a:fillRect/>
          </a:stretch>
        </p:blipFill>
        <p:spPr>
          <a:xfrm rot="1377693">
            <a:off x="982155" y="200351"/>
            <a:ext cx="1614981" cy="2153309"/>
          </a:xfrm>
          <a:prstGeom prst="rect">
            <a:avLst/>
          </a:prstGeom>
        </p:spPr>
      </p:pic>
      <p:grpSp>
        <p:nvGrpSpPr>
          <p:cNvPr id="9" name="Group 8">
            <a:extLst>
              <a:ext uri="{FF2B5EF4-FFF2-40B4-BE49-F238E27FC236}">
                <a16:creationId xmlns:a16="http://schemas.microsoft.com/office/drawing/2014/main" id="{8F006F1A-5EE6-4B94-937D-449EE8917EBC}"/>
              </a:ext>
            </a:extLst>
          </p:cNvPr>
          <p:cNvGrpSpPr/>
          <p:nvPr/>
        </p:nvGrpSpPr>
        <p:grpSpPr>
          <a:xfrm>
            <a:off x="3830836" y="418262"/>
            <a:ext cx="8355555" cy="5788264"/>
            <a:chOff x="3830836" y="418262"/>
            <a:chExt cx="8355555" cy="5788264"/>
          </a:xfrm>
        </p:grpSpPr>
        <p:pic>
          <p:nvPicPr>
            <p:cNvPr id="20" name="图片 1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019355" y="418262"/>
              <a:ext cx="2005584" cy="1548384"/>
            </a:xfrm>
            <a:prstGeom prst="rect">
              <a:avLst/>
            </a:prstGeom>
          </p:spPr>
        </p:pic>
        <p:pic>
          <p:nvPicPr>
            <p:cNvPr id="22" name="Picture 2" descr="卡通蘑菇图片画册免费下载-千图网www...."/>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783" b="71937" l="69231" r="98462"/>
                      </a14:imgEffect>
                    </a14:imgLayer>
                  </a14:imgProps>
                </a:ext>
                <a:ext uri="{28A0092B-C50C-407E-A947-70E740481C1C}">
                  <a14:useLocalDpi xmlns:a14="http://schemas.microsoft.com/office/drawing/2010/main" val="0"/>
                </a:ext>
              </a:extLst>
            </a:blip>
            <a:srcRect l="66586" t="34080" r="-3928" b="27837"/>
            <a:stretch>
              <a:fillRect/>
            </a:stretch>
          </p:blipFill>
          <p:spPr bwMode="auto">
            <a:xfrm>
              <a:off x="9730994" y="651865"/>
              <a:ext cx="1172863" cy="9311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卡通蘑菇图片画册免费下载-千图网www...."/>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783" b="100000" l="0" r="98462"/>
                      </a14:imgEffect>
                    </a14:imgLayer>
                  </a14:imgProps>
                </a:ext>
                <a:ext uri="{28A0092B-C50C-407E-A947-70E740481C1C}">
                  <a14:useLocalDpi xmlns:a14="http://schemas.microsoft.com/office/drawing/2010/main" val="0"/>
                </a:ext>
              </a:extLst>
            </a:blip>
            <a:srcRect l="32414" t="34080" r="37448" b="32565"/>
            <a:stretch>
              <a:fillRect/>
            </a:stretch>
          </p:blipFill>
          <p:spPr bwMode="auto">
            <a:xfrm>
              <a:off x="9026132" y="709658"/>
              <a:ext cx="946590" cy="8155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卡通蘑菇图片画册免费下载-千图网www...."/>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8379" b="100000" l="1385" r="100000"/>
                      </a14:imgEffect>
                    </a14:imgLayer>
                  </a14:imgProps>
                </a:ext>
                <a:ext uri="{28A0092B-C50C-407E-A947-70E740481C1C}">
                  <a14:useLocalDpi xmlns:a14="http://schemas.microsoft.com/office/drawing/2010/main" val="0"/>
                </a:ext>
              </a:extLst>
            </a:blip>
            <a:srcRect t="64985" r="67690"/>
            <a:stretch>
              <a:fillRect/>
            </a:stretch>
          </p:blipFill>
          <p:spPr bwMode="auto">
            <a:xfrm>
              <a:off x="8400462" y="907598"/>
              <a:ext cx="869091" cy="73320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DF82CEE-4500-4794-950A-9E911FD88AF9}"/>
                </a:ext>
              </a:extLst>
            </p:cNvPr>
            <p:cNvGrpSpPr/>
            <p:nvPr/>
          </p:nvGrpSpPr>
          <p:grpSpPr>
            <a:xfrm>
              <a:off x="3830836" y="1228748"/>
              <a:ext cx="8355555" cy="4977778"/>
              <a:chOff x="3830836" y="1228748"/>
              <a:chExt cx="8355555" cy="4977778"/>
            </a:xfrm>
          </p:grpSpPr>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0836" y="1228748"/>
                <a:ext cx="8355555" cy="4977778"/>
              </a:xfrm>
              <a:prstGeom prst="rect">
                <a:avLst/>
              </a:prstGeom>
            </p:spPr>
          </p:pic>
          <p:pic>
            <p:nvPicPr>
              <p:cNvPr id="18" name="Picture 17">
                <a:extLst>
                  <a:ext uri="{FF2B5EF4-FFF2-40B4-BE49-F238E27FC236}">
                    <a16:creationId xmlns:a16="http://schemas.microsoft.com/office/drawing/2014/main" id="{C5FC3811-24FB-4DE3-BC00-620233CB33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93290" y="2918507"/>
                <a:ext cx="7931649" cy="2551085"/>
              </a:xfrm>
              <a:prstGeom prst="rect">
                <a:avLst/>
              </a:prstGeom>
            </p:spPr>
          </p:pic>
        </p:grpSp>
      </p:grpSp>
      <p:pic>
        <p:nvPicPr>
          <p:cNvPr id="7" name="Picture 6">
            <a:extLst>
              <a:ext uri="{FF2B5EF4-FFF2-40B4-BE49-F238E27FC236}">
                <a16:creationId xmlns:a16="http://schemas.microsoft.com/office/drawing/2014/main" id="{4D54A243-F5DF-463D-BC18-476C229A846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6592" y="2880029"/>
            <a:ext cx="4841344" cy="397797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8194" name="Picture 2"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577" y="2844064"/>
            <a:ext cx="5283757" cy="35768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5" action="ppaction://hlinksldjump"/>
          </p:cNvPr>
          <p:cNvSpPr/>
          <p:nvPr/>
        </p:nvSpPr>
        <p:spPr>
          <a:xfrm>
            <a:off x="2948781" y="2765408"/>
            <a:ext cx="1967346" cy="193022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a:latin typeface="#Li-N SVN-Cookies" panose="02040603050506020204" pitchFamily="18" charset="0"/>
              </a:rPr>
              <a:t>1</a:t>
            </a:r>
          </a:p>
        </p:txBody>
      </p:sp>
      <p:sp>
        <p:nvSpPr>
          <p:cNvPr id="24" name="Rectangle 23">
            <a:hlinkClick r:id="rId6" action="ppaction://hlinksldjump"/>
          </p:cNvPr>
          <p:cNvSpPr/>
          <p:nvPr/>
        </p:nvSpPr>
        <p:spPr>
          <a:xfrm>
            <a:off x="4913444" y="2765408"/>
            <a:ext cx="1967346" cy="193022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7200" dirty="0">
                <a:latin typeface="#Li-N SVN-Cookies" panose="02040603050506020204" pitchFamily="18" charset="0"/>
              </a:rPr>
              <a:t>2</a:t>
            </a:r>
          </a:p>
        </p:txBody>
      </p:sp>
      <p:sp>
        <p:nvSpPr>
          <p:cNvPr id="25" name="Rectangle 24">
            <a:hlinkClick r:id="rId7" action="ppaction://hlinksldjump"/>
          </p:cNvPr>
          <p:cNvSpPr/>
          <p:nvPr/>
        </p:nvSpPr>
        <p:spPr>
          <a:xfrm>
            <a:off x="6855761" y="2765408"/>
            <a:ext cx="1967346" cy="1930226"/>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7200" dirty="0">
                <a:latin typeface="#Li-N SVN-Cookies" panose="02040603050506020204" pitchFamily="18" charset="0"/>
              </a:rPr>
              <a:t>3</a:t>
            </a:r>
          </a:p>
        </p:txBody>
      </p:sp>
      <p:sp>
        <p:nvSpPr>
          <p:cNvPr id="28" name="Rectangle 27">
            <a:hlinkClick r:id="rId8" action="ppaction://hlinksldjump"/>
          </p:cNvPr>
          <p:cNvSpPr/>
          <p:nvPr/>
        </p:nvSpPr>
        <p:spPr>
          <a:xfrm>
            <a:off x="2948781" y="4695634"/>
            <a:ext cx="1967346" cy="1930226"/>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Li-N SVN-Cookies" panose="02040603050506020204" pitchFamily="18" charset="0"/>
              </a:rPr>
              <a:t>4</a:t>
            </a:r>
          </a:p>
        </p:txBody>
      </p:sp>
      <p:sp>
        <p:nvSpPr>
          <p:cNvPr id="29" name="Rectangle 28">
            <a:hlinkClick r:id="rId9" action="ppaction://hlinksldjump"/>
          </p:cNvPr>
          <p:cNvSpPr/>
          <p:nvPr/>
        </p:nvSpPr>
        <p:spPr>
          <a:xfrm>
            <a:off x="4902271" y="4695634"/>
            <a:ext cx="1967346" cy="193022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7200" dirty="0">
                <a:latin typeface="#Li-N SVN-Cookies" panose="02040603050506020204" pitchFamily="18" charset="0"/>
              </a:rPr>
              <a:t>5</a:t>
            </a:r>
          </a:p>
        </p:txBody>
      </p:sp>
      <p:sp>
        <p:nvSpPr>
          <p:cNvPr id="30" name="Rectangle 29">
            <a:hlinkClick r:id="rId10" action="ppaction://hlinksldjump"/>
          </p:cNvPr>
          <p:cNvSpPr/>
          <p:nvPr/>
        </p:nvSpPr>
        <p:spPr>
          <a:xfrm>
            <a:off x="6869617" y="4696333"/>
            <a:ext cx="1953490" cy="1929527"/>
          </a:xfrm>
          <a:prstGeom prst="rect">
            <a:avLst/>
          </a:prstGeom>
          <a:ln w="1905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7200" dirty="0">
                <a:latin typeface="#Li-N SVN-Cookies" panose="02040603050506020204" pitchFamily="18" charset="0"/>
              </a:rPr>
              <a:t>6</a:t>
            </a:r>
          </a:p>
        </p:txBody>
      </p:sp>
      <p:sp>
        <p:nvSpPr>
          <p:cNvPr id="34" name="Rectangle 33"/>
          <p:cNvSpPr/>
          <p:nvPr/>
        </p:nvSpPr>
        <p:spPr>
          <a:xfrm>
            <a:off x="312753" y="-41461"/>
            <a:ext cx="3924472" cy="1107996"/>
          </a:xfrm>
          <a:prstGeom prst="rect">
            <a:avLst/>
          </a:prstGeom>
        </p:spPr>
        <p:txBody>
          <a:bodyPr wrap="none">
            <a:spAutoFit/>
          </a:bodyPr>
          <a:lstStyle/>
          <a:p>
            <a:pPr algn="ctr"/>
            <a:r>
              <a:rPr lang="en-US" sz="6600" b="1">
                <a:ln/>
                <a:solidFill>
                  <a:srgbClr val="7030A0"/>
                </a:solidFill>
                <a:latin typeface="iCiel Cadena" panose="02000503000000020004" pitchFamily="50" charset="0"/>
              </a:rPr>
              <a:t>TRÒ CHƠI </a:t>
            </a:r>
            <a:endParaRPr lang="en-US" sz="6600" b="1" dirty="0">
              <a:ln/>
              <a:solidFill>
                <a:srgbClr val="7030A0"/>
              </a:solidFill>
              <a:latin typeface="iCiel Cadena" panose="02000503000000020004" pitchFamily="50" charset="0"/>
            </a:endParaRPr>
          </a:p>
        </p:txBody>
      </p:sp>
      <p:sp>
        <p:nvSpPr>
          <p:cNvPr id="2" name="Right Arrow 1">
            <a:hlinkClick r:id="rId11" action="ppaction://hlinksldjump"/>
          </p:cNvPr>
          <p:cNvSpPr/>
          <p:nvPr/>
        </p:nvSpPr>
        <p:spPr>
          <a:xfrm>
            <a:off x="11013141" y="163829"/>
            <a:ext cx="995083" cy="65890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055784-3BF0-40A4-9479-0E7360254702}"/>
              </a:ext>
            </a:extLst>
          </p:cNvPr>
          <p:cNvPicPr>
            <a:picLocks noChangeAspect="1"/>
          </p:cNvPicPr>
          <p:nvPr/>
        </p:nvPicPr>
        <p:blipFill rotWithShape="1">
          <a:blip r:embed="rId12">
            <a:extLst>
              <a:ext uri="{28A0092B-C50C-407E-A947-70E740481C1C}">
                <a14:useLocalDpi xmlns:a14="http://schemas.microsoft.com/office/drawing/2010/main" val="0"/>
              </a:ext>
            </a:extLst>
          </a:blip>
          <a:srcRect b="41541"/>
          <a:stretch/>
        </p:blipFill>
        <p:spPr>
          <a:xfrm>
            <a:off x="1218964" y="639765"/>
            <a:ext cx="10193395" cy="1999394"/>
          </a:xfrm>
          <a:prstGeom prst="rect">
            <a:avLst/>
          </a:prstGeom>
        </p:spPr>
      </p:pic>
    </p:spTree>
    <p:extLst>
      <p:ext uri="{BB962C8B-B14F-4D97-AF65-F5344CB8AC3E}">
        <p14:creationId xmlns:p14="http://schemas.microsoft.com/office/powerpoint/2010/main" val="3427980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24"/>
                                        </p:tgtEl>
                                        <p:attrNameLst>
                                          <p:attrName>ppt_x</p:attrName>
                                        </p:attrNameLst>
                                      </p:cBhvr>
                                      <p:tavLst>
                                        <p:tav tm="0">
                                          <p:val>
                                            <p:strVal val="ppt_x"/>
                                          </p:val>
                                        </p:tav>
                                        <p:tav tm="100000">
                                          <p:val>
                                            <p:strVal val="ppt_x"/>
                                          </p:val>
                                        </p:tav>
                                      </p:tavLst>
                                    </p:anim>
                                    <p:anim calcmode="lin" valueType="num">
                                      <p:cBhvr additive="base">
                                        <p:cTn id="13" dur="500"/>
                                        <p:tgtEl>
                                          <p:spTgt spid="24"/>
                                        </p:tgtEl>
                                        <p:attrNameLst>
                                          <p:attrName>ppt_y</p:attrName>
                                        </p:attrNameLst>
                                      </p:cBhvr>
                                      <p:tavLst>
                                        <p:tav tm="0">
                                          <p:val>
                                            <p:strVal val="ppt_y"/>
                                          </p:val>
                                        </p:tav>
                                        <p:tav tm="100000">
                                          <p:val>
                                            <p:strVal val="1+ppt_h/2"/>
                                          </p:val>
                                        </p:tav>
                                      </p:tavLst>
                                    </p:anim>
                                    <p:set>
                                      <p:cBhvr>
                                        <p:cTn id="1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 restart="whenNotActive" fill="hold" evtFilter="cancelBubble" nodeType="interactiveSeq">
                <p:stCondLst>
                  <p:cond evt="onClick" delay="0">
                    <p:tgtEl>
                      <p:spTgt spid="25"/>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grpId="0"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9"/>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29"/>
                                        </p:tgtEl>
                                      </p:cBhvr>
                                    </p:animEffect>
                                    <p:anim calcmode="lin" valueType="num">
                                      <p:cBhvr>
                                        <p:cTn id="33" dur="1000"/>
                                        <p:tgtEl>
                                          <p:spTgt spid="29"/>
                                        </p:tgtEl>
                                        <p:attrNameLst>
                                          <p:attrName>ppt_x</p:attrName>
                                        </p:attrNameLst>
                                      </p:cBhvr>
                                      <p:tavLst>
                                        <p:tav tm="0">
                                          <p:val>
                                            <p:strVal val="ppt_x"/>
                                          </p:val>
                                        </p:tav>
                                        <p:tav tm="100000">
                                          <p:val>
                                            <p:strVal val="ppt_x"/>
                                          </p:val>
                                        </p:tav>
                                      </p:tavLst>
                                    </p:anim>
                                    <p:anim calcmode="lin" valueType="num">
                                      <p:cBhvr>
                                        <p:cTn id="34" dur="1000"/>
                                        <p:tgtEl>
                                          <p:spTgt spid="29"/>
                                        </p:tgtEl>
                                        <p:attrNameLst>
                                          <p:attrName>ppt_y</p:attrName>
                                        </p:attrNameLst>
                                      </p:cBhvr>
                                      <p:tavLst>
                                        <p:tav tm="0">
                                          <p:val>
                                            <p:strVal val="ppt_y"/>
                                          </p:val>
                                        </p:tav>
                                        <p:tav tm="100000">
                                          <p:val>
                                            <p:strVal val="ppt_y+.1"/>
                                          </p:val>
                                        </p:tav>
                                      </p:tavLst>
                                    </p:anim>
                                    <p:set>
                                      <p:cBhvr>
                                        <p:cTn id="35"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6" restart="whenNotActive" fill="hold" evtFilter="cancelBubble" nodeType="interactiveSeq">
                <p:stCondLst>
                  <p:cond evt="onClick" delay="0">
                    <p:tgtEl>
                      <p:spTgt spid="30"/>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30"/>
                                        </p:tgtEl>
                                        <p:attrNameLst>
                                          <p:attrName>ppt_x</p:attrName>
                                        </p:attrNameLst>
                                      </p:cBhvr>
                                      <p:tavLst>
                                        <p:tav tm="0">
                                          <p:val>
                                            <p:strVal val="ppt_x"/>
                                          </p:val>
                                        </p:tav>
                                        <p:tav tm="100000">
                                          <p:val>
                                            <p:strVal val="ppt_x"/>
                                          </p:val>
                                        </p:tav>
                                      </p:tavLst>
                                    </p:anim>
                                    <p:anim calcmode="lin" valueType="num">
                                      <p:cBhvr additive="base">
                                        <p:cTn id="41" dur="500"/>
                                        <p:tgtEl>
                                          <p:spTgt spid="30"/>
                                        </p:tgtEl>
                                        <p:attrNameLst>
                                          <p:attrName>ppt_y</p:attrName>
                                        </p:attrNameLst>
                                      </p:cBhvr>
                                      <p:tavLst>
                                        <p:tav tm="0">
                                          <p:val>
                                            <p:strVal val="ppt_y"/>
                                          </p:val>
                                        </p:tav>
                                        <p:tav tm="100000">
                                          <p:val>
                                            <p:strVal val="1+ppt_h/2"/>
                                          </p:val>
                                        </p:tav>
                                      </p:tavLst>
                                    </p:anim>
                                    <p:set>
                                      <p:cBhvr>
                                        <p:cTn id="4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3" grpId="0" animBg="1"/>
      <p:bldP spid="24" grpId="0" animBg="1"/>
      <p:bldP spid="25"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Heart 3">
            <a:hlinkClick r:id="rId3" action="ppaction://hlinksldjump"/>
          </p:cNvPr>
          <p:cNvSpPr/>
          <p:nvPr/>
        </p:nvSpPr>
        <p:spPr>
          <a:xfrm>
            <a:off x="10523159" y="5623130"/>
            <a:ext cx="1212850" cy="9461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5" name="Text Box 4"/>
          <p:cNvSpPr txBox="1"/>
          <p:nvPr/>
        </p:nvSpPr>
        <p:spPr>
          <a:xfrm>
            <a:off x="1217295" y="587375"/>
            <a:ext cx="9757410" cy="1569660"/>
          </a:xfrm>
          <a:prstGeom prst="rect">
            <a:avLst/>
          </a:prstGeom>
          <a:ln w="76200"/>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altLang="en-GB" sz="4800" dirty="0">
                <a:latin typeface="Calibri" panose="020F0502020204030204" pitchFamily="34" charset="0"/>
                <a:cs typeface="Calibri" panose="020F0502020204030204" pitchFamily="34" charset="0"/>
              </a:rPr>
              <a:t>     Câu 1: Hạt gồm những bộ phận nào?</a:t>
            </a:r>
          </a:p>
        </p:txBody>
      </p:sp>
      <p:sp>
        <p:nvSpPr>
          <p:cNvPr id="6" name="1">
            <a:hlinkClick r:id="rId4" action="ppaction://hlinksldjump"/>
          </p:cNvPr>
          <p:cNvSpPr/>
          <p:nvPr/>
        </p:nvSpPr>
        <p:spPr>
          <a:xfrm>
            <a:off x="338455" y="142875"/>
            <a:ext cx="1685925" cy="1287145"/>
          </a:xfrm>
          <a:prstGeom prst="hear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GB" sz="6000"/>
              <a:t>1</a:t>
            </a:r>
          </a:p>
        </p:txBody>
      </p:sp>
      <p:sp>
        <p:nvSpPr>
          <p:cNvPr id="7" name="7-Point Star 6"/>
          <p:cNvSpPr/>
          <p:nvPr/>
        </p:nvSpPr>
        <p:spPr>
          <a:xfrm>
            <a:off x="1230711" y="2416982"/>
            <a:ext cx="9292448" cy="3853643"/>
          </a:xfrm>
          <a:prstGeom prst="star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en-GB" sz="5400"/>
              <a:t>vỏ </a:t>
            </a:r>
          </a:p>
          <a:p>
            <a:pPr algn="ctr"/>
            <a:r>
              <a:rPr lang="en-US" altLang="en-GB" sz="5400"/>
              <a:t>phôi </a:t>
            </a:r>
          </a:p>
          <a:p>
            <a:pPr algn="ctr"/>
            <a:r>
              <a:rPr lang="en-US" altLang="en-GB" sz="5400"/>
              <a:t>chất </a:t>
            </a:r>
            <a:r>
              <a:rPr lang="en-US" altLang="en-GB" sz="5400" dirty="0" err="1"/>
              <a:t>dinh</a:t>
            </a:r>
            <a:r>
              <a:rPr lang="en-US" altLang="en-GB" sz="5400" dirty="0"/>
              <a:t> </a:t>
            </a:r>
            <a:r>
              <a:rPr lang="en-US" altLang="en-GB" sz="5400" dirty="0" err="1"/>
              <a:t>dưỡng</a:t>
            </a:r>
            <a:endParaRPr lang="vi-VN" altLang="en-GB" sz="5400" dirty="0"/>
          </a:p>
        </p:txBody>
      </p:sp>
    </p:spTree>
    <p:extLst>
      <p:ext uri="{BB962C8B-B14F-4D97-AF65-F5344CB8AC3E}">
        <p14:creationId xmlns:p14="http://schemas.microsoft.com/office/powerpoint/2010/main" val="365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124" name="Picture 4"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70" y="2296291"/>
            <a:ext cx="6328835" cy="4244950"/>
          </a:xfrm>
          <a:prstGeom prst="rect">
            <a:avLst/>
          </a:prstGeom>
          <a:noFill/>
          <a:extLst>
            <a:ext uri="{909E8E84-426E-40DD-AFC4-6F175D3DCCD1}">
              <a14:hiddenFill xmlns:a14="http://schemas.microsoft.com/office/drawing/2010/main">
                <a:solidFill>
                  <a:srgbClr val="FFFFFF"/>
                </a:solidFill>
              </a14:hiddenFill>
            </a:ext>
          </a:extLst>
        </p:spPr>
      </p:pic>
      <p:sp>
        <p:nvSpPr>
          <p:cNvPr id="4" name="Heart 3">
            <a:hlinkClick r:id="rId4" action="ppaction://hlinksldjump"/>
          </p:cNvPr>
          <p:cNvSpPr/>
          <p:nvPr/>
        </p:nvSpPr>
        <p:spPr>
          <a:xfrm>
            <a:off x="10464165" y="5514975"/>
            <a:ext cx="1212850" cy="9461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 name="Text Box 1"/>
          <p:cNvSpPr txBox="1"/>
          <p:nvPr/>
        </p:nvSpPr>
        <p:spPr>
          <a:xfrm>
            <a:off x="1217295" y="587375"/>
            <a:ext cx="9757410" cy="1568450"/>
          </a:xfrm>
          <a:prstGeom prst="rect">
            <a:avLst/>
          </a:prstGeom>
          <a:ln w="7620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altLang="en-GB" sz="4800" dirty="0">
                <a:latin typeface="Calibri" panose="020F0502020204030204" pitchFamily="34" charset="0"/>
                <a:cs typeface="Calibri" panose="020F0502020204030204" pitchFamily="34" charset="0"/>
              </a:rPr>
              <a:t>     Hình ảnh trên ứng với quá trình phát triển nào của hạt?</a:t>
            </a:r>
          </a:p>
        </p:txBody>
      </p:sp>
      <p:sp>
        <p:nvSpPr>
          <p:cNvPr id="10" name="2">
            <a:hlinkClick r:id="rId5" action="ppaction://hlinksldjump"/>
          </p:cNvPr>
          <p:cNvSpPr/>
          <p:nvPr/>
        </p:nvSpPr>
        <p:spPr>
          <a:xfrm>
            <a:off x="411480" y="170815"/>
            <a:ext cx="1605280" cy="1287145"/>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en-GB" sz="6000"/>
              <a:t>2</a:t>
            </a:r>
          </a:p>
        </p:txBody>
      </p:sp>
      <p:sp>
        <p:nvSpPr>
          <p:cNvPr id="3" name="Oval 2"/>
          <p:cNvSpPr/>
          <p:nvPr/>
        </p:nvSpPr>
        <p:spPr>
          <a:xfrm>
            <a:off x="4101738" y="2271940"/>
            <a:ext cx="2965268" cy="4586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cision 5"/>
          <p:cNvSpPr/>
          <p:nvPr/>
        </p:nvSpPr>
        <p:spPr>
          <a:xfrm>
            <a:off x="6361611" y="2271940"/>
            <a:ext cx="5830389" cy="1947364"/>
          </a:xfrm>
          <a:prstGeom prst="flowChartDecision">
            <a:avLst/>
          </a:prstGeom>
          <a:solidFill>
            <a:srgbClr val="F1FC7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GB" sz="6600" dirty="0">
                <a:solidFill>
                  <a:schemeClr val="tx1"/>
                </a:solidFill>
              </a:rPr>
              <a:t>Ra hoa</a:t>
            </a:r>
          </a:p>
        </p:txBody>
      </p:sp>
    </p:spTree>
    <p:extLst>
      <p:ext uri="{BB962C8B-B14F-4D97-AF65-F5344CB8AC3E}">
        <p14:creationId xmlns:p14="http://schemas.microsoft.com/office/powerpoint/2010/main" val="2887051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bldLvl="0" animBg="1"/>
      <p:bldP spid="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Heart 3">
            <a:hlinkClick r:id="rId3" action="ppaction://hlinksldjump"/>
          </p:cNvPr>
          <p:cNvSpPr/>
          <p:nvPr/>
        </p:nvSpPr>
        <p:spPr>
          <a:xfrm>
            <a:off x="10464165" y="5514975"/>
            <a:ext cx="1212850" cy="9461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 name="Text Box 1"/>
          <p:cNvSpPr txBox="1"/>
          <p:nvPr/>
        </p:nvSpPr>
        <p:spPr>
          <a:xfrm>
            <a:off x="1217295" y="730250"/>
            <a:ext cx="9757410" cy="1568450"/>
          </a:xfrm>
          <a:prstGeom prst="rect">
            <a:avLst/>
          </a:prstGeom>
          <a:ln w="76200">
            <a:solidFill>
              <a:srgbClr val="92D0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altLang="en-GB" sz="4800" dirty="0">
                <a:latin typeface="Calibri" panose="020F0502020204030204" pitchFamily="34" charset="0"/>
                <a:cs typeface="Calibri" panose="020F0502020204030204" pitchFamily="34" charset="0"/>
              </a:rPr>
              <a:t>    Điều kiện nào là cần thiết cho quá trình nảy mầm của hạt? </a:t>
            </a:r>
          </a:p>
        </p:txBody>
      </p:sp>
      <p:sp>
        <p:nvSpPr>
          <p:cNvPr id="11" name="3">
            <a:hlinkClick r:id="rId4" action="ppaction://hlinksldjump"/>
          </p:cNvPr>
          <p:cNvSpPr/>
          <p:nvPr/>
        </p:nvSpPr>
        <p:spPr>
          <a:xfrm>
            <a:off x="348615" y="159385"/>
            <a:ext cx="1605280" cy="1287780"/>
          </a:xfrm>
          <a:prstGeom prst="hear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altLang="en-GB" sz="6000"/>
              <a:t>3</a:t>
            </a:r>
          </a:p>
        </p:txBody>
      </p:sp>
      <p:sp>
        <p:nvSpPr>
          <p:cNvPr id="3" name="Rounded Rectangle 2"/>
          <p:cNvSpPr/>
          <p:nvPr/>
        </p:nvSpPr>
        <p:spPr>
          <a:xfrm>
            <a:off x="2154826" y="3429000"/>
            <a:ext cx="7882347" cy="174107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altLang="en-GB" sz="4400" dirty="0"/>
              <a:t> </a:t>
            </a:r>
            <a:r>
              <a:rPr lang="en-US" altLang="en-GB" sz="4400" dirty="0"/>
              <a:t>Đ</a:t>
            </a:r>
            <a:r>
              <a:rPr lang="vi-VN" altLang="en-GB" sz="4400" dirty="0"/>
              <a:t>ộ ẩm và nhiệt độ thích hợp, hạt giống tốt.</a:t>
            </a:r>
          </a:p>
        </p:txBody>
      </p:sp>
    </p:spTree>
    <p:extLst>
      <p:ext uri="{BB962C8B-B14F-4D97-AF65-F5344CB8AC3E}">
        <p14:creationId xmlns:p14="http://schemas.microsoft.com/office/powerpoint/2010/main" val="2225255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bldLvl="0" animBg="1"/>
      <p:bldP spid="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170" name="Picture 2" descr="Hình ảnh có li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515" y="2562342"/>
            <a:ext cx="3442255" cy="4206422"/>
          </a:xfrm>
          <a:prstGeom prst="rect">
            <a:avLst/>
          </a:prstGeom>
          <a:noFill/>
          <a:extLst>
            <a:ext uri="{909E8E84-426E-40DD-AFC4-6F175D3DCCD1}">
              <a14:hiddenFill xmlns:a14="http://schemas.microsoft.com/office/drawing/2010/main">
                <a:solidFill>
                  <a:srgbClr val="FFFFFF"/>
                </a:solidFill>
              </a14:hiddenFill>
            </a:ext>
          </a:extLst>
        </p:spPr>
      </p:pic>
      <p:sp>
        <p:nvSpPr>
          <p:cNvPr id="4" name="Heart 3">
            <a:hlinkClick r:id="rId4" action="ppaction://hlinksldjump"/>
          </p:cNvPr>
          <p:cNvSpPr/>
          <p:nvPr/>
        </p:nvSpPr>
        <p:spPr>
          <a:xfrm>
            <a:off x="10464165" y="5514975"/>
            <a:ext cx="1212850" cy="9461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5" name="Text Box 4"/>
          <p:cNvSpPr txBox="1"/>
          <p:nvPr/>
        </p:nvSpPr>
        <p:spPr>
          <a:xfrm>
            <a:off x="1560195" y="857885"/>
            <a:ext cx="2318385" cy="829945"/>
          </a:xfrm>
          <a:prstGeom prst="rect">
            <a:avLst/>
          </a:prstGeom>
          <a:noFill/>
        </p:spPr>
        <p:txBody>
          <a:bodyPr wrap="none" rtlCol="0">
            <a:spAutoFit/>
          </a:bodyPr>
          <a:lstStyle/>
          <a:p>
            <a:r>
              <a:rPr lang="vi-VN" altLang="en-GB" sz="4800"/>
              <a:t>Câu 19 </a:t>
            </a:r>
          </a:p>
        </p:txBody>
      </p:sp>
      <p:sp>
        <p:nvSpPr>
          <p:cNvPr id="3" name="Text Box 2"/>
          <p:cNvSpPr txBox="1"/>
          <p:nvPr/>
        </p:nvSpPr>
        <p:spPr>
          <a:xfrm>
            <a:off x="1344295" y="857250"/>
            <a:ext cx="10332720" cy="1569660"/>
          </a:xfrm>
          <a:prstGeom prst="rect">
            <a:avLst/>
          </a:prstGeom>
          <a:ln w="762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en-GB" sz="4800" dirty="0"/>
              <a:t>	</a:t>
            </a:r>
            <a:r>
              <a:rPr lang="vi-VN" altLang="en-GB" sz="4800" dirty="0"/>
              <a:t>Hình ảnh trên ứng với quá trình phát triển nào của hạt? </a:t>
            </a:r>
          </a:p>
        </p:txBody>
      </p:sp>
      <p:sp>
        <p:nvSpPr>
          <p:cNvPr id="12" name="4">
            <a:hlinkClick r:id="rId5" action="ppaction://hlinksldjump"/>
          </p:cNvPr>
          <p:cNvSpPr/>
          <p:nvPr/>
        </p:nvSpPr>
        <p:spPr>
          <a:xfrm>
            <a:off x="514350" y="117384"/>
            <a:ext cx="1605280" cy="128714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GB" sz="6000"/>
              <a:t>4</a:t>
            </a:r>
          </a:p>
        </p:txBody>
      </p:sp>
      <p:sp>
        <p:nvSpPr>
          <p:cNvPr id="6" name="Rounded Rectangle 5"/>
          <p:cNvSpPr/>
          <p:nvPr/>
        </p:nvSpPr>
        <p:spPr>
          <a:xfrm>
            <a:off x="5641340" y="2676072"/>
            <a:ext cx="6377305" cy="147701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5400" dirty="0" err="1"/>
              <a:t>Mọc</a:t>
            </a:r>
            <a:r>
              <a:rPr lang="en-US" sz="5400" dirty="0"/>
              <a:t> </a:t>
            </a:r>
            <a:r>
              <a:rPr lang="en-US" sz="5400" dirty="0" err="1"/>
              <a:t>thành</a:t>
            </a:r>
            <a:r>
              <a:rPr lang="en-US" sz="5400" dirty="0"/>
              <a:t> </a:t>
            </a:r>
            <a:r>
              <a:rPr lang="en-US" sz="5400" dirty="0" err="1"/>
              <a:t>cây</a:t>
            </a:r>
            <a:r>
              <a:rPr lang="en-US" sz="5400" dirty="0"/>
              <a:t> con</a:t>
            </a:r>
          </a:p>
        </p:txBody>
      </p:sp>
      <p:sp>
        <p:nvSpPr>
          <p:cNvPr id="2" name="Oval 1"/>
          <p:cNvSpPr/>
          <p:nvPr/>
        </p:nvSpPr>
        <p:spPr>
          <a:xfrm>
            <a:off x="3905449" y="2991394"/>
            <a:ext cx="1580606" cy="18679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274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bldLvl="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Kết quả hình ảnh cho bài 53 khoa học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978" y="3397590"/>
            <a:ext cx="3527326" cy="29441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Heart 3">
            <a:hlinkClick r:id="rId4" action="ppaction://hlinksldjump"/>
          </p:cNvPr>
          <p:cNvSpPr/>
          <p:nvPr/>
        </p:nvSpPr>
        <p:spPr>
          <a:xfrm>
            <a:off x="10464165" y="5514975"/>
            <a:ext cx="1212850" cy="9461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Text Box 2"/>
          <p:cNvSpPr txBox="1"/>
          <p:nvPr/>
        </p:nvSpPr>
        <p:spPr>
          <a:xfrm>
            <a:off x="1413121" y="516229"/>
            <a:ext cx="10319385" cy="830997"/>
          </a:xfrm>
          <a:prstGeom prst="rect">
            <a:avLst/>
          </a:prstGeom>
          <a:ln w="76200">
            <a:solidFill>
              <a:schemeClr val="accent6"/>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altLang="en-GB" sz="4800" dirty="0">
                <a:latin typeface="Calibri" panose="020F0502020204030204" pitchFamily="34" charset="0"/>
                <a:cs typeface="Calibri" panose="020F0502020204030204" pitchFamily="34" charset="0"/>
              </a:rPr>
              <a:t>     Hình </a:t>
            </a:r>
            <a:r>
              <a:rPr lang="en-US" altLang="en-GB" sz="4800" dirty="0" err="1">
                <a:latin typeface="Calibri" panose="020F0502020204030204" pitchFamily="34" charset="0"/>
                <a:cs typeface="Calibri" panose="020F0502020204030204" pitchFamily="34" charset="0"/>
              </a:rPr>
              <a:t>ảnh</a:t>
            </a:r>
            <a:r>
              <a:rPr lang="vi-VN" altLang="en-GB" sz="4800" dirty="0">
                <a:latin typeface="Calibri" panose="020F0502020204030204" pitchFamily="34" charset="0"/>
                <a:cs typeface="Calibri" panose="020F0502020204030204" pitchFamily="34" charset="0"/>
              </a:rPr>
              <a:t> này là </a:t>
            </a:r>
            <a:r>
              <a:rPr lang="en-US" altLang="en-GB" sz="4800" dirty="0">
                <a:latin typeface="Calibri" panose="020F0502020204030204" pitchFamily="34" charset="0"/>
                <a:cs typeface="Calibri" panose="020F0502020204030204" pitchFamily="34" charset="0"/>
              </a:rPr>
              <a:t>b</a:t>
            </a:r>
            <a:r>
              <a:rPr lang="vi-VN" altLang="en-GB" sz="4800" dirty="0">
                <a:latin typeface="Calibri" panose="020F0502020204030204" pitchFamily="34" charset="0"/>
                <a:cs typeface="Calibri" panose="020F0502020204030204" pitchFamily="34" charset="0"/>
              </a:rPr>
              <a:t>ộ phận nào của hạt?</a:t>
            </a:r>
          </a:p>
        </p:txBody>
      </p:sp>
      <p:sp>
        <p:nvSpPr>
          <p:cNvPr id="9" name="6">
            <a:hlinkClick r:id="rId5" action="ppaction://hlinksldjump"/>
          </p:cNvPr>
          <p:cNvSpPr/>
          <p:nvPr/>
        </p:nvSpPr>
        <p:spPr>
          <a:xfrm>
            <a:off x="451485" y="240665"/>
            <a:ext cx="1605280" cy="1287145"/>
          </a:xfrm>
          <a:prstGeom prst="hear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en-GB" sz="6000"/>
              <a:t>5</a:t>
            </a:r>
            <a:endParaRPr lang="vi-VN" altLang="en-GB" sz="6000"/>
          </a:p>
        </p:txBody>
      </p:sp>
      <p:sp>
        <p:nvSpPr>
          <p:cNvPr id="6" name="Rectangle: Diagonal Corners Rounded 5"/>
          <p:cNvSpPr/>
          <p:nvPr/>
        </p:nvSpPr>
        <p:spPr>
          <a:xfrm>
            <a:off x="7497864" y="3601561"/>
            <a:ext cx="2597404" cy="1629202"/>
          </a:xfrm>
          <a:prstGeom prst="round2DiagRect">
            <a:avLst/>
          </a:prstGeom>
          <a:solidFill>
            <a:srgbClr val="FF6C0D"/>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5400" dirty="0" err="1"/>
              <a:t>Phôi</a:t>
            </a:r>
            <a:endParaRPr lang="vi-VN" altLang="en-GB" sz="5400" dirty="0"/>
          </a:p>
        </p:txBody>
      </p:sp>
      <p:sp>
        <p:nvSpPr>
          <p:cNvPr id="7" name="Rectangle 6"/>
          <p:cNvSpPr/>
          <p:nvPr/>
        </p:nvSpPr>
        <p:spPr>
          <a:xfrm>
            <a:off x="3773177" y="1812031"/>
            <a:ext cx="1666645" cy="66019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4000" dirty="0"/>
          </a:p>
        </p:txBody>
      </p:sp>
      <p:cxnSp>
        <p:nvCxnSpPr>
          <p:cNvPr id="8" name="Straight Connector 7"/>
          <p:cNvCxnSpPr/>
          <p:nvPr/>
        </p:nvCxnSpPr>
        <p:spPr>
          <a:xfrm flipH="1" flipV="1">
            <a:off x="4712629" y="2439245"/>
            <a:ext cx="209012" cy="15705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712629" y="2472230"/>
            <a:ext cx="1051778" cy="15375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50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nodePh="1">
                                  <p:stCondLst>
                                    <p:cond delay="0"/>
                                  </p:stCondLst>
                                  <p:endCondLst>
                                    <p:cond evt="begin" delay="0">
                                      <p:tn val="13"/>
                                    </p:cond>
                                  </p:end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bldLvl="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Heart 3">
            <a:hlinkClick r:id="rId3" action="ppaction://hlinksldjump"/>
          </p:cNvPr>
          <p:cNvSpPr/>
          <p:nvPr/>
        </p:nvSpPr>
        <p:spPr>
          <a:xfrm>
            <a:off x="10464165" y="5514975"/>
            <a:ext cx="1212850" cy="9461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Text Box 2"/>
          <p:cNvSpPr txBox="1"/>
          <p:nvPr/>
        </p:nvSpPr>
        <p:spPr>
          <a:xfrm>
            <a:off x="1341755" y="688975"/>
            <a:ext cx="10078720" cy="1569660"/>
          </a:xfrm>
          <a:prstGeom prst="rect">
            <a:avLst/>
          </a:prstGeom>
          <a:ln w="76200">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en-GB" sz="4800" dirty="0"/>
              <a:t>	</a:t>
            </a:r>
            <a:r>
              <a:rPr lang="vi-VN" altLang="en-GB" sz="4800" dirty="0"/>
              <a:t>Hình ảnh này ứng với bộ phận nào của hạt? </a:t>
            </a:r>
          </a:p>
        </p:txBody>
      </p:sp>
      <p:sp>
        <p:nvSpPr>
          <p:cNvPr id="19" name="9">
            <a:hlinkClick r:id="rId4" action="ppaction://hlinksldjump"/>
          </p:cNvPr>
          <p:cNvSpPr/>
          <p:nvPr/>
        </p:nvSpPr>
        <p:spPr>
          <a:xfrm>
            <a:off x="481965" y="231775"/>
            <a:ext cx="1605280" cy="1287145"/>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en-GB" sz="6000"/>
              <a:t>6</a:t>
            </a:r>
            <a:endParaRPr lang="vi-VN" altLang="en-GB" sz="6000"/>
          </a:p>
        </p:txBody>
      </p:sp>
      <p:sp>
        <p:nvSpPr>
          <p:cNvPr id="2" name="Rectangle: Diagonal Corners Rounded 1"/>
          <p:cNvSpPr/>
          <p:nvPr/>
        </p:nvSpPr>
        <p:spPr>
          <a:xfrm>
            <a:off x="1284605" y="3724844"/>
            <a:ext cx="1658892" cy="1363298"/>
          </a:xfrm>
          <a:prstGeom prst="round2DiagRect">
            <a:avLst/>
          </a:prstGeom>
          <a:ln w="38100">
            <a:solidFill>
              <a:srgbClr val="00206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en-GB" sz="4800" dirty="0" err="1"/>
              <a:t>Vỏ</a:t>
            </a:r>
            <a:endParaRPr lang="vi-VN" altLang="en-GB" sz="4800" dirty="0"/>
          </a:p>
        </p:txBody>
      </p:sp>
      <p:pic>
        <p:nvPicPr>
          <p:cNvPr id="6" name="Picture 2" descr="Kết quả hình ảnh cho bài 53 khoa học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011" y="2517301"/>
            <a:ext cx="3527326" cy="29441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245347" y="6131025"/>
            <a:ext cx="1666645" cy="66019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4000" dirty="0"/>
          </a:p>
        </p:txBody>
      </p:sp>
      <p:cxnSp>
        <p:nvCxnSpPr>
          <p:cNvPr id="8" name="Straight Connector 7"/>
          <p:cNvCxnSpPr>
            <a:stCxn id="7" idx="0"/>
          </p:cNvCxnSpPr>
          <p:nvPr/>
        </p:nvCxnSpPr>
        <p:spPr>
          <a:xfrm flipH="1" flipV="1">
            <a:off x="5740662" y="5088142"/>
            <a:ext cx="338008" cy="10428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773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nodePh="1">
                                  <p:stCondLst>
                                    <p:cond delay="0"/>
                                  </p:stCondLst>
                                  <p:endCondLst>
                                    <p:cond evt="begin" delay="0">
                                      <p:tn val="13"/>
                                    </p:cond>
                                  </p:end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bldLvl="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1935-ECB9-462D-88F4-CFF94EF22D15}"/>
              </a:ext>
            </a:extLst>
          </p:cNvPr>
          <p:cNvPicPr>
            <a:picLocks noChangeAspect="1"/>
          </p:cNvPicPr>
          <p:nvPr/>
        </p:nvPicPr>
        <p:blipFill rotWithShape="1">
          <a:blip r:embed="rId2">
            <a:extLst>
              <a:ext uri="{28A0092B-C50C-407E-A947-70E740481C1C}">
                <a14:useLocalDpi xmlns:a14="http://schemas.microsoft.com/office/drawing/2010/main" val="0"/>
              </a:ext>
            </a:extLst>
          </a:blip>
          <a:srcRect b="7044"/>
          <a:stretch/>
        </p:blipFill>
        <p:spPr>
          <a:xfrm>
            <a:off x="0" y="0"/>
            <a:ext cx="14828732" cy="6859528"/>
          </a:xfrm>
          <a:prstGeom prst="rect">
            <a:avLst/>
          </a:prstGeom>
        </p:spPr>
      </p:pic>
      <p:sp>
        <p:nvSpPr>
          <p:cNvPr id="5" name="Rectangle: Rounded Corners 4">
            <a:extLst>
              <a:ext uri="{FF2B5EF4-FFF2-40B4-BE49-F238E27FC236}">
                <a16:creationId xmlns:a16="http://schemas.microsoft.com/office/drawing/2014/main" id="{48185422-BF43-47B9-AEBC-786127A1FF8B}"/>
              </a:ext>
            </a:extLst>
          </p:cNvPr>
          <p:cNvSpPr/>
          <p:nvPr/>
        </p:nvSpPr>
        <p:spPr>
          <a:xfrm>
            <a:off x="344868" y="296334"/>
            <a:ext cx="12719379" cy="63175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45C54F5-AB52-4C2B-9C80-CEA231BAD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73578" y="18897"/>
            <a:ext cx="2507944" cy="2507944"/>
          </a:xfrm>
          <a:prstGeom prst="rect">
            <a:avLst/>
          </a:prstGeom>
        </p:spPr>
      </p:pic>
      <p:grpSp>
        <p:nvGrpSpPr>
          <p:cNvPr id="34" name="Group 33">
            <a:extLst>
              <a:ext uri="{FF2B5EF4-FFF2-40B4-BE49-F238E27FC236}">
                <a16:creationId xmlns:a16="http://schemas.microsoft.com/office/drawing/2014/main" id="{CDB168AE-F633-4D88-ABD2-998A7E2EFC2B}"/>
              </a:ext>
            </a:extLst>
          </p:cNvPr>
          <p:cNvGrpSpPr/>
          <p:nvPr/>
        </p:nvGrpSpPr>
        <p:grpSpPr>
          <a:xfrm>
            <a:off x="3060295" y="388727"/>
            <a:ext cx="5513283" cy="2248084"/>
            <a:chOff x="2999697" y="468049"/>
            <a:chExt cx="4974264" cy="1963509"/>
          </a:xfrm>
        </p:grpSpPr>
        <p:pic>
          <p:nvPicPr>
            <p:cNvPr id="28" name="Picture 27">
              <a:extLst>
                <a:ext uri="{FF2B5EF4-FFF2-40B4-BE49-F238E27FC236}">
                  <a16:creationId xmlns:a16="http://schemas.microsoft.com/office/drawing/2014/main" id="{CCD02231-3F47-4AB0-897A-999A47CAD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4932">
              <a:off x="2999697" y="542923"/>
              <a:ext cx="945019" cy="1337805"/>
            </a:xfrm>
            <a:prstGeom prst="rect">
              <a:avLst/>
            </a:prstGeom>
          </p:spPr>
        </p:pic>
        <p:pic>
          <p:nvPicPr>
            <p:cNvPr id="33" name="Picture 32">
              <a:extLst>
                <a:ext uri="{FF2B5EF4-FFF2-40B4-BE49-F238E27FC236}">
                  <a16:creationId xmlns:a16="http://schemas.microsoft.com/office/drawing/2014/main" id="{A2931DD4-BC68-4405-AA51-AD4C0AF4E539}"/>
                </a:ext>
              </a:extLst>
            </p:cNvPr>
            <p:cNvPicPr>
              <a:picLocks noChangeAspect="1"/>
            </p:cNvPicPr>
            <p:nvPr/>
          </p:nvPicPr>
          <p:blipFill rotWithShape="1">
            <a:blip r:embed="rId5">
              <a:extLst>
                <a:ext uri="{28A0092B-C50C-407E-A947-70E740481C1C}">
                  <a14:useLocalDpi xmlns:a14="http://schemas.microsoft.com/office/drawing/2010/main" val="0"/>
                </a:ext>
              </a:extLst>
            </a:blip>
            <a:srcRect l="24979" r="25606"/>
            <a:stretch/>
          </p:blipFill>
          <p:spPr>
            <a:xfrm>
              <a:off x="3706017" y="468049"/>
              <a:ext cx="4267944" cy="1963509"/>
            </a:xfrm>
            <a:prstGeom prst="rect">
              <a:avLst/>
            </a:prstGeom>
          </p:spPr>
        </p:pic>
      </p:grpSp>
      <p:pic>
        <p:nvPicPr>
          <p:cNvPr id="21" name="Picture 20">
            <a:extLst>
              <a:ext uri="{FF2B5EF4-FFF2-40B4-BE49-F238E27FC236}">
                <a16:creationId xmlns:a16="http://schemas.microsoft.com/office/drawing/2014/main" id="{5EE60288-3196-4125-B9E3-46D314374B24}"/>
              </a:ext>
            </a:extLst>
          </p:cNvPr>
          <p:cNvPicPr>
            <a:picLocks noChangeAspect="1"/>
          </p:cNvPicPr>
          <p:nvPr/>
        </p:nvPicPr>
        <p:blipFill rotWithShape="1">
          <a:blip r:embed="rId6">
            <a:extLst>
              <a:ext uri="{28A0092B-C50C-407E-A947-70E740481C1C}">
                <a14:useLocalDpi xmlns:a14="http://schemas.microsoft.com/office/drawing/2010/main" val="0"/>
              </a:ext>
            </a:extLst>
          </a:blip>
          <a:srcRect b="7268"/>
          <a:stretch/>
        </p:blipFill>
        <p:spPr>
          <a:xfrm>
            <a:off x="43417" y="5136576"/>
            <a:ext cx="1388655" cy="1565481"/>
          </a:xfrm>
          <a:prstGeom prst="rect">
            <a:avLst/>
          </a:prstGeom>
        </p:spPr>
      </p:pic>
      <p:grpSp>
        <p:nvGrpSpPr>
          <p:cNvPr id="2" name="Group 1">
            <a:extLst>
              <a:ext uri="{FF2B5EF4-FFF2-40B4-BE49-F238E27FC236}">
                <a16:creationId xmlns:a16="http://schemas.microsoft.com/office/drawing/2014/main" id="{FFFD3097-B140-468B-9CC7-F587EF29A498}"/>
              </a:ext>
            </a:extLst>
          </p:cNvPr>
          <p:cNvGrpSpPr/>
          <p:nvPr/>
        </p:nvGrpSpPr>
        <p:grpSpPr>
          <a:xfrm>
            <a:off x="-204567" y="1772737"/>
            <a:ext cx="12601134" cy="1979441"/>
            <a:chOff x="256745" y="1818491"/>
            <a:chExt cx="12601134" cy="1979441"/>
          </a:xfrm>
        </p:grpSpPr>
        <p:grpSp>
          <p:nvGrpSpPr>
            <p:cNvPr id="19" name="Group 18">
              <a:extLst>
                <a:ext uri="{FF2B5EF4-FFF2-40B4-BE49-F238E27FC236}">
                  <a16:creationId xmlns:a16="http://schemas.microsoft.com/office/drawing/2014/main" id="{2EFBC9EB-0397-411F-86AA-309B11C1B0B3}"/>
                </a:ext>
              </a:extLst>
            </p:cNvPr>
            <p:cNvGrpSpPr/>
            <p:nvPr/>
          </p:nvGrpSpPr>
          <p:grpSpPr>
            <a:xfrm>
              <a:off x="1654612" y="2448307"/>
              <a:ext cx="11203267" cy="1349625"/>
              <a:chOff x="2104103" y="1800649"/>
              <a:chExt cx="11203267" cy="1349625"/>
            </a:xfrm>
          </p:grpSpPr>
          <p:sp>
            <p:nvSpPr>
              <p:cNvPr id="8" name="TextBox 7">
                <a:extLst>
                  <a:ext uri="{FF2B5EF4-FFF2-40B4-BE49-F238E27FC236}">
                    <a16:creationId xmlns:a16="http://schemas.microsoft.com/office/drawing/2014/main" id="{B84B1791-8DCB-4AEE-BF48-E3FF064B9A1F}"/>
                  </a:ext>
                </a:extLst>
              </p:cNvPr>
              <p:cNvSpPr txBox="1"/>
              <p:nvPr/>
            </p:nvSpPr>
            <p:spPr>
              <a:xfrm>
                <a:off x="2104103" y="1879183"/>
                <a:ext cx="10699516" cy="908864"/>
              </a:xfrm>
              <a:prstGeom prst="roundRect">
                <a:avLst>
                  <a:gd name="adj" fmla="val 50000"/>
                </a:avLst>
              </a:prstGeom>
              <a:ln w="28575">
                <a:solidFill>
                  <a:srgbClr val="002060"/>
                </a:solid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a:solidFill>
                      <a:srgbClr val="00B050"/>
                    </a:solidFill>
                    <a:latin typeface="Calibri "/>
                  </a:rPr>
                  <a:t>Biết chỉ tên trên hình vẽ hoặc vật thật cấu tạo của hạt</a:t>
                </a:r>
              </a:p>
            </p:txBody>
          </p:sp>
          <p:pic>
            <p:nvPicPr>
              <p:cNvPr id="17" name="Picture 16">
                <a:extLst>
                  <a:ext uri="{FF2B5EF4-FFF2-40B4-BE49-F238E27FC236}">
                    <a16:creationId xmlns:a16="http://schemas.microsoft.com/office/drawing/2014/main" id="{3D94AA67-DBB8-4B9B-B496-81CA8B74EB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57745" y="1800649"/>
                <a:ext cx="1349625" cy="1349625"/>
              </a:xfrm>
              <a:prstGeom prst="rect">
                <a:avLst/>
              </a:prstGeom>
            </p:spPr>
          </p:pic>
        </p:grpSp>
        <p:pic>
          <p:nvPicPr>
            <p:cNvPr id="22" name="Picture 21">
              <a:extLst>
                <a:ext uri="{FF2B5EF4-FFF2-40B4-BE49-F238E27FC236}">
                  <a16:creationId xmlns:a16="http://schemas.microsoft.com/office/drawing/2014/main" id="{96F1B54D-1AC1-489C-9887-0AA33C4EC8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45" y="1818491"/>
              <a:ext cx="1636639" cy="1636639"/>
            </a:xfrm>
            <a:prstGeom prst="rect">
              <a:avLst/>
            </a:prstGeom>
          </p:spPr>
        </p:pic>
      </p:grpSp>
      <p:grpSp>
        <p:nvGrpSpPr>
          <p:cNvPr id="3" name="Group 2">
            <a:extLst>
              <a:ext uri="{FF2B5EF4-FFF2-40B4-BE49-F238E27FC236}">
                <a16:creationId xmlns:a16="http://schemas.microsoft.com/office/drawing/2014/main" id="{5737646E-D9E4-4172-BF71-9317406E8AC1}"/>
              </a:ext>
            </a:extLst>
          </p:cNvPr>
          <p:cNvGrpSpPr/>
          <p:nvPr/>
        </p:nvGrpSpPr>
        <p:grpSpPr>
          <a:xfrm>
            <a:off x="1060761" y="4801024"/>
            <a:ext cx="11503772" cy="1636639"/>
            <a:chOff x="1084329" y="3636982"/>
            <a:chExt cx="11967313" cy="1636639"/>
          </a:xfrm>
        </p:grpSpPr>
        <p:grpSp>
          <p:nvGrpSpPr>
            <p:cNvPr id="20" name="Group 19">
              <a:extLst>
                <a:ext uri="{FF2B5EF4-FFF2-40B4-BE49-F238E27FC236}">
                  <a16:creationId xmlns:a16="http://schemas.microsoft.com/office/drawing/2014/main" id="{1229FB67-F953-49C6-94D3-0D3B160C713A}"/>
                </a:ext>
              </a:extLst>
            </p:cNvPr>
            <p:cNvGrpSpPr/>
            <p:nvPr/>
          </p:nvGrpSpPr>
          <p:grpSpPr>
            <a:xfrm>
              <a:off x="2432181" y="3793606"/>
              <a:ext cx="10619461" cy="1357303"/>
              <a:chOff x="2871862" y="3565171"/>
              <a:chExt cx="10619461" cy="1357303"/>
            </a:xfrm>
          </p:grpSpPr>
          <p:sp>
            <p:nvSpPr>
              <p:cNvPr id="10" name="TextBox 9">
                <a:extLst>
                  <a:ext uri="{FF2B5EF4-FFF2-40B4-BE49-F238E27FC236}">
                    <a16:creationId xmlns:a16="http://schemas.microsoft.com/office/drawing/2014/main" id="{D59F75E7-6DA2-48AC-910B-7108BBC5C67A}"/>
                  </a:ext>
                </a:extLst>
              </p:cNvPr>
              <p:cNvSpPr txBox="1"/>
              <p:nvPr/>
            </p:nvSpPr>
            <p:spPr>
              <a:xfrm>
                <a:off x="2871862" y="4013610"/>
                <a:ext cx="9944648" cy="908864"/>
              </a:xfrm>
              <a:prstGeom prst="roundRect">
                <a:avLst>
                  <a:gd name="adj" fmla="val 50000"/>
                </a:avLst>
              </a:prstGeom>
              <a:ln w="28575">
                <a:solidFill>
                  <a:srgbClr val="002060"/>
                </a:solid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a:solidFill>
                      <a:srgbClr val="00B050"/>
                    </a:solidFill>
                    <a:latin typeface="Calibri "/>
                  </a:rPr>
                  <a:t>Có ý thức tìm hiểu thiên nhiên xung quanh mình</a:t>
                </a:r>
              </a:p>
            </p:txBody>
          </p:sp>
          <p:pic>
            <p:nvPicPr>
              <p:cNvPr id="18" name="Picture 17">
                <a:extLst>
                  <a:ext uri="{FF2B5EF4-FFF2-40B4-BE49-F238E27FC236}">
                    <a16:creationId xmlns:a16="http://schemas.microsoft.com/office/drawing/2014/main" id="{A10E0745-91F7-4F9A-8D09-657FDF0906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41697" y="3565171"/>
                <a:ext cx="1349626" cy="1349625"/>
              </a:xfrm>
              <a:prstGeom prst="rect">
                <a:avLst/>
              </a:prstGeom>
            </p:spPr>
          </p:pic>
        </p:grpSp>
        <p:pic>
          <p:nvPicPr>
            <p:cNvPr id="23" name="Picture 22">
              <a:extLst>
                <a:ext uri="{FF2B5EF4-FFF2-40B4-BE49-F238E27FC236}">
                  <a16:creationId xmlns:a16="http://schemas.microsoft.com/office/drawing/2014/main" id="{25821C68-866F-4DB6-8509-DFF97ACA6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329" y="3636982"/>
              <a:ext cx="1636639" cy="1636639"/>
            </a:xfrm>
            <a:prstGeom prst="rect">
              <a:avLst/>
            </a:prstGeom>
          </p:spPr>
        </p:pic>
      </p:grpSp>
      <p:grpSp>
        <p:nvGrpSpPr>
          <p:cNvPr id="24" name="Group 23">
            <a:extLst>
              <a:ext uri="{FF2B5EF4-FFF2-40B4-BE49-F238E27FC236}">
                <a16:creationId xmlns:a16="http://schemas.microsoft.com/office/drawing/2014/main" id="{9D6D1F84-C1C1-46BB-8413-93C2B46769EF}"/>
              </a:ext>
            </a:extLst>
          </p:cNvPr>
          <p:cNvGrpSpPr/>
          <p:nvPr/>
        </p:nvGrpSpPr>
        <p:grpSpPr>
          <a:xfrm>
            <a:off x="139096" y="3297049"/>
            <a:ext cx="10875565" cy="1738861"/>
            <a:chOff x="256745" y="1818491"/>
            <a:chExt cx="10875565" cy="1738861"/>
          </a:xfrm>
        </p:grpSpPr>
        <p:grpSp>
          <p:nvGrpSpPr>
            <p:cNvPr id="25" name="Group 24">
              <a:extLst>
                <a:ext uri="{FF2B5EF4-FFF2-40B4-BE49-F238E27FC236}">
                  <a16:creationId xmlns:a16="http://schemas.microsoft.com/office/drawing/2014/main" id="{FD292E50-9E36-4C80-ADD7-6F9CD2E92530}"/>
                </a:ext>
              </a:extLst>
            </p:cNvPr>
            <p:cNvGrpSpPr/>
            <p:nvPr/>
          </p:nvGrpSpPr>
          <p:grpSpPr>
            <a:xfrm>
              <a:off x="1654613" y="2207727"/>
              <a:ext cx="9477697" cy="1349625"/>
              <a:chOff x="2104104" y="1560069"/>
              <a:chExt cx="9477697" cy="1349625"/>
            </a:xfrm>
          </p:grpSpPr>
          <p:sp>
            <p:nvSpPr>
              <p:cNvPr id="27" name="TextBox 26">
                <a:extLst>
                  <a:ext uri="{FF2B5EF4-FFF2-40B4-BE49-F238E27FC236}">
                    <a16:creationId xmlns:a16="http://schemas.microsoft.com/office/drawing/2014/main" id="{CE26DF2C-DBF1-4E37-80CD-4F329304CFFE}"/>
                  </a:ext>
                </a:extLst>
              </p:cNvPr>
              <p:cNvSpPr txBox="1"/>
              <p:nvPr/>
            </p:nvSpPr>
            <p:spPr>
              <a:xfrm>
                <a:off x="2104104" y="1879183"/>
                <a:ext cx="8814948" cy="908864"/>
              </a:xfrm>
              <a:prstGeom prst="roundRect">
                <a:avLst>
                  <a:gd name="adj" fmla="val 50000"/>
                </a:avLst>
              </a:prstGeom>
              <a:ln w="28575">
                <a:solidFill>
                  <a:srgbClr val="002060"/>
                </a:solid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a:solidFill>
                      <a:srgbClr val="00B050"/>
                    </a:solidFill>
                    <a:latin typeface="Calibri "/>
                  </a:rPr>
                  <a:t>Nêu được những điều kiện để hạt phát triển</a:t>
                </a:r>
              </a:p>
            </p:txBody>
          </p:sp>
          <p:pic>
            <p:nvPicPr>
              <p:cNvPr id="29" name="Picture 28">
                <a:extLst>
                  <a:ext uri="{FF2B5EF4-FFF2-40B4-BE49-F238E27FC236}">
                    <a16:creationId xmlns:a16="http://schemas.microsoft.com/office/drawing/2014/main" id="{EDD059AD-9BA3-4254-93CF-226AD15DD8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2176" y="1560069"/>
                <a:ext cx="1349625" cy="1349625"/>
              </a:xfrm>
              <a:prstGeom prst="rect">
                <a:avLst/>
              </a:prstGeom>
            </p:spPr>
          </p:pic>
        </p:grpSp>
        <p:pic>
          <p:nvPicPr>
            <p:cNvPr id="26" name="Picture 25">
              <a:extLst>
                <a:ext uri="{FF2B5EF4-FFF2-40B4-BE49-F238E27FC236}">
                  <a16:creationId xmlns:a16="http://schemas.microsoft.com/office/drawing/2014/main" id="{4794D584-806E-4FB8-A786-C957F76BB5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45" y="1818491"/>
              <a:ext cx="1636639" cy="1636639"/>
            </a:xfrm>
            <a:prstGeom prst="rect">
              <a:avLst/>
            </a:prstGeom>
          </p:spPr>
        </p:pic>
      </p:grpSp>
      <p:pic>
        <p:nvPicPr>
          <p:cNvPr id="30" name="Picture 2" descr="Check free icon">
            <a:extLst>
              <a:ext uri="{FF2B5EF4-FFF2-40B4-BE49-F238E27FC236}">
                <a16:creationId xmlns:a16="http://schemas.microsoft.com/office/drawing/2014/main" id="{DEFA547A-FA94-4178-8A1B-F5193FAC21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82237" y="2906688"/>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heck free icon">
            <a:extLst>
              <a:ext uri="{FF2B5EF4-FFF2-40B4-BE49-F238E27FC236}">
                <a16:creationId xmlns:a16="http://schemas.microsoft.com/office/drawing/2014/main" id="{2C106340-708E-4C85-A73E-6F3BCE88CC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9759" y="4141851"/>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eck free icon">
            <a:extLst>
              <a:ext uri="{FF2B5EF4-FFF2-40B4-BE49-F238E27FC236}">
                <a16:creationId xmlns:a16="http://schemas.microsoft.com/office/drawing/2014/main" id="{50323040-82CC-4CC7-AC2A-B2DCBBD51E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36612" y="5492596"/>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923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B1935-ECB9-462D-88F4-CFF94EF22D15}"/>
              </a:ext>
            </a:extLst>
          </p:cNvPr>
          <p:cNvPicPr>
            <a:picLocks noChangeAspect="1"/>
          </p:cNvPicPr>
          <p:nvPr/>
        </p:nvPicPr>
        <p:blipFill rotWithShape="1">
          <a:blip r:embed="rId2">
            <a:extLst>
              <a:ext uri="{28A0092B-C50C-407E-A947-70E740481C1C}">
                <a14:useLocalDpi xmlns:a14="http://schemas.microsoft.com/office/drawing/2010/main" val="0"/>
              </a:ext>
            </a:extLst>
          </a:blip>
          <a:srcRect b="7044"/>
          <a:stretch/>
        </p:blipFill>
        <p:spPr>
          <a:xfrm>
            <a:off x="0" y="0"/>
            <a:ext cx="14828732" cy="6859528"/>
          </a:xfrm>
          <a:prstGeom prst="rect">
            <a:avLst/>
          </a:prstGeom>
        </p:spPr>
      </p:pic>
      <p:sp>
        <p:nvSpPr>
          <p:cNvPr id="5" name="Rectangle: Rounded Corners 4">
            <a:extLst>
              <a:ext uri="{FF2B5EF4-FFF2-40B4-BE49-F238E27FC236}">
                <a16:creationId xmlns:a16="http://schemas.microsoft.com/office/drawing/2014/main" id="{48185422-BF43-47B9-AEBC-786127A1FF8B}"/>
              </a:ext>
            </a:extLst>
          </p:cNvPr>
          <p:cNvSpPr/>
          <p:nvPr/>
        </p:nvSpPr>
        <p:spPr>
          <a:xfrm>
            <a:off x="344868" y="296334"/>
            <a:ext cx="12719379" cy="63175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445C54F5-AB52-4C2B-9C80-CEA231BADE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573578" y="18897"/>
            <a:ext cx="2507944" cy="2507944"/>
          </a:xfrm>
          <a:prstGeom prst="rect">
            <a:avLst/>
          </a:prstGeom>
        </p:spPr>
      </p:pic>
      <p:grpSp>
        <p:nvGrpSpPr>
          <p:cNvPr id="34" name="Group 33">
            <a:extLst>
              <a:ext uri="{FF2B5EF4-FFF2-40B4-BE49-F238E27FC236}">
                <a16:creationId xmlns:a16="http://schemas.microsoft.com/office/drawing/2014/main" id="{CDB168AE-F633-4D88-ABD2-998A7E2EFC2B}"/>
              </a:ext>
            </a:extLst>
          </p:cNvPr>
          <p:cNvGrpSpPr/>
          <p:nvPr/>
        </p:nvGrpSpPr>
        <p:grpSpPr>
          <a:xfrm>
            <a:off x="3060295" y="388727"/>
            <a:ext cx="5513283" cy="2248084"/>
            <a:chOff x="2999697" y="468049"/>
            <a:chExt cx="4974264" cy="1963509"/>
          </a:xfrm>
        </p:grpSpPr>
        <p:pic>
          <p:nvPicPr>
            <p:cNvPr id="28" name="Picture 27">
              <a:extLst>
                <a:ext uri="{FF2B5EF4-FFF2-40B4-BE49-F238E27FC236}">
                  <a16:creationId xmlns:a16="http://schemas.microsoft.com/office/drawing/2014/main" id="{CCD02231-3F47-4AB0-897A-999A47CAD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4932">
              <a:off x="2999697" y="542923"/>
              <a:ext cx="945019" cy="1337805"/>
            </a:xfrm>
            <a:prstGeom prst="rect">
              <a:avLst/>
            </a:prstGeom>
          </p:spPr>
        </p:pic>
        <p:pic>
          <p:nvPicPr>
            <p:cNvPr id="33" name="Picture 32">
              <a:extLst>
                <a:ext uri="{FF2B5EF4-FFF2-40B4-BE49-F238E27FC236}">
                  <a16:creationId xmlns:a16="http://schemas.microsoft.com/office/drawing/2014/main" id="{A2931DD4-BC68-4405-AA51-AD4C0AF4E539}"/>
                </a:ext>
              </a:extLst>
            </p:cNvPr>
            <p:cNvPicPr>
              <a:picLocks noChangeAspect="1"/>
            </p:cNvPicPr>
            <p:nvPr/>
          </p:nvPicPr>
          <p:blipFill rotWithShape="1">
            <a:blip r:embed="rId5">
              <a:extLst>
                <a:ext uri="{28A0092B-C50C-407E-A947-70E740481C1C}">
                  <a14:useLocalDpi xmlns:a14="http://schemas.microsoft.com/office/drawing/2010/main" val="0"/>
                </a:ext>
              </a:extLst>
            </a:blip>
            <a:srcRect l="24979" r="25606"/>
            <a:stretch/>
          </p:blipFill>
          <p:spPr>
            <a:xfrm>
              <a:off x="3706017" y="468049"/>
              <a:ext cx="4267944" cy="1963509"/>
            </a:xfrm>
            <a:prstGeom prst="rect">
              <a:avLst/>
            </a:prstGeom>
          </p:spPr>
        </p:pic>
      </p:grpSp>
      <p:pic>
        <p:nvPicPr>
          <p:cNvPr id="21" name="Picture 20">
            <a:extLst>
              <a:ext uri="{FF2B5EF4-FFF2-40B4-BE49-F238E27FC236}">
                <a16:creationId xmlns:a16="http://schemas.microsoft.com/office/drawing/2014/main" id="{5EE60288-3196-4125-B9E3-46D314374B24}"/>
              </a:ext>
            </a:extLst>
          </p:cNvPr>
          <p:cNvPicPr>
            <a:picLocks noChangeAspect="1"/>
          </p:cNvPicPr>
          <p:nvPr/>
        </p:nvPicPr>
        <p:blipFill rotWithShape="1">
          <a:blip r:embed="rId6">
            <a:extLst>
              <a:ext uri="{28A0092B-C50C-407E-A947-70E740481C1C}">
                <a14:useLocalDpi xmlns:a14="http://schemas.microsoft.com/office/drawing/2010/main" val="0"/>
              </a:ext>
            </a:extLst>
          </a:blip>
          <a:srcRect b="7268"/>
          <a:stretch/>
        </p:blipFill>
        <p:spPr>
          <a:xfrm>
            <a:off x="43417" y="5136576"/>
            <a:ext cx="1388655" cy="1565481"/>
          </a:xfrm>
          <a:prstGeom prst="rect">
            <a:avLst/>
          </a:prstGeom>
        </p:spPr>
      </p:pic>
      <p:grpSp>
        <p:nvGrpSpPr>
          <p:cNvPr id="2" name="Group 1">
            <a:extLst>
              <a:ext uri="{FF2B5EF4-FFF2-40B4-BE49-F238E27FC236}">
                <a16:creationId xmlns:a16="http://schemas.microsoft.com/office/drawing/2014/main" id="{FFFD3097-B140-468B-9CC7-F587EF29A498}"/>
              </a:ext>
            </a:extLst>
          </p:cNvPr>
          <p:cNvGrpSpPr/>
          <p:nvPr/>
        </p:nvGrpSpPr>
        <p:grpSpPr>
          <a:xfrm>
            <a:off x="-204567" y="1772737"/>
            <a:ext cx="12601134" cy="1979441"/>
            <a:chOff x="256745" y="1818491"/>
            <a:chExt cx="12601134" cy="1979441"/>
          </a:xfrm>
        </p:grpSpPr>
        <p:grpSp>
          <p:nvGrpSpPr>
            <p:cNvPr id="19" name="Group 18">
              <a:extLst>
                <a:ext uri="{FF2B5EF4-FFF2-40B4-BE49-F238E27FC236}">
                  <a16:creationId xmlns:a16="http://schemas.microsoft.com/office/drawing/2014/main" id="{2EFBC9EB-0397-411F-86AA-309B11C1B0B3}"/>
                </a:ext>
              </a:extLst>
            </p:cNvPr>
            <p:cNvGrpSpPr/>
            <p:nvPr/>
          </p:nvGrpSpPr>
          <p:grpSpPr>
            <a:xfrm>
              <a:off x="1654612" y="2448307"/>
              <a:ext cx="11203267" cy="1349625"/>
              <a:chOff x="2104103" y="1800649"/>
              <a:chExt cx="11203267" cy="1349625"/>
            </a:xfrm>
          </p:grpSpPr>
          <p:sp>
            <p:nvSpPr>
              <p:cNvPr id="8" name="TextBox 7">
                <a:extLst>
                  <a:ext uri="{FF2B5EF4-FFF2-40B4-BE49-F238E27FC236}">
                    <a16:creationId xmlns:a16="http://schemas.microsoft.com/office/drawing/2014/main" id="{B84B1791-8DCB-4AEE-BF48-E3FF064B9A1F}"/>
                  </a:ext>
                </a:extLst>
              </p:cNvPr>
              <p:cNvSpPr txBox="1"/>
              <p:nvPr/>
            </p:nvSpPr>
            <p:spPr>
              <a:xfrm>
                <a:off x="2104103" y="1879183"/>
                <a:ext cx="10699516" cy="908864"/>
              </a:xfrm>
              <a:prstGeom prst="roundRect">
                <a:avLst>
                  <a:gd name="adj" fmla="val 50000"/>
                </a:avLst>
              </a:prstGeom>
              <a:ln w="28575">
                <a:solidFill>
                  <a:srgbClr val="002060"/>
                </a:solid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a:solidFill>
                      <a:srgbClr val="00B050"/>
                    </a:solidFill>
                    <a:latin typeface="Calibri "/>
                  </a:rPr>
                  <a:t>Biết chỉ tên trên hình vẽ hoặc vật thật cấu tạo của hạt</a:t>
                </a:r>
              </a:p>
            </p:txBody>
          </p:sp>
          <p:pic>
            <p:nvPicPr>
              <p:cNvPr id="17" name="Picture 16">
                <a:extLst>
                  <a:ext uri="{FF2B5EF4-FFF2-40B4-BE49-F238E27FC236}">
                    <a16:creationId xmlns:a16="http://schemas.microsoft.com/office/drawing/2014/main" id="{3D94AA67-DBB8-4B9B-B496-81CA8B74EB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57745" y="1800649"/>
                <a:ext cx="1349625" cy="1349625"/>
              </a:xfrm>
              <a:prstGeom prst="rect">
                <a:avLst/>
              </a:prstGeom>
            </p:spPr>
          </p:pic>
        </p:grpSp>
        <p:pic>
          <p:nvPicPr>
            <p:cNvPr id="22" name="Picture 21">
              <a:extLst>
                <a:ext uri="{FF2B5EF4-FFF2-40B4-BE49-F238E27FC236}">
                  <a16:creationId xmlns:a16="http://schemas.microsoft.com/office/drawing/2014/main" id="{96F1B54D-1AC1-489C-9887-0AA33C4EC8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45" y="1818491"/>
              <a:ext cx="1636639" cy="1636639"/>
            </a:xfrm>
            <a:prstGeom prst="rect">
              <a:avLst/>
            </a:prstGeom>
          </p:spPr>
        </p:pic>
      </p:grpSp>
      <p:grpSp>
        <p:nvGrpSpPr>
          <p:cNvPr id="3" name="Group 2">
            <a:extLst>
              <a:ext uri="{FF2B5EF4-FFF2-40B4-BE49-F238E27FC236}">
                <a16:creationId xmlns:a16="http://schemas.microsoft.com/office/drawing/2014/main" id="{5737646E-D9E4-4172-BF71-9317406E8AC1}"/>
              </a:ext>
            </a:extLst>
          </p:cNvPr>
          <p:cNvGrpSpPr/>
          <p:nvPr/>
        </p:nvGrpSpPr>
        <p:grpSpPr>
          <a:xfrm>
            <a:off x="1060761" y="4801024"/>
            <a:ext cx="11503772" cy="1636639"/>
            <a:chOff x="1084329" y="3636982"/>
            <a:chExt cx="11967313" cy="1636639"/>
          </a:xfrm>
        </p:grpSpPr>
        <p:grpSp>
          <p:nvGrpSpPr>
            <p:cNvPr id="20" name="Group 19">
              <a:extLst>
                <a:ext uri="{FF2B5EF4-FFF2-40B4-BE49-F238E27FC236}">
                  <a16:creationId xmlns:a16="http://schemas.microsoft.com/office/drawing/2014/main" id="{1229FB67-F953-49C6-94D3-0D3B160C713A}"/>
                </a:ext>
              </a:extLst>
            </p:cNvPr>
            <p:cNvGrpSpPr/>
            <p:nvPr/>
          </p:nvGrpSpPr>
          <p:grpSpPr>
            <a:xfrm>
              <a:off x="2432181" y="3793606"/>
              <a:ext cx="10619461" cy="1357303"/>
              <a:chOff x="2871862" y="3565171"/>
              <a:chExt cx="10619461" cy="1357303"/>
            </a:xfrm>
          </p:grpSpPr>
          <p:sp>
            <p:nvSpPr>
              <p:cNvPr id="10" name="TextBox 9">
                <a:extLst>
                  <a:ext uri="{FF2B5EF4-FFF2-40B4-BE49-F238E27FC236}">
                    <a16:creationId xmlns:a16="http://schemas.microsoft.com/office/drawing/2014/main" id="{D59F75E7-6DA2-48AC-910B-7108BBC5C67A}"/>
                  </a:ext>
                </a:extLst>
              </p:cNvPr>
              <p:cNvSpPr txBox="1"/>
              <p:nvPr/>
            </p:nvSpPr>
            <p:spPr>
              <a:xfrm>
                <a:off x="2871862" y="4013610"/>
                <a:ext cx="9944648" cy="908864"/>
              </a:xfrm>
              <a:prstGeom prst="roundRect">
                <a:avLst>
                  <a:gd name="adj" fmla="val 50000"/>
                </a:avLst>
              </a:prstGeom>
              <a:ln w="28575">
                <a:solidFill>
                  <a:srgbClr val="002060"/>
                </a:solid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a:solidFill>
                      <a:srgbClr val="00B050"/>
                    </a:solidFill>
                    <a:latin typeface="Calibri "/>
                  </a:rPr>
                  <a:t>Có ý thức tìm hiểu thiên nhiên xung quanh mình</a:t>
                </a:r>
              </a:p>
            </p:txBody>
          </p:sp>
          <p:pic>
            <p:nvPicPr>
              <p:cNvPr id="18" name="Picture 17">
                <a:extLst>
                  <a:ext uri="{FF2B5EF4-FFF2-40B4-BE49-F238E27FC236}">
                    <a16:creationId xmlns:a16="http://schemas.microsoft.com/office/drawing/2014/main" id="{A10E0745-91F7-4F9A-8D09-657FDF0906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41697" y="3565171"/>
                <a:ext cx="1349626" cy="1349625"/>
              </a:xfrm>
              <a:prstGeom prst="rect">
                <a:avLst/>
              </a:prstGeom>
            </p:spPr>
          </p:pic>
        </p:grpSp>
        <p:pic>
          <p:nvPicPr>
            <p:cNvPr id="23" name="Picture 22">
              <a:extLst>
                <a:ext uri="{FF2B5EF4-FFF2-40B4-BE49-F238E27FC236}">
                  <a16:creationId xmlns:a16="http://schemas.microsoft.com/office/drawing/2014/main" id="{25821C68-866F-4DB6-8509-DFF97ACA6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329" y="3636982"/>
              <a:ext cx="1636639" cy="1636639"/>
            </a:xfrm>
            <a:prstGeom prst="rect">
              <a:avLst/>
            </a:prstGeom>
          </p:spPr>
        </p:pic>
      </p:grpSp>
      <p:grpSp>
        <p:nvGrpSpPr>
          <p:cNvPr id="24" name="Group 23">
            <a:extLst>
              <a:ext uri="{FF2B5EF4-FFF2-40B4-BE49-F238E27FC236}">
                <a16:creationId xmlns:a16="http://schemas.microsoft.com/office/drawing/2014/main" id="{9D6D1F84-C1C1-46BB-8413-93C2B46769EF}"/>
              </a:ext>
            </a:extLst>
          </p:cNvPr>
          <p:cNvGrpSpPr/>
          <p:nvPr/>
        </p:nvGrpSpPr>
        <p:grpSpPr>
          <a:xfrm>
            <a:off x="139096" y="3297049"/>
            <a:ext cx="10875565" cy="1738861"/>
            <a:chOff x="256745" y="1818491"/>
            <a:chExt cx="10875565" cy="1738861"/>
          </a:xfrm>
        </p:grpSpPr>
        <p:grpSp>
          <p:nvGrpSpPr>
            <p:cNvPr id="25" name="Group 24">
              <a:extLst>
                <a:ext uri="{FF2B5EF4-FFF2-40B4-BE49-F238E27FC236}">
                  <a16:creationId xmlns:a16="http://schemas.microsoft.com/office/drawing/2014/main" id="{FD292E50-9E36-4C80-ADD7-6F9CD2E92530}"/>
                </a:ext>
              </a:extLst>
            </p:cNvPr>
            <p:cNvGrpSpPr/>
            <p:nvPr/>
          </p:nvGrpSpPr>
          <p:grpSpPr>
            <a:xfrm>
              <a:off x="1654613" y="2207727"/>
              <a:ext cx="9477697" cy="1349625"/>
              <a:chOff x="2104104" y="1560069"/>
              <a:chExt cx="9477697" cy="1349625"/>
            </a:xfrm>
          </p:grpSpPr>
          <p:sp>
            <p:nvSpPr>
              <p:cNvPr id="27" name="TextBox 26">
                <a:extLst>
                  <a:ext uri="{FF2B5EF4-FFF2-40B4-BE49-F238E27FC236}">
                    <a16:creationId xmlns:a16="http://schemas.microsoft.com/office/drawing/2014/main" id="{CE26DF2C-DBF1-4E37-80CD-4F329304CFFE}"/>
                  </a:ext>
                </a:extLst>
              </p:cNvPr>
              <p:cNvSpPr txBox="1"/>
              <p:nvPr/>
            </p:nvSpPr>
            <p:spPr>
              <a:xfrm>
                <a:off x="2104104" y="1879183"/>
                <a:ext cx="8814948" cy="908864"/>
              </a:xfrm>
              <a:prstGeom prst="roundRect">
                <a:avLst>
                  <a:gd name="adj" fmla="val 50000"/>
                </a:avLst>
              </a:prstGeom>
              <a:ln w="28575">
                <a:solidFill>
                  <a:srgbClr val="002060"/>
                </a:solidFill>
                <a:prstDash val="dash"/>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600">
                    <a:solidFill>
                      <a:srgbClr val="00B050"/>
                    </a:solidFill>
                    <a:latin typeface="Calibri "/>
                  </a:rPr>
                  <a:t>Nêu được những điều kiện để hạt phát triển</a:t>
                </a:r>
              </a:p>
            </p:txBody>
          </p:sp>
          <p:pic>
            <p:nvPicPr>
              <p:cNvPr id="29" name="Picture 28">
                <a:extLst>
                  <a:ext uri="{FF2B5EF4-FFF2-40B4-BE49-F238E27FC236}">
                    <a16:creationId xmlns:a16="http://schemas.microsoft.com/office/drawing/2014/main" id="{EDD059AD-9BA3-4254-93CF-226AD15DD8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2176" y="1560069"/>
                <a:ext cx="1349625" cy="1349625"/>
              </a:xfrm>
              <a:prstGeom prst="rect">
                <a:avLst/>
              </a:prstGeom>
            </p:spPr>
          </p:pic>
        </p:grpSp>
        <p:pic>
          <p:nvPicPr>
            <p:cNvPr id="26" name="Picture 25">
              <a:extLst>
                <a:ext uri="{FF2B5EF4-FFF2-40B4-BE49-F238E27FC236}">
                  <a16:creationId xmlns:a16="http://schemas.microsoft.com/office/drawing/2014/main" id="{4794D584-806E-4FB8-A786-C957F76BB5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6745" y="1818491"/>
              <a:ext cx="1636639" cy="1636639"/>
            </a:xfrm>
            <a:prstGeom prst="rect">
              <a:avLst/>
            </a:prstGeom>
          </p:spPr>
        </p:pic>
      </p:grpSp>
    </p:spTree>
    <p:extLst>
      <p:ext uri="{BB962C8B-B14F-4D97-AF65-F5344CB8AC3E}">
        <p14:creationId xmlns:p14="http://schemas.microsoft.com/office/powerpoint/2010/main" val="29799342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
            <a:ext cx="12192000" cy="6857919"/>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43" y="866274"/>
            <a:ext cx="10943115" cy="556844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21" y="0"/>
            <a:ext cx="1928451" cy="2177858"/>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215" y="423278"/>
            <a:ext cx="1928452" cy="1751741"/>
          </a:xfrm>
          <a:prstGeom prst="rect">
            <a:avLst/>
          </a:prstGeom>
        </p:spPr>
      </p:pic>
      <p:grpSp>
        <p:nvGrpSpPr>
          <p:cNvPr id="4" name="组合 3">
            <a:extLst>
              <a:ext uri="{FF2B5EF4-FFF2-40B4-BE49-F238E27FC236}">
                <a16:creationId xmlns:a16="http://schemas.microsoft.com/office/drawing/2014/main" id="{0C2ABC6B-B1C9-404D-AFBD-40028D4E4234}"/>
              </a:ext>
            </a:extLst>
          </p:cNvPr>
          <p:cNvGrpSpPr/>
          <p:nvPr/>
        </p:nvGrpSpPr>
        <p:grpSpPr>
          <a:xfrm>
            <a:off x="-108154" y="3721219"/>
            <a:ext cx="12192000" cy="3165719"/>
            <a:chOff x="0" y="3692281"/>
            <a:chExt cx="12192000" cy="3165719"/>
          </a:xfrm>
        </p:grpSpPr>
        <p:grpSp>
          <p:nvGrpSpPr>
            <p:cNvPr id="3" name="组合 2">
              <a:extLst>
                <a:ext uri="{FF2B5EF4-FFF2-40B4-BE49-F238E27FC236}">
                  <a16:creationId xmlns:a16="http://schemas.microsoft.com/office/drawing/2014/main" id="{8E5A0735-9D91-4704-A805-56F741694F99}"/>
                </a:ext>
              </a:extLst>
            </p:cNvPr>
            <p:cNvGrpSpPr/>
            <p:nvPr/>
          </p:nvGrpSpPr>
          <p:grpSpPr>
            <a:xfrm>
              <a:off x="0" y="3692281"/>
              <a:ext cx="12192000" cy="3165719"/>
              <a:chOff x="0" y="3692281"/>
              <a:chExt cx="12192000" cy="3165719"/>
            </a:xfrm>
          </p:grpSpPr>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13862" y="3692281"/>
                <a:ext cx="1709942" cy="2990259"/>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6334" y="4936311"/>
                <a:ext cx="1764338" cy="1626136"/>
              </a:xfrm>
              <a:prstGeom prst="rect">
                <a:avLst/>
              </a:prstGeom>
            </p:spPr>
          </p:pic>
          <p:pic>
            <p:nvPicPr>
              <p:cNvPr id="22"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88781" y="5687744"/>
                <a:ext cx="870717" cy="802513"/>
              </a:xfrm>
              <a:prstGeom prst="rect">
                <a:avLst/>
              </a:prstGeom>
            </p:spPr>
          </p:pic>
        </p:grpSp>
        <p:pic>
          <p:nvPicPr>
            <p:cNvPr id="24" name="图片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4188" y="3777916"/>
              <a:ext cx="1112117" cy="1586984"/>
            </a:xfrm>
            <a:prstGeom prst="rect">
              <a:avLst/>
            </a:prstGeom>
          </p:spPr>
        </p:pic>
      </p:grpSp>
      <p:grpSp>
        <p:nvGrpSpPr>
          <p:cNvPr id="10" name="Group 9">
            <a:extLst>
              <a:ext uri="{FF2B5EF4-FFF2-40B4-BE49-F238E27FC236}">
                <a16:creationId xmlns:a16="http://schemas.microsoft.com/office/drawing/2014/main" id="{A5707134-D020-4A6D-85D7-8A3DF697A1B5}"/>
              </a:ext>
            </a:extLst>
          </p:cNvPr>
          <p:cNvGrpSpPr/>
          <p:nvPr/>
        </p:nvGrpSpPr>
        <p:grpSpPr>
          <a:xfrm>
            <a:off x="1358503" y="1414861"/>
            <a:ext cx="9596284" cy="2891301"/>
            <a:chOff x="1358503" y="1414861"/>
            <a:chExt cx="9596284" cy="2891301"/>
          </a:xfrm>
        </p:grpSpPr>
        <p:sp>
          <p:nvSpPr>
            <p:cNvPr id="8" name="TextBox 7">
              <a:extLst>
                <a:ext uri="{FF2B5EF4-FFF2-40B4-BE49-F238E27FC236}">
                  <a16:creationId xmlns:a16="http://schemas.microsoft.com/office/drawing/2014/main" id="{438ABA3F-11AC-40DC-95AE-EA5405730B46}"/>
                </a:ext>
              </a:extLst>
            </p:cNvPr>
            <p:cNvSpPr txBox="1"/>
            <p:nvPr/>
          </p:nvSpPr>
          <p:spPr>
            <a:xfrm>
              <a:off x="4790568" y="1414861"/>
              <a:ext cx="4196084" cy="1107996"/>
            </a:xfrm>
            <a:prstGeom prst="rect">
              <a:avLst/>
            </a:prstGeom>
            <a:noFill/>
          </p:spPr>
          <p:txBody>
            <a:bodyPr wrap="square" rtlCol="0">
              <a:spAutoFit/>
            </a:bodyPr>
            <a:lstStyle/>
            <a:p>
              <a:r>
                <a:rPr lang="en-US" sz="6600">
                  <a:solidFill>
                    <a:srgbClr val="00B050"/>
                  </a:solidFill>
                  <a:latin typeface="UTM Cookies" panose="02040603050506020204" pitchFamily="18" charset="0"/>
                </a:rPr>
                <a:t>Dặn dò</a:t>
              </a:r>
            </a:p>
          </p:txBody>
        </p:sp>
        <p:sp>
          <p:nvSpPr>
            <p:cNvPr id="2" name="TextBox 1">
              <a:extLst>
                <a:ext uri="{FF2B5EF4-FFF2-40B4-BE49-F238E27FC236}">
                  <a16:creationId xmlns:a16="http://schemas.microsoft.com/office/drawing/2014/main" id="{3A00B862-F68A-4106-8928-3368D01FFF02}"/>
                </a:ext>
              </a:extLst>
            </p:cNvPr>
            <p:cNvSpPr txBox="1"/>
            <p:nvPr/>
          </p:nvSpPr>
          <p:spPr>
            <a:xfrm>
              <a:off x="1358503" y="2551836"/>
              <a:ext cx="9596284" cy="1754326"/>
            </a:xfrm>
            <a:prstGeom prst="rect">
              <a:avLst/>
            </a:prstGeom>
            <a:noFill/>
          </p:spPr>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Xem lại và học thuộc ghi nhớ.</a:t>
              </a:r>
            </a:p>
            <a:p>
              <a:pPr algn="ctr"/>
              <a:r>
                <a:rPr lang="en-US" sz="3600" b="1">
                  <a:solidFill>
                    <a:srgbClr val="002060"/>
                  </a:solidFill>
                  <a:latin typeface="Arial" panose="020B0604020202020204" pitchFamily="34" charset="0"/>
                  <a:cs typeface="Arial" panose="020B0604020202020204" pitchFamily="34" charset="0"/>
                </a:rPr>
                <a:t>Tìm hiểu xem có phải tất cả các loại cây con cũng được mọc từ hạt không? </a:t>
              </a:r>
            </a:p>
          </p:txBody>
        </p:sp>
      </p:grpSp>
      <p:pic>
        <p:nvPicPr>
          <p:cNvPr id="13" name="Picture 12">
            <a:extLst>
              <a:ext uri="{FF2B5EF4-FFF2-40B4-BE49-F238E27FC236}">
                <a16:creationId xmlns:a16="http://schemas.microsoft.com/office/drawing/2014/main" id="{8D8F9601-9FC5-4B9C-97CB-D328ADD56A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0568" y="4132454"/>
            <a:ext cx="3407382" cy="2724687"/>
          </a:xfrm>
          <a:prstGeom prst="rect">
            <a:avLst/>
          </a:prstGeom>
        </p:spPr>
      </p:pic>
    </p:spTree>
    <p:extLst>
      <p:ext uri="{BB962C8B-B14F-4D97-AF65-F5344CB8AC3E}">
        <p14:creationId xmlns:p14="http://schemas.microsoft.com/office/powerpoint/2010/main" val="209714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grpSp>
        <p:nvGrpSpPr>
          <p:cNvPr id="4" name="Group 3">
            <a:extLst>
              <a:ext uri="{FF2B5EF4-FFF2-40B4-BE49-F238E27FC236}">
                <a16:creationId xmlns:a16="http://schemas.microsoft.com/office/drawing/2014/main" id="{FDC9A7CB-06DF-4210-8BE4-3F0CE789F8A8}"/>
              </a:ext>
            </a:extLst>
          </p:cNvPr>
          <p:cNvGrpSpPr/>
          <p:nvPr/>
        </p:nvGrpSpPr>
        <p:grpSpPr>
          <a:xfrm>
            <a:off x="3268987" y="464456"/>
            <a:ext cx="7034085" cy="5296449"/>
            <a:chOff x="3268987" y="464456"/>
            <a:chExt cx="7034085" cy="5296449"/>
          </a:xfrm>
        </p:grpSpPr>
        <p:grpSp>
          <p:nvGrpSpPr>
            <p:cNvPr id="12" name="组合 11"/>
            <p:cNvGrpSpPr/>
            <p:nvPr/>
          </p:nvGrpSpPr>
          <p:grpSpPr>
            <a:xfrm>
              <a:off x="3268987" y="464456"/>
              <a:ext cx="7034085" cy="5296449"/>
              <a:chOff x="-558688" y="0"/>
              <a:chExt cx="9107943" cy="6858000"/>
            </a:xfrm>
          </p:grpSpPr>
          <p:pic>
            <p:nvPicPr>
              <p:cNvPr id="11" name="图片 10"/>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16" name="文本框 15"/>
            <p:cNvSpPr txBox="1"/>
            <p:nvPr/>
          </p:nvSpPr>
          <p:spPr>
            <a:xfrm>
              <a:off x="3995284" y="2363788"/>
              <a:ext cx="5322291" cy="1107996"/>
            </a:xfrm>
            <a:prstGeom prst="rect">
              <a:avLst/>
            </a:prstGeom>
            <a:noFill/>
          </p:spPr>
          <p:txBody>
            <a:bodyPr wrap="none" rtlCol="0">
              <a:spAutoFit/>
            </a:bodyPr>
            <a:lstStyle/>
            <a:p>
              <a:r>
                <a:rPr lang="en-US" altLang="zh-CN" sz="6600">
                  <a:solidFill>
                    <a:srgbClr val="00B050"/>
                  </a:solidFill>
                  <a:latin typeface="iCiel Cadena" panose="02000503000000020004" pitchFamily="50" charset="0"/>
                  <a:ea typeface="inpin heiti" panose="00000500000000000000" pitchFamily="2" charset="-122"/>
                  <a:sym typeface="inpin heiti" panose="00000500000000000000" pitchFamily="2" charset="-122"/>
                </a:rPr>
                <a:t>Chào tạm biệt</a:t>
              </a:r>
              <a:endParaRPr lang="zh-CN" altLang="en-US" sz="6600" dirty="0">
                <a:solidFill>
                  <a:srgbClr val="00B050"/>
                </a:solidFill>
                <a:latin typeface="iCiel Cadena" panose="02000503000000020004" pitchFamily="50" charset="0"/>
                <a:ea typeface="inpin heiti" panose="00000500000000000000" pitchFamily="2" charset="-122"/>
                <a:sym typeface="inpin heiti" panose="00000500000000000000" pitchFamily="2" charset="-122"/>
              </a:endParaRPr>
            </a:p>
          </p:txBody>
        </p:sp>
      </p:grpSp>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76448" y="4353070"/>
            <a:ext cx="4826266" cy="2413134"/>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D25AAB0-60BD-4E87-8A7A-65BB9E09A6A2}"/>
              </a:ext>
            </a:extLst>
          </p:cNvPr>
          <p:cNvSpPr/>
          <p:nvPr/>
        </p:nvSpPr>
        <p:spPr>
          <a:xfrm>
            <a:off x="363793" y="717755"/>
            <a:ext cx="11464413" cy="57296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D721F1E-87C8-4DF6-AFFB-92DF11E9B603}"/>
              </a:ext>
            </a:extLst>
          </p:cNvPr>
          <p:cNvGrpSpPr/>
          <p:nvPr/>
        </p:nvGrpSpPr>
        <p:grpSpPr>
          <a:xfrm>
            <a:off x="1796235" y="2202584"/>
            <a:ext cx="8856166" cy="4244869"/>
            <a:chOff x="1726908" y="1725770"/>
            <a:chExt cx="8856166" cy="4244869"/>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141" y="1809345"/>
              <a:ext cx="2991700" cy="416129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908" y="1725770"/>
              <a:ext cx="2991700" cy="416129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1374" y="1725770"/>
              <a:ext cx="2991700" cy="4161294"/>
            </a:xfrm>
            <a:prstGeom prst="rect">
              <a:avLst/>
            </a:prstGeom>
          </p:spPr>
        </p:pic>
      </p:grpSp>
      <p:sp>
        <p:nvSpPr>
          <p:cNvPr id="4" name="Rectangle 2"/>
          <p:cNvSpPr/>
          <p:nvPr/>
        </p:nvSpPr>
        <p:spPr>
          <a:xfrm>
            <a:off x="1020810" y="1178163"/>
            <a:ext cx="10407015" cy="1107996"/>
          </a:xfrm>
          <a:custGeom>
            <a:avLst/>
            <a:gdLst>
              <a:gd name="connsiteX0" fmla="*/ 0 w 11433322"/>
              <a:gd name="connsiteY0" fmla="*/ 0 h 1251968"/>
              <a:gd name="connsiteX1" fmla="*/ 11433322 w 11433322"/>
              <a:gd name="connsiteY1" fmla="*/ 0 h 1251968"/>
              <a:gd name="connsiteX2" fmla="*/ 11433322 w 11433322"/>
              <a:gd name="connsiteY2" fmla="*/ 1251968 h 1251968"/>
              <a:gd name="connsiteX3" fmla="*/ 0 w 11433322"/>
              <a:gd name="connsiteY3" fmla="*/ 1251968 h 1251968"/>
              <a:gd name="connsiteX4" fmla="*/ 0 w 11433322"/>
              <a:gd name="connsiteY4" fmla="*/ 0 h 1251968"/>
              <a:gd name="connsiteX0" fmla="*/ 0 w 11433322"/>
              <a:gd name="connsiteY0" fmla="*/ 1 h 1251969"/>
              <a:gd name="connsiteX1" fmla="*/ 3801292 w 11433322"/>
              <a:gd name="connsiteY1" fmla="*/ 233066 h 1251969"/>
              <a:gd name="connsiteX2" fmla="*/ 11433322 w 11433322"/>
              <a:gd name="connsiteY2" fmla="*/ 1 h 1251969"/>
              <a:gd name="connsiteX3" fmla="*/ 11433322 w 11433322"/>
              <a:gd name="connsiteY3" fmla="*/ 1251969 h 1251969"/>
              <a:gd name="connsiteX4" fmla="*/ 0 w 11433322"/>
              <a:gd name="connsiteY4" fmla="*/ 1251969 h 1251969"/>
              <a:gd name="connsiteX5" fmla="*/ 0 w 11433322"/>
              <a:gd name="connsiteY5" fmla="*/ 1 h 1251969"/>
              <a:gd name="connsiteX0" fmla="*/ 0 w 11433322"/>
              <a:gd name="connsiteY0" fmla="*/ 1 h 1461040"/>
              <a:gd name="connsiteX1" fmla="*/ 3801292 w 11433322"/>
              <a:gd name="connsiteY1" fmla="*/ 233066 h 1461040"/>
              <a:gd name="connsiteX2" fmla="*/ 11433322 w 11433322"/>
              <a:gd name="connsiteY2" fmla="*/ 1 h 1461040"/>
              <a:gd name="connsiteX3" fmla="*/ 11433322 w 11433322"/>
              <a:gd name="connsiteY3" fmla="*/ 1251969 h 1461040"/>
              <a:gd name="connsiteX4" fmla="*/ 2756263 w 11433322"/>
              <a:gd name="connsiteY4" fmla="*/ 1460976 h 1461040"/>
              <a:gd name="connsiteX5" fmla="*/ 0 w 11433322"/>
              <a:gd name="connsiteY5" fmla="*/ 1251969 h 1461040"/>
              <a:gd name="connsiteX6" fmla="*/ 0 w 11433322"/>
              <a:gd name="connsiteY6" fmla="*/ 1 h 1461040"/>
              <a:gd name="connsiteX0" fmla="*/ 0 w 11433322"/>
              <a:gd name="connsiteY0" fmla="*/ 93506 h 1554545"/>
              <a:gd name="connsiteX1" fmla="*/ 3801292 w 11433322"/>
              <a:gd name="connsiteY1" fmla="*/ 326571 h 1554545"/>
              <a:gd name="connsiteX2" fmla="*/ 8948057 w 11433322"/>
              <a:gd name="connsiteY2" fmla="*/ 0 h 1554545"/>
              <a:gd name="connsiteX3" fmla="*/ 11433322 w 11433322"/>
              <a:gd name="connsiteY3" fmla="*/ 93506 h 1554545"/>
              <a:gd name="connsiteX4" fmla="*/ 11433322 w 11433322"/>
              <a:gd name="connsiteY4" fmla="*/ 1345474 h 1554545"/>
              <a:gd name="connsiteX5" fmla="*/ 2756263 w 11433322"/>
              <a:gd name="connsiteY5" fmla="*/ 1554481 h 1554545"/>
              <a:gd name="connsiteX6" fmla="*/ 0 w 11433322"/>
              <a:gd name="connsiteY6" fmla="*/ 1345474 h 1554545"/>
              <a:gd name="connsiteX7" fmla="*/ 0 w 11433322"/>
              <a:gd name="connsiteY7" fmla="*/ 93506 h 1554545"/>
              <a:gd name="connsiteX0" fmla="*/ 0 w 11433322"/>
              <a:gd name="connsiteY0" fmla="*/ 93506 h 1554564"/>
              <a:gd name="connsiteX1" fmla="*/ 3801292 w 11433322"/>
              <a:gd name="connsiteY1" fmla="*/ 326571 h 1554564"/>
              <a:gd name="connsiteX2" fmla="*/ 8948057 w 11433322"/>
              <a:gd name="connsiteY2" fmla="*/ 0 h 1554564"/>
              <a:gd name="connsiteX3" fmla="*/ 11433322 w 11433322"/>
              <a:gd name="connsiteY3" fmla="*/ 93506 h 1554564"/>
              <a:gd name="connsiteX4" fmla="*/ 11433322 w 11433322"/>
              <a:gd name="connsiteY4" fmla="*/ 1345474 h 1554564"/>
              <a:gd name="connsiteX5" fmla="*/ 8673737 w 11433322"/>
              <a:gd name="connsiteY5" fmla="*/ 1149532 h 1554564"/>
              <a:gd name="connsiteX6" fmla="*/ 2756263 w 11433322"/>
              <a:gd name="connsiteY6" fmla="*/ 1554481 h 1554564"/>
              <a:gd name="connsiteX7" fmla="*/ 0 w 11433322"/>
              <a:gd name="connsiteY7" fmla="*/ 1345474 h 1554564"/>
              <a:gd name="connsiteX8" fmla="*/ 0 w 11433322"/>
              <a:gd name="connsiteY8" fmla="*/ 93506 h 1554564"/>
              <a:gd name="connsiteX0" fmla="*/ 0 w 11433322"/>
              <a:gd name="connsiteY0" fmla="*/ 93506 h 1554564"/>
              <a:gd name="connsiteX1" fmla="*/ 2573383 w 11433322"/>
              <a:gd name="connsiteY1" fmla="*/ 391886 h 1554564"/>
              <a:gd name="connsiteX2" fmla="*/ 3801292 w 11433322"/>
              <a:gd name="connsiteY2" fmla="*/ 326571 h 1554564"/>
              <a:gd name="connsiteX3" fmla="*/ 8948057 w 11433322"/>
              <a:gd name="connsiteY3" fmla="*/ 0 h 1554564"/>
              <a:gd name="connsiteX4" fmla="*/ 11433322 w 11433322"/>
              <a:gd name="connsiteY4" fmla="*/ 93506 h 1554564"/>
              <a:gd name="connsiteX5" fmla="*/ 11433322 w 11433322"/>
              <a:gd name="connsiteY5" fmla="*/ 1345474 h 1554564"/>
              <a:gd name="connsiteX6" fmla="*/ 8673737 w 11433322"/>
              <a:gd name="connsiteY6" fmla="*/ 1149532 h 1554564"/>
              <a:gd name="connsiteX7" fmla="*/ 2756263 w 11433322"/>
              <a:gd name="connsiteY7" fmla="*/ 1554481 h 1554564"/>
              <a:gd name="connsiteX8" fmla="*/ 0 w 11433322"/>
              <a:gd name="connsiteY8" fmla="*/ 1345474 h 1554564"/>
              <a:gd name="connsiteX9" fmla="*/ 0 w 11433322"/>
              <a:gd name="connsiteY9" fmla="*/ 93506 h 1554564"/>
              <a:gd name="connsiteX0" fmla="*/ 0 w 11433322"/>
              <a:gd name="connsiteY0" fmla="*/ 93506 h 1619866"/>
              <a:gd name="connsiteX1" fmla="*/ 2573383 w 11433322"/>
              <a:gd name="connsiteY1" fmla="*/ 391886 h 1619866"/>
              <a:gd name="connsiteX2" fmla="*/ 3801292 w 11433322"/>
              <a:gd name="connsiteY2" fmla="*/ 326571 h 1619866"/>
              <a:gd name="connsiteX3" fmla="*/ 8948057 w 11433322"/>
              <a:gd name="connsiteY3" fmla="*/ 0 h 1619866"/>
              <a:gd name="connsiteX4" fmla="*/ 11433322 w 11433322"/>
              <a:gd name="connsiteY4" fmla="*/ 93506 h 1619866"/>
              <a:gd name="connsiteX5" fmla="*/ 11433322 w 11433322"/>
              <a:gd name="connsiteY5" fmla="*/ 1345474 h 1619866"/>
              <a:gd name="connsiteX6" fmla="*/ 8673737 w 11433322"/>
              <a:gd name="connsiteY6" fmla="*/ 1149532 h 1619866"/>
              <a:gd name="connsiteX7" fmla="*/ 2756263 w 11433322"/>
              <a:gd name="connsiteY7" fmla="*/ 1619795 h 1619866"/>
              <a:gd name="connsiteX8" fmla="*/ 0 w 11433322"/>
              <a:gd name="connsiteY8" fmla="*/ 1345474 h 1619866"/>
              <a:gd name="connsiteX9" fmla="*/ 0 w 11433322"/>
              <a:gd name="connsiteY9" fmla="*/ 93506 h 1619866"/>
              <a:gd name="connsiteX0" fmla="*/ 0 w 11433322"/>
              <a:gd name="connsiteY0" fmla="*/ 93506 h 1770838"/>
              <a:gd name="connsiteX1" fmla="*/ 2573383 w 11433322"/>
              <a:gd name="connsiteY1" fmla="*/ 391886 h 1770838"/>
              <a:gd name="connsiteX2" fmla="*/ 3801292 w 11433322"/>
              <a:gd name="connsiteY2" fmla="*/ 326571 h 1770838"/>
              <a:gd name="connsiteX3" fmla="*/ 8948057 w 11433322"/>
              <a:gd name="connsiteY3" fmla="*/ 0 h 1770838"/>
              <a:gd name="connsiteX4" fmla="*/ 11433322 w 11433322"/>
              <a:gd name="connsiteY4" fmla="*/ 93506 h 1770838"/>
              <a:gd name="connsiteX5" fmla="*/ 11433322 w 11433322"/>
              <a:gd name="connsiteY5" fmla="*/ 1345474 h 1770838"/>
              <a:gd name="connsiteX6" fmla="*/ 8673737 w 11433322"/>
              <a:gd name="connsiteY6" fmla="*/ 1149532 h 1770838"/>
              <a:gd name="connsiteX7" fmla="*/ 3696789 w 11433322"/>
              <a:gd name="connsiteY7" fmla="*/ 1750423 h 1770838"/>
              <a:gd name="connsiteX8" fmla="*/ 2756263 w 11433322"/>
              <a:gd name="connsiteY8" fmla="*/ 1619795 h 1770838"/>
              <a:gd name="connsiteX9" fmla="*/ 0 w 11433322"/>
              <a:gd name="connsiteY9" fmla="*/ 1345474 h 1770838"/>
              <a:gd name="connsiteX10" fmla="*/ 0 w 11433322"/>
              <a:gd name="connsiteY10" fmla="*/ 93506 h 1770838"/>
              <a:gd name="connsiteX0" fmla="*/ 0 w 11433322"/>
              <a:gd name="connsiteY0" fmla="*/ 93506 h 1770838"/>
              <a:gd name="connsiteX1" fmla="*/ 2573383 w 11433322"/>
              <a:gd name="connsiteY1" fmla="*/ 391886 h 1770838"/>
              <a:gd name="connsiteX2" fmla="*/ 3801292 w 11433322"/>
              <a:gd name="connsiteY2" fmla="*/ 326571 h 1770838"/>
              <a:gd name="connsiteX3" fmla="*/ 8948057 w 11433322"/>
              <a:gd name="connsiteY3" fmla="*/ 0 h 1770838"/>
              <a:gd name="connsiteX4" fmla="*/ 11433322 w 11433322"/>
              <a:gd name="connsiteY4" fmla="*/ 93506 h 1770838"/>
              <a:gd name="connsiteX5" fmla="*/ 11433322 w 11433322"/>
              <a:gd name="connsiteY5" fmla="*/ 1345474 h 1770838"/>
              <a:gd name="connsiteX6" fmla="*/ 8686800 w 11433322"/>
              <a:gd name="connsiteY6" fmla="*/ 914400 h 1770838"/>
              <a:gd name="connsiteX7" fmla="*/ 3696789 w 11433322"/>
              <a:gd name="connsiteY7" fmla="*/ 1750423 h 1770838"/>
              <a:gd name="connsiteX8" fmla="*/ 2756263 w 11433322"/>
              <a:gd name="connsiteY8" fmla="*/ 1619795 h 1770838"/>
              <a:gd name="connsiteX9" fmla="*/ 0 w 11433322"/>
              <a:gd name="connsiteY9" fmla="*/ 1345474 h 1770838"/>
              <a:gd name="connsiteX10" fmla="*/ 0 w 11433322"/>
              <a:gd name="connsiteY10" fmla="*/ 93506 h 1770838"/>
              <a:gd name="connsiteX0" fmla="*/ 0 w 11433322"/>
              <a:gd name="connsiteY0" fmla="*/ 289449 h 1966781"/>
              <a:gd name="connsiteX1" fmla="*/ 2573383 w 11433322"/>
              <a:gd name="connsiteY1" fmla="*/ 587829 h 1966781"/>
              <a:gd name="connsiteX2" fmla="*/ 3801292 w 11433322"/>
              <a:gd name="connsiteY2" fmla="*/ 522514 h 1966781"/>
              <a:gd name="connsiteX3" fmla="*/ 8987246 w 11433322"/>
              <a:gd name="connsiteY3" fmla="*/ 0 h 1966781"/>
              <a:gd name="connsiteX4" fmla="*/ 11433322 w 11433322"/>
              <a:gd name="connsiteY4" fmla="*/ 289449 h 1966781"/>
              <a:gd name="connsiteX5" fmla="*/ 11433322 w 11433322"/>
              <a:gd name="connsiteY5" fmla="*/ 1541417 h 1966781"/>
              <a:gd name="connsiteX6" fmla="*/ 8686800 w 11433322"/>
              <a:gd name="connsiteY6" fmla="*/ 1110343 h 1966781"/>
              <a:gd name="connsiteX7" fmla="*/ 3696789 w 11433322"/>
              <a:gd name="connsiteY7" fmla="*/ 1946366 h 1966781"/>
              <a:gd name="connsiteX8" fmla="*/ 2756263 w 11433322"/>
              <a:gd name="connsiteY8" fmla="*/ 1815738 h 1966781"/>
              <a:gd name="connsiteX9" fmla="*/ 0 w 11433322"/>
              <a:gd name="connsiteY9" fmla="*/ 1541417 h 1966781"/>
              <a:gd name="connsiteX10" fmla="*/ 0 w 11433322"/>
              <a:gd name="connsiteY10" fmla="*/ 289449 h 196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3322" h="1966781">
                <a:moveTo>
                  <a:pt x="0" y="289449"/>
                </a:moveTo>
                <a:cubicBezTo>
                  <a:pt x="433252" y="106569"/>
                  <a:pt x="1939834" y="548985"/>
                  <a:pt x="2573383" y="587829"/>
                </a:cubicBezTo>
                <a:cubicBezTo>
                  <a:pt x="3206932" y="626673"/>
                  <a:pt x="2743201" y="563880"/>
                  <a:pt x="3801292" y="522514"/>
                </a:cubicBezTo>
                <a:cubicBezTo>
                  <a:pt x="5516880" y="470263"/>
                  <a:pt x="7271658" y="52251"/>
                  <a:pt x="8987246" y="0"/>
                </a:cubicBezTo>
                <a:lnTo>
                  <a:pt x="11433322" y="289449"/>
                </a:lnTo>
                <a:lnTo>
                  <a:pt x="11433322" y="1541417"/>
                </a:lnTo>
                <a:cubicBezTo>
                  <a:pt x="10971214" y="1756610"/>
                  <a:pt x="10132976" y="1075509"/>
                  <a:pt x="8686800" y="1110343"/>
                </a:cubicBezTo>
                <a:cubicBezTo>
                  <a:pt x="7406086" y="1149532"/>
                  <a:pt x="4683035" y="1867989"/>
                  <a:pt x="3696789" y="1946366"/>
                </a:cubicBezTo>
                <a:cubicBezTo>
                  <a:pt x="2710543" y="2024743"/>
                  <a:pt x="3381103" y="1854927"/>
                  <a:pt x="2756263" y="1815738"/>
                </a:cubicBezTo>
                <a:lnTo>
                  <a:pt x="0" y="1541417"/>
                </a:lnTo>
                <a:lnTo>
                  <a:pt x="0" y="289449"/>
                </a:lnTo>
                <a:close/>
              </a:path>
            </a:pathLst>
          </a:custGeom>
          <a:noFill/>
        </p:spPr>
        <p:txBody>
          <a:bodyPr wrap="none" lIns="91440" tIns="45720" rIns="91440" bIns="45720">
            <a:spAutoFit/>
          </a:bodyPr>
          <a:lstStyle/>
          <a:p>
            <a:pPr algn="ctr"/>
            <a:r>
              <a:rPr lang="en-US" sz="6600" b="1">
                <a:ln w="9525">
                  <a:solidFill>
                    <a:schemeClr val="bg1"/>
                  </a:solidFill>
                  <a:prstDash val="solid"/>
                </a:ln>
                <a:solidFill>
                  <a:srgbClr val="0070C0"/>
                </a:solidFill>
                <a:effectLst>
                  <a:outerShdw blurRad="12700" dist="38100" dir="2700000" algn="tl" rotWithShape="0">
                    <a:schemeClr val="bg1">
                      <a:lumMod val="50000"/>
                    </a:schemeClr>
                  </a:outerShdw>
                  <a:reflection blurRad="6350" stA="55000" endA="300" endPos="45500" dir="5400000" sy="-100000" algn="bl" rotWithShape="0"/>
                </a:effectLst>
                <a:latin typeface="iCiel Cadena" panose="02000503000000020004" pitchFamily="50" charset="0"/>
              </a:rPr>
              <a:t>S</a:t>
            </a:r>
            <a:r>
              <a:rPr lang="vi-VN" sz="6600" b="1">
                <a:ln w="9525">
                  <a:solidFill>
                    <a:schemeClr val="bg1"/>
                  </a:solidFill>
                  <a:prstDash val="solid"/>
                </a:ln>
                <a:solidFill>
                  <a:srgbClr val="0070C0"/>
                </a:solidFill>
                <a:effectLst>
                  <a:outerShdw blurRad="12700" dist="38100" dir="2700000" algn="tl" rotWithShape="0">
                    <a:schemeClr val="bg1">
                      <a:lumMod val="50000"/>
                    </a:schemeClr>
                  </a:outerShdw>
                  <a:reflection blurRad="6350" stA="55000" endA="300" endPos="45500" dir="5400000" sy="-100000" algn="bl" rotWithShape="0"/>
                </a:effectLst>
                <a:latin typeface="iCiel Cadena" panose="02000503000000020004" pitchFamily="50" charset="0"/>
              </a:rPr>
              <a:t>ự </a:t>
            </a:r>
            <a:r>
              <a:rPr lang="vi-VN" sz="6600" b="1" dirty="0">
                <a:ln w="9525">
                  <a:solidFill>
                    <a:schemeClr val="bg1"/>
                  </a:solidFill>
                  <a:prstDash val="solid"/>
                </a:ln>
                <a:solidFill>
                  <a:srgbClr val="0070C0"/>
                </a:solidFill>
                <a:effectLst>
                  <a:outerShdw blurRad="12700" dist="38100" dir="2700000" algn="tl" rotWithShape="0">
                    <a:schemeClr val="bg1">
                      <a:lumMod val="50000"/>
                    </a:schemeClr>
                  </a:outerShdw>
                  <a:reflection blurRad="6350" stA="55000" endA="300" endPos="45500" dir="5400000" sy="-100000" algn="bl" rotWithShape="0"/>
                </a:effectLst>
                <a:latin typeface="iCiel Cadena" panose="02000503000000020004" pitchFamily="50" charset="0"/>
              </a:rPr>
              <a:t>phát triển của hạt mướp </a:t>
            </a:r>
            <a:endPar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reflection blurRad="6350" stA="55000" endA="300" endPos="45500" dir="5400000" sy="-100000" algn="bl" rotWithShape="0"/>
              </a:effectLst>
              <a:latin typeface="iCiel Cadena" panose="02000503000000020004" pitchFamily="50" charset="0"/>
            </a:endParaRPr>
          </a:p>
        </p:txBody>
      </p:sp>
    </p:spTree>
    <p:extLst>
      <p:ext uri="{BB962C8B-B14F-4D97-AF65-F5344CB8AC3E}">
        <p14:creationId xmlns:p14="http://schemas.microsoft.com/office/powerpoint/2010/main" val="746539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905C86-5119-4049-9C3B-D4884F78E442}"/>
              </a:ext>
            </a:extLst>
          </p:cNvPr>
          <p:cNvSpPr/>
          <p:nvPr/>
        </p:nvSpPr>
        <p:spPr>
          <a:xfrm>
            <a:off x="0" y="0"/>
            <a:ext cx="12585291"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N UVN Banh Mi"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49" y="575488"/>
            <a:ext cx="5470473" cy="5707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7" name="Group 6">
            <a:extLst>
              <a:ext uri="{FF2B5EF4-FFF2-40B4-BE49-F238E27FC236}">
                <a16:creationId xmlns:a16="http://schemas.microsoft.com/office/drawing/2014/main" id="{2536C3C2-C48F-4B18-BDEE-0BE61BC03759}"/>
              </a:ext>
            </a:extLst>
          </p:cNvPr>
          <p:cNvGrpSpPr/>
          <p:nvPr/>
        </p:nvGrpSpPr>
        <p:grpSpPr>
          <a:xfrm>
            <a:off x="5999177" y="211996"/>
            <a:ext cx="6402973" cy="1003488"/>
            <a:chOff x="5999177" y="211996"/>
            <a:chExt cx="6402973" cy="1003488"/>
          </a:xfrm>
        </p:grpSpPr>
        <p:sp>
          <p:nvSpPr>
            <p:cNvPr id="19" name="Heart 18"/>
            <p:cNvSpPr/>
            <p:nvPr/>
          </p:nvSpPr>
          <p:spPr>
            <a:xfrm rot="16200000">
              <a:off x="5986501" y="231178"/>
              <a:ext cx="848311" cy="822960"/>
            </a:xfrm>
            <a:prstGeom prst="hear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vert="vert" rtlCol="0" anchor="ctr"/>
            <a:lstStyle/>
            <a:p>
              <a:pPr algn="ctr"/>
              <a:r>
                <a:rPr lang="en-US" sz="3600" dirty="0"/>
                <a:t>a</a:t>
              </a:r>
            </a:p>
          </p:txBody>
        </p:sp>
        <p:sp>
          <p:nvSpPr>
            <p:cNvPr id="3" name="Rectangle 2"/>
            <p:cNvSpPr/>
            <p:nvPr/>
          </p:nvSpPr>
          <p:spPr>
            <a:xfrm>
              <a:off x="6556779" y="211996"/>
              <a:ext cx="5845371" cy="1003488"/>
            </a:xfrm>
            <a:prstGeom prst="rect">
              <a:avLst/>
            </a:prstGeom>
            <a:solidFill>
              <a:srgbClr val="7030A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rPr>
                <a:t>Hạt</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mướp</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khi</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bắt</a:t>
              </a:r>
              <a:r>
                <a:rPr lang="en-US" sz="3600" b="1" dirty="0">
                  <a:effectLst>
                    <a:outerShdw blurRad="38100" dist="38100" dir="2700000" algn="tl">
                      <a:srgbClr val="000000">
                        <a:alpha val="43137"/>
                      </a:srgbClr>
                    </a:outerShdw>
                  </a:effectLst>
                </a:rPr>
                <a:t> </a:t>
              </a:r>
              <a:r>
                <a:rPr lang="en-US" sz="3600" b="1" err="1">
                  <a:effectLst>
                    <a:outerShdw blurRad="38100" dist="38100" dir="2700000" algn="tl">
                      <a:srgbClr val="000000">
                        <a:alpha val="43137"/>
                      </a:srgbClr>
                    </a:outerShdw>
                  </a:effectLst>
                </a:rPr>
                <a:t>đầu</a:t>
              </a:r>
              <a:r>
                <a:rPr lang="en-US" sz="3600" b="1">
                  <a:effectLst>
                    <a:outerShdw blurRad="38100" dist="38100" dir="2700000" algn="tl">
                      <a:srgbClr val="000000">
                        <a:alpha val="43137"/>
                      </a:srgbClr>
                    </a:outerShdw>
                  </a:effectLst>
                </a:rPr>
                <a:t> </a:t>
              </a:r>
              <a:br>
                <a:rPr lang="en-US" sz="3600" b="1">
                  <a:effectLst>
                    <a:outerShdw blurRad="38100" dist="38100" dir="2700000" algn="tl">
                      <a:srgbClr val="000000">
                        <a:alpha val="43137"/>
                      </a:srgbClr>
                    </a:outerShdw>
                  </a:effectLst>
                </a:rPr>
              </a:br>
              <a:r>
                <a:rPr lang="en-US" sz="3600" b="1">
                  <a:effectLst>
                    <a:outerShdw blurRad="38100" dist="38100" dir="2700000" algn="tl">
                      <a:srgbClr val="000000">
                        <a:alpha val="43137"/>
                      </a:srgbClr>
                    </a:outerShdw>
                  </a:effectLst>
                </a:rPr>
                <a:t>gieo </a:t>
              </a:r>
              <a:r>
                <a:rPr lang="en-US" sz="3600" b="1" dirty="0" err="1">
                  <a:effectLst>
                    <a:outerShdw blurRad="38100" dist="38100" dir="2700000" algn="tl">
                      <a:srgbClr val="000000">
                        <a:alpha val="43137"/>
                      </a:srgbClr>
                    </a:outerShdw>
                  </a:effectLst>
                </a:rPr>
                <a:t>hạt</a:t>
              </a:r>
              <a:r>
                <a:rPr lang="en-US" sz="3600" b="1" dirty="0">
                  <a:effectLst>
                    <a:outerShdw blurRad="38100" dist="38100" dir="2700000" algn="tl">
                      <a:srgbClr val="000000">
                        <a:alpha val="43137"/>
                      </a:srgbClr>
                    </a:outerShdw>
                  </a:effectLst>
                </a:rPr>
                <a:t>.</a:t>
              </a:r>
            </a:p>
          </p:txBody>
        </p:sp>
      </p:grpSp>
      <p:grpSp>
        <p:nvGrpSpPr>
          <p:cNvPr id="8" name="Group 7">
            <a:extLst>
              <a:ext uri="{FF2B5EF4-FFF2-40B4-BE49-F238E27FC236}">
                <a16:creationId xmlns:a16="http://schemas.microsoft.com/office/drawing/2014/main" id="{25CB7306-53E5-42C1-B05A-305756620075}"/>
              </a:ext>
            </a:extLst>
          </p:cNvPr>
          <p:cNvGrpSpPr/>
          <p:nvPr/>
        </p:nvGrpSpPr>
        <p:grpSpPr>
          <a:xfrm>
            <a:off x="5999177" y="1424380"/>
            <a:ext cx="6390298" cy="2113280"/>
            <a:chOff x="5999177" y="1424380"/>
            <a:chExt cx="6390298" cy="2113280"/>
          </a:xfrm>
        </p:grpSpPr>
        <p:sp>
          <p:nvSpPr>
            <p:cNvPr id="18" name="Heart 17"/>
            <p:cNvSpPr/>
            <p:nvPr/>
          </p:nvSpPr>
          <p:spPr>
            <a:xfrm rot="16200000">
              <a:off x="5986501" y="2002633"/>
              <a:ext cx="848311" cy="822960"/>
            </a:xfrm>
            <a:prstGeom prst="hear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vert="vert" rtlCol="0" anchor="ctr"/>
            <a:lstStyle/>
            <a:p>
              <a:pPr algn="ctr"/>
              <a:r>
                <a:rPr lang="en-US" sz="3600" dirty="0"/>
                <a:t>b</a:t>
              </a:r>
            </a:p>
          </p:txBody>
        </p:sp>
        <p:sp>
          <p:nvSpPr>
            <p:cNvPr id="4" name="Rectangle 3"/>
            <p:cNvSpPr/>
            <p:nvPr/>
          </p:nvSpPr>
          <p:spPr>
            <a:xfrm>
              <a:off x="6544104" y="1424380"/>
              <a:ext cx="5845371" cy="211328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rPr>
                <a:t>Sau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vài</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ngày</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rễ</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mầm</a:t>
              </a:r>
              <a:r>
                <a:rPr lang="en-US" sz="3600" b="1" dirty="0">
                  <a:solidFill>
                    <a:schemeClr val="tx1"/>
                  </a:solidFill>
                  <a:effectLst>
                    <a:outerShdw blurRad="38100" dist="38100" dir="2700000" algn="tl">
                      <a:srgbClr val="000000">
                        <a:alpha val="43137"/>
                      </a:srgbClr>
                    </a:outerShdw>
                  </a:effectLst>
                </a:rPr>
                <a:t> </a:t>
              </a:r>
              <a:r>
                <a:rPr lang="en-US" sz="3600" b="1" err="1">
                  <a:solidFill>
                    <a:schemeClr val="tx1"/>
                  </a:solidFill>
                  <a:effectLst>
                    <a:outerShdw blurRad="38100" dist="38100" dir="2700000" algn="tl">
                      <a:srgbClr val="000000">
                        <a:alpha val="43137"/>
                      </a:srgbClr>
                    </a:outerShdw>
                  </a:effectLst>
                </a:rPr>
                <a:t>đã</a:t>
              </a:r>
              <a:r>
                <a:rPr lang="en-US" sz="3600" b="1">
                  <a:solidFill>
                    <a:schemeClr val="tx1"/>
                  </a:solidFill>
                  <a:effectLst>
                    <a:outerShdw blurRad="38100" dist="38100" dir="2700000" algn="tl">
                      <a:srgbClr val="000000">
                        <a:alpha val="43137"/>
                      </a:srgbClr>
                    </a:outerShdw>
                  </a:effectLst>
                </a:rPr>
                <a:t> </a:t>
              </a:r>
              <a:br>
                <a:rPr lang="en-US" sz="3600" b="1">
                  <a:solidFill>
                    <a:schemeClr val="tx1"/>
                  </a:solidFill>
                  <a:effectLst>
                    <a:outerShdw blurRad="38100" dist="38100" dir="2700000" algn="tl">
                      <a:srgbClr val="000000">
                        <a:alpha val="43137"/>
                      </a:srgbClr>
                    </a:outerShdw>
                  </a:effectLst>
                </a:rPr>
              </a:br>
              <a:r>
                <a:rPr lang="en-US" sz="3600" b="1">
                  <a:solidFill>
                    <a:schemeClr val="tx1"/>
                  </a:solidFill>
                  <a:effectLst>
                    <a:outerShdw blurRad="38100" dist="38100" dir="2700000" algn="tl">
                      <a:srgbClr val="000000">
                        <a:alpha val="43137"/>
                      </a:srgbClr>
                    </a:outerShdw>
                  </a:effectLst>
                </a:rPr>
                <a:t>mọc </a:t>
              </a:r>
              <a:r>
                <a:rPr lang="en-US" sz="3600" b="1" dirty="0" err="1">
                  <a:solidFill>
                    <a:schemeClr val="tx1"/>
                  </a:solidFill>
                  <a:effectLst>
                    <a:outerShdw blurRad="38100" dist="38100" dir="2700000" algn="tl">
                      <a:srgbClr val="000000">
                        <a:alpha val="43137"/>
                      </a:srgbClr>
                    </a:outerShdw>
                  </a:effectLst>
                </a:rPr>
                <a:t>nhiều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thân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mầm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chui</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lên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khỏi</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mặt</a:t>
              </a:r>
              <a:r>
                <a:rPr lang="en-US" sz="3600" b="1" dirty="0">
                  <a:solidFill>
                    <a:schemeClr val="tx1"/>
                  </a:solidFill>
                  <a:effectLst>
                    <a:outerShdw blurRad="38100" dist="38100" dir="2700000" algn="tl">
                      <a:srgbClr val="000000">
                        <a:alpha val="43137"/>
                      </a:srgbClr>
                    </a:outerShdw>
                  </a:effectLst>
                </a:rPr>
                <a:t> </a:t>
              </a:r>
              <a:r>
                <a:rPr lang="en-US" sz="3600" b="1" err="1">
                  <a:solidFill>
                    <a:schemeClr val="tx1"/>
                  </a:solidFill>
                  <a:effectLst>
                    <a:outerShdw blurRad="38100" dist="38100" dir="2700000" algn="tl">
                      <a:srgbClr val="000000">
                        <a:alpha val="43137"/>
                      </a:srgbClr>
                    </a:outerShdw>
                  </a:effectLst>
                </a:rPr>
                <a:t>đất</a:t>
              </a:r>
              <a:r>
                <a:rPr lang="en-US" sz="3600" b="1">
                  <a:solidFill>
                    <a:schemeClr val="tx1"/>
                  </a:solidFill>
                  <a:effectLst>
                    <a:outerShdw blurRad="38100" dist="38100" dir="2700000" algn="tl">
                      <a:srgbClr val="000000">
                        <a:alpha val="43137"/>
                      </a:srgbClr>
                    </a:outerShdw>
                  </a:effectLst>
                </a:rPr>
                <a:t> với</a:t>
              </a:r>
              <a:br>
                <a:rPr lang="en-US" sz="3600" b="1">
                  <a:solidFill>
                    <a:schemeClr val="tx1"/>
                  </a:solidFill>
                  <a:effectLst>
                    <a:outerShdw blurRad="38100" dist="38100" dir="2700000" algn="tl">
                      <a:srgbClr val="000000">
                        <a:alpha val="43137"/>
                      </a:srgbClr>
                    </a:outerShdw>
                  </a:effectLst>
                </a:rPr>
              </a:br>
              <a:r>
                <a:rPr lang="en-US" sz="3600" b="1">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hai</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lá</a:t>
              </a:r>
              <a:r>
                <a:rPr lang="en-US" sz="3600" b="1" dirty="0">
                  <a:solidFill>
                    <a:schemeClr val="tx1"/>
                  </a:solidFill>
                  <a:effectLst>
                    <a:outerShdw blurRad="38100" dist="38100" dir="2700000" algn="tl">
                      <a:srgbClr val="000000">
                        <a:alpha val="43137"/>
                      </a:srgbClr>
                    </a:outerShdw>
                  </a:effectLst>
                </a:rPr>
                <a:t> </a:t>
              </a:r>
              <a:r>
                <a:rPr lang="en-US" sz="3600" b="1" err="1">
                  <a:solidFill>
                    <a:schemeClr val="tx1"/>
                  </a:solidFill>
                  <a:effectLst>
                    <a:outerShdw blurRad="38100" dist="38100" dir="2700000" algn="tl">
                      <a:srgbClr val="000000">
                        <a:alpha val="43137"/>
                      </a:srgbClr>
                    </a:outerShdw>
                  </a:effectLst>
                </a:rPr>
                <a:t>mầm</a:t>
              </a:r>
              <a:r>
                <a:rPr lang="en-US" sz="3600" b="1">
                  <a:solidFill>
                    <a:schemeClr val="tx1"/>
                  </a:solidFill>
                  <a:effectLst>
                    <a:outerShdw blurRad="38100" dist="38100" dir="2700000" algn="tl">
                      <a:srgbClr val="000000">
                        <a:alpha val="43137"/>
                      </a:srgbClr>
                    </a:outerShdw>
                  </a:effectLst>
                </a:rPr>
                <a:t> </a:t>
              </a:r>
              <a:endParaRPr lang="en-US" sz="3600" b="1" dirty="0">
                <a:solidFill>
                  <a:schemeClr val="tx1"/>
                </a:solidFill>
                <a:effectLst>
                  <a:outerShdw blurRad="38100" dist="38100" dir="2700000" algn="tl">
                    <a:srgbClr val="000000">
                      <a:alpha val="43137"/>
                    </a:srgbClr>
                  </a:outerShdw>
                </a:effectLst>
              </a:endParaRPr>
            </a:p>
          </p:txBody>
        </p:sp>
      </p:grpSp>
      <p:grpSp>
        <p:nvGrpSpPr>
          <p:cNvPr id="9" name="Group 8">
            <a:extLst>
              <a:ext uri="{FF2B5EF4-FFF2-40B4-BE49-F238E27FC236}">
                <a16:creationId xmlns:a16="http://schemas.microsoft.com/office/drawing/2014/main" id="{E35B07E0-DD49-4F18-AEF9-AE9EA47ABB38}"/>
              </a:ext>
            </a:extLst>
          </p:cNvPr>
          <p:cNvGrpSpPr/>
          <p:nvPr/>
        </p:nvGrpSpPr>
        <p:grpSpPr>
          <a:xfrm>
            <a:off x="5999177" y="3875892"/>
            <a:ext cx="6402973" cy="1169822"/>
            <a:chOff x="5999177" y="3875892"/>
            <a:chExt cx="6402973" cy="1169822"/>
          </a:xfrm>
        </p:grpSpPr>
        <p:sp>
          <p:nvSpPr>
            <p:cNvPr id="20" name="Heart 19"/>
            <p:cNvSpPr/>
            <p:nvPr/>
          </p:nvSpPr>
          <p:spPr>
            <a:xfrm rot="16200000">
              <a:off x="5986501" y="4001182"/>
              <a:ext cx="848311" cy="822960"/>
            </a:xfrm>
            <a:prstGeom prst="hear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vert="vert" rtlCol="0" anchor="ctr"/>
            <a:lstStyle/>
            <a:p>
              <a:pPr algn="ctr"/>
              <a:r>
                <a:rPr lang="en-US" sz="3600" dirty="0"/>
                <a:t>c</a:t>
              </a:r>
            </a:p>
          </p:txBody>
        </p:sp>
        <p:sp>
          <p:nvSpPr>
            <p:cNvPr id="5" name="Rectangle 4"/>
            <p:cNvSpPr/>
            <p:nvPr/>
          </p:nvSpPr>
          <p:spPr>
            <a:xfrm>
              <a:off x="6556779" y="3875892"/>
              <a:ext cx="5845371" cy="1169822"/>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dirty="0" err="1">
                  <a:effectLst>
                    <a:outerShdw blurRad="38100" dist="38100" dir="2700000" algn="tl">
                      <a:srgbClr val="000000">
                        <a:alpha val="43137"/>
                      </a:srgbClr>
                    </a:outerShdw>
                  </a:effectLst>
                </a:rPr>
                <a:t>Cây</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đã</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bắt</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đầu</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đâm</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chồi</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mọc</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thêm</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nhiều</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lá</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mới</a:t>
              </a:r>
              <a:r>
                <a:rPr lang="en-US" sz="3600" b="1" dirty="0">
                  <a:effectLst>
                    <a:outerShdw blurRad="38100" dist="38100" dir="2700000" algn="tl">
                      <a:srgbClr val="000000">
                        <a:alpha val="43137"/>
                      </a:srgbClr>
                    </a:outerShdw>
                  </a:effectLst>
                </a:rPr>
                <a:t>.</a:t>
              </a:r>
            </a:p>
          </p:txBody>
        </p:sp>
      </p:grpSp>
      <p:grpSp>
        <p:nvGrpSpPr>
          <p:cNvPr id="10" name="Group 9">
            <a:extLst>
              <a:ext uri="{FF2B5EF4-FFF2-40B4-BE49-F238E27FC236}">
                <a16:creationId xmlns:a16="http://schemas.microsoft.com/office/drawing/2014/main" id="{C409BF76-10F8-41F8-AB3C-E30F1B4CB494}"/>
              </a:ext>
            </a:extLst>
          </p:cNvPr>
          <p:cNvGrpSpPr/>
          <p:nvPr/>
        </p:nvGrpSpPr>
        <p:grpSpPr>
          <a:xfrm>
            <a:off x="5999178" y="5383946"/>
            <a:ext cx="6390297" cy="1073831"/>
            <a:chOff x="5999178" y="5383946"/>
            <a:chExt cx="6390297" cy="1073831"/>
          </a:xfrm>
        </p:grpSpPr>
        <p:sp>
          <p:nvSpPr>
            <p:cNvPr id="17" name="Heart 16"/>
            <p:cNvSpPr/>
            <p:nvPr/>
          </p:nvSpPr>
          <p:spPr>
            <a:xfrm rot="16200000">
              <a:off x="5986502" y="5489989"/>
              <a:ext cx="848311" cy="822960"/>
            </a:xfrm>
            <a:prstGeom prst="hear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vert="vert" rtlCol="0" anchor="ctr"/>
            <a:lstStyle/>
            <a:p>
              <a:pPr algn="ctr"/>
              <a:r>
                <a:rPr lang="en-US" sz="3600" dirty="0"/>
                <a:t>d</a:t>
              </a:r>
            </a:p>
          </p:txBody>
        </p:sp>
        <p:sp>
          <p:nvSpPr>
            <p:cNvPr id="6" name="Rectangle 5"/>
            <p:cNvSpPr/>
            <p:nvPr/>
          </p:nvSpPr>
          <p:spPr>
            <a:xfrm>
              <a:off x="6544104" y="5383946"/>
              <a:ext cx="5845371" cy="1073831"/>
            </a:xfrm>
            <a:prstGeom prst="rect">
              <a:avLst/>
            </a:prstGeom>
            <a:solidFill>
              <a:schemeClr val="accent6">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err="1">
                  <a:solidFill>
                    <a:schemeClr val="tx1"/>
                  </a:solidFill>
                  <a:effectLst>
                    <a:outerShdw blurRad="38100" dist="38100" dir="2700000" algn="tl">
                      <a:srgbClr val="000000">
                        <a:alpha val="43137"/>
                      </a:srgbClr>
                    </a:outerShdw>
                  </a:effectLst>
                </a:rPr>
                <a:t>Cây</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mướp</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đã</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bắt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đầu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ra</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hoa</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và</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kết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quả</a:t>
              </a:r>
              <a:r>
                <a:rPr lang="en-US" sz="3600" b="1" dirty="0">
                  <a:solidFill>
                    <a:schemeClr val="tx1"/>
                  </a:solidFill>
                  <a:effectLst>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523940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B4D9-0FF6-4D25-8792-361B43BBC5CB}"/>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N UVN Banh Mi"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3" y="101594"/>
            <a:ext cx="5204072" cy="6654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3">
            <a:extLst>
              <a:ext uri="{FF2B5EF4-FFF2-40B4-BE49-F238E27FC236}">
                <a16:creationId xmlns:a16="http://schemas.microsoft.com/office/drawing/2014/main" id="{08B12AA2-5616-4C72-8BE1-B0776133AA7A}"/>
              </a:ext>
            </a:extLst>
          </p:cNvPr>
          <p:cNvGrpSpPr/>
          <p:nvPr/>
        </p:nvGrpSpPr>
        <p:grpSpPr>
          <a:xfrm>
            <a:off x="5218614" y="294880"/>
            <a:ext cx="6799212" cy="1503326"/>
            <a:chOff x="5218614" y="294880"/>
            <a:chExt cx="6799212" cy="1503326"/>
          </a:xfrm>
        </p:grpSpPr>
        <p:sp>
          <p:nvSpPr>
            <p:cNvPr id="7" name="Heart 6"/>
            <p:cNvSpPr/>
            <p:nvPr/>
          </p:nvSpPr>
          <p:spPr>
            <a:xfrm rot="16200000">
              <a:off x="5205938" y="621106"/>
              <a:ext cx="848311" cy="822960"/>
            </a:xfrm>
            <a:prstGeom prst="hear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vert="vert" rtlCol="0" anchor="ctr"/>
            <a:lstStyle/>
            <a:p>
              <a:pPr algn="ctr"/>
              <a:r>
                <a:rPr lang="en-US" sz="3600" dirty="0"/>
                <a:t>e</a:t>
              </a:r>
            </a:p>
          </p:txBody>
        </p:sp>
        <p:sp>
          <p:nvSpPr>
            <p:cNvPr id="3" name="Rectangle 2"/>
            <p:cNvSpPr/>
            <p:nvPr/>
          </p:nvSpPr>
          <p:spPr>
            <a:xfrm>
              <a:off x="5820226" y="294880"/>
              <a:ext cx="6197600" cy="1503326"/>
            </a:xfrm>
            <a:prstGeom prst="rect">
              <a:avLst/>
            </a:prstGeom>
            <a:solidFill>
              <a:srgbClr val="FFC000"/>
            </a:solidFill>
            <a:ln>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r>
                <a:rPr lang="en-US" sz="3600" b="1" dirty="0" err="1">
                  <a:solidFill>
                    <a:schemeClr val="tx1"/>
                  </a:solidFill>
                  <a:effectLst>
                    <a:outerShdw blurRad="38100" dist="38100" dir="2700000" algn="tl">
                      <a:srgbClr val="000000">
                        <a:alpha val="43137"/>
                      </a:srgbClr>
                    </a:outerShdw>
                  </a:effectLst>
                </a:rPr>
                <a:t>Cây</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mướp</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phát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triển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mạnh</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quả</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mướp</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lớn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đến</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độ</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thu</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hoạch</a:t>
              </a:r>
              <a:r>
                <a:rPr lang="en-US" sz="3600" b="1" dirty="0">
                  <a:solidFill>
                    <a:schemeClr val="tx1"/>
                  </a:solidFill>
                  <a:effectLst>
                    <a:outerShdw blurRad="38100" dist="38100" dir="2700000" algn="tl">
                      <a:srgbClr val="000000">
                        <a:alpha val="43137"/>
                      </a:srgbClr>
                    </a:outerShdw>
                  </a:effectLst>
                </a:rPr>
                <a:t>.</a:t>
              </a:r>
            </a:p>
          </p:txBody>
        </p:sp>
      </p:grpSp>
      <p:grpSp>
        <p:nvGrpSpPr>
          <p:cNvPr id="11" name="Group 10">
            <a:extLst>
              <a:ext uri="{FF2B5EF4-FFF2-40B4-BE49-F238E27FC236}">
                <a16:creationId xmlns:a16="http://schemas.microsoft.com/office/drawing/2014/main" id="{8EE1EC32-B1AF-44A7-AE9D-463AF56C9B6E}"/>
              </a:ext>
            </a:extLst>
          </p:cNvPr>
          <p:cNvGrpSpPr/>
          <p:nvPr/>
        </p:nvGrpSpPr>
        <p:grpSpPr>
          <a:xfrm>
            <a:off x="5218615" y="2163020"/>
            <a:ext cx="6799211" cy="2006600"/>
            <a:chOff x="5218615" y="2163020"/>
            <a:chExt cx="6799211" cy="2006600"/>
          </a:xfrm>
        </p:grpSpPr>
        <p:sp>
          <p:nvSpPr>
            <p:cNvPr id="8" name="Heart 7"/>
            <p:cNvSpPr/>
            <p:nvPr/>
          </p:nvSpPr>
          <p:spPr>
            <a:xfrm rot="16200000">
              <a:off x="5205939" y="2754839"/>
              <a:ext cx="848311" cy="822960"/>
            </a:xfrm>
            <a:prstGeom prst="hear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vert="vert" rtlCol="0" anchor="ctr"/>
            <a:lstStyle/>
            <a:p>
              <a:pPr algn="ctr"/>
              <a:r>
                <a:rPr lang="en-US" sz="3600" dirty="0"/>
                <a:t>g</a:t>
              </a:r>
            </a:p>
          </p:txBody>
        </p:sp>
        <p:sp>
          <p:nvSpPr>
            <p:cNvPr id="5" name="Rectangle 4"/>
            <p:cNvSpPr/>
            <p:nvPr/>
          </p:nvSpPr>
          <p:spPr>
            <a:xfrm>
              <a:off x="5820226" y="2163020"/>
              <a:ext cx="6197600" cy="20066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3600" b="1" dirty="0" err="1">
                  <a:solidFill>
                    <a:schemeClr val="bg1"/>
                  </a:solidFill>
                  <a:effectLst>
                    <a:outerShdw blurRad="38100" dist="38100" dir="2700000" algn="tl">
                      <a:srgbClr val="000000">
                        <a:alpha val="43137"/>
                      </a:srgbClr>
                    </a:outerShdw>
                  </a:effectLst>
                </a:rPr>
                <a:t>Quả</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mướp</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già</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trong</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ruột</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có</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rất</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nhiều</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hạt</a:t>
              </a:r>
              <a:r>
                <a:rPr lang="en-US" sz="3600" b="1" dirty="0">
                  <a:solidFill>
                    <a:schemeClr val="bg1"/>
                  </a:solidFill>
                  <a:effectLst>
                    <a:outerShdw blurRad="38100" dist="38100" dir="2700000" algn="tl">
                      <a:srgbClr val="000000">
                        <a:alpha val="43137"/>
                      </a:srgbClr>
                    </a:outerShdw>
                  </a:effectLst>
                </a:rPr>
                <a:t>.</a:t>
              </a:r>
            </a:p>
          </p:txBody>
        </p:sp>
      </p:grpSp>
      <p:grpSp>
        <p:nvGrpSpPr>
          <p:cNvPr id="12" name="Group 11">
            <a:extLst>
              <a:ext uri="{FF2B5EF4-FFF2-40B4-BE49-F238E27FC236}">
                <a16:creationId xmlns:a16="http://schemas.microsoft.com/office/drawing/2014/main" id="{DCD36C94-355D-4A04-B16F-377D3B207127}"/>
              </a:ext>
            </a:extLst>
          </p:cNvPr>
          <p:cNvGrpSpPr/>
          <p:nvPr/>
        </p:nvGrpSpPr>
        <p:grpSpPr>
          <a:xfrm>
            <a:off x="5218614" y="4636426"/>
            <a:ext cx="6799213" cy="1327254"/>
            <a:chOff x="5218614" y="4636426"/>
            <a:chExt cx="6799213" cy="1327254"/>
          </a:xfrm>
        </p:grpSpPr>
        <p:sp>
          <p:nvSpPr>
            <p:cNvPr id="9" name="Heart 8"/>
            <p:cNvSpPr/>
            <p:nvPr/>
          </p:nvSpPr>
          <p:spPr>
            <a:xfrm rot="16200000">
              <a:off x="5205938" y="4888572"/>
              <a:ext cx="848311" cy="822960"/>
            </a:xfrm>
            <a:prstGeom prst="heart">
              <a:avLst/>
            </a:prstGeom>
            <a:ln w="57150">
              <a:solidFill>
                <a:srgbClr val="00B050"/>
              </a:solidFill>
            </a:ln>
          </p:spPr>
          <p:style>
            <a:lnRef idx="2">
              <a:schemeClr val="accent2"/>
            </a:lnRef>
            <a:fillRef idx="1">
              <a:schemeClr val="lt1"/>
            </a:fillRef>
            <a:effectRef idx="0">
              <a:schemeClr val="accent2"/>
            </a:effectRef>
            <a:fontRef idx="minor">
              <a:schemeClr val="dk1"/>
            </a:fontRef>
          </p:style>
          <p:txBody>
            <a:bodyPr vert="vert" rtlCol="0" anchor="ctr"/>
            <a:lstStyle/>
            <a:p>
              <a:pPr algn="ctr"/>
              <a:r>
                <a:rPr lang="en-US" sz="3600" dirty="0"/>
                <a:t>h</a:t>
              </a:r>
            </a:p>
          </p:txBody>
        </p:sp>
        <p:sp>
          <p:nvSpPr>
            <p:cNvPr id="6" name="Rectangle 5"/>
            <p:cNvSpPr/>
            <p:nvPr/>
          </p:nvSpPr>
          <p:spPr>
            <a:xfrm>
              <a:off x="5820226" y="4636426"/>
              <a:ext cx="6197601" cy="132725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3600" b="1" dirty="0" err="1">
                  <a:solidFill>
                    <a:schemeClr val="tx1"/>
                  </a:solidFill>
                  <a:effectLst>
                    <a:outerShdw blurRad="38100" dist="38100" dir="2700000" algn="tl">
                      <a:srgbClr val="000000">
                        <a:alpha val="43137"/>
                      </a:srgbClr>
                    </a:outerShdw>
                  </a:effectLst>
                </a:rPr>
                <a:t>Hạt</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mướp</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đã</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già</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có</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thể</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đem</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gieo</a:t>
              </a:r>
              <a:r>
                <a:rPr lang="en-US" sz="3600" b="1" dirty="0">
                  <a:solidFill>
                    <a:schemeClr val="tx1"/>
                  </a:solidFill>
                  <a:effectLst>
                    <a:outerShdw blurRad="38100" dist="38100" dir="2700000" algn="tl">
                      <a:srgbClr val="000000">
                        <a:alpha val="43137"/>
                      </a:srgbClr>
                    </a:outerShdw>
                  </a:effectLst>
                </a:rPr>
                <a:t> </a:t>
              </a:r>
              <a:r>
                <a:rPr lang="en-US" sz="3600" b="1" dirty="0" err="1">
                  <a:solidFill>
                    <a:schemeClr val="tx1"/>
                  </a:solidFill>
                  <a:effectLst>
                    <a:outerShdw blurRad="38100" dist="38100" dir="2700000" algn="tl">
                      <a:srgbClr val="000000">
                        <a:alpha val="43137"/>
                      </a:srgbClr>
                    </a:outerShdw>
                  </a:effectLst>
                </a:rPr>
                <a:t>trồng</a:t>
              </a:r>
              <a:r>
                <a:rPr lang="en-US" sz="3600" b="1" dirty="0">
                  <a:solidFill>
                    <a:schemeClr val="tx1"/>
                  </a:solidFill>
                  <a:effectLst>
                    <a:outerShdw blurRad="38100" dist="38100" dir="2700000" algn="tl">
                      <a:srgbClr val="000000">
                        <a:alpha val="43137"/>
                      </a:srgbClr>
                    </a:outerShdw>
                  </a:effectLst>
                </a:rPr>
                <a:t>.</a:t>
              </a:r>
            </a:p>
          </p:txBody>
        </p:sp>
      </p:grpSp>
    </p:spTree>
    <p:extLst>
      <p:ext uri="{BB962C8B-B14F-4D97-AF65-F5344CB8AC3E}">
        <p14:creationId xmlns:p14="http://schemas.microsoft.com/office/powerpoint/2010/main" val="1671764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7EF5697-BEA5-4E58-B059-A3428F102D5A}"/>
              </a:ext>
            </a:extLst>
          </p:cNvPr>
          <p:cNvSpPr/>
          <p:nvPr/>
        </p:nvSpPr>
        <p:spPr>
          <a:xfrm>
            <a:off x="280791" y="327537"/>
            <a:ext cx="11630417" cy="6177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orizontal Scroll 3"/>
          <p:cNvSpPr/>
          <p:nvPr/>
        </p:nvSpPr>
        <p:spPr>
          <a:xfrm>
            <a:off x="4156468" y="503676"/>
            <a:ext cx="7617557" cy="6354324"/>
          </a:xfrm>
          <a:prstGeom prst="horizontalScroll">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571500" lvl="0" indent="-571500" algn="just">
              <a:buFont typeface="Wingdings" panose="05000000000000000000" pitchFamily="2" charset="2"/>
              <a:buChar char="§"/>
            </a:pPr>
            <a:r>
              <a:rPr lang="en-US" sz="3600" dirty="0" err="1">
                <a:latin typeface="#1Li-N7 Marbelia Regular" panose="02000500000000000000" pitchFamily="2" charset="0"/>
                <a:cs typeface="#1Li-N7 Pattaya" pitchFamily="2" charset="-34"/>
              </a:rPr>
              <a:t>Hạt</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phát</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triển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thành</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cây</a:t>
            </a:r>
            <a:r>
              <a:rPr lang="en-US" sz="3600" dirty="0">
                <a:latin typeface="#1Li-N7 Marbelia Regular" panose="02000500000000000000" pitchFamily="2" charset="0"/>
                <a:cs typeface="#1Li-N7 Pattaya" pitchFamily="2" charset="-34"/>
              </a:rPr>
              <a:t> </a:t>
            </a:r>
            <a:r>
              <a:rPr lang="en-US" sz="3600">
                <a:latin typeface="#1Li-N7 Marbelia Regular" panose="02000500000000000000" pitchFamily="2" charset="0"/>
                <a:cs typeface="#1Li-N7 Pattaya" pitchFamily="2" charset="-34"/>
              </a:rPr>
              <a:t>qua </a:t>
            </a:r>
          </a:p>
          <a:p>
            <a:pPr lvl="0" algn="just"/>
            <a:r>
              <a:rPr lang="en-US" sz="3600">
                <a:solidFill>
                  <a:srgbClr val="FF0000"/>
                </a:solidFill>
                <a:latin typeface="#1Li-N7 Marbelia Regular" panose="02000500000000000000" pitchFamily="2" charset="0"/>
                <a:cs typeface="#1Li-N7 Pattaya" pitchFamily="2" charset="-34"/>
              </a:rPr>
              <a:t>7 </a:t>
            </a:r>
            <a:r>
              <a:rPr lang="en-US" sz="3600" dirty="0" err="1">
                <a:solidFill>
                  <a:srgbClr val="FF0000"/>
                </a:solidFill>
                <a:latin typeface="#1Li-N7 Marbelia Regular" panose="02000500000000000000" pitchFamily="2" charset="0"/>
                <a:cs typeface="#1Li-N7 Pattaya" pitchFamily="2" charset="-34"/>
              </a:rPr>
              <a:t>giai</a:t>
            </a:r>
            <a:r>
              <a:rPr lang="en-US" sz="3600" dirty="0">
                <a:solidFill>
                  <a:srgbClr val="FF0000"/>
                </a:solidFill>
                <a:latin typeface="#1Li-N7 Marbelia Regular" panose="02000500000000000000" pitchFamily="2" charset="0"/>
                <a:cs typeface="#1Li-N7 Pattaya" pitchFamily="2" charset="-34"/>
              </a:rPr>
              <a:t> </a:t>
            </a:r>
            <a:r>
              <a:rPr lang="en-US" sz="3600" dirty="0" err="1">
                <a:solidFill>
                  <a:srgbClr val="FF0000"/>
                </a:solidFill>
                <a:latin typeface="#1Li-N7 Marbelia Regular" panose="02000500000000000000" pitchFamily="2" charset="0"/>
                <a:cs typeface="#1Li-N7 Pattaya" pitchFamily="2" charset="-34"/>
              </a:rPr>
              <a:t>đoạn</a:t>
            </a:r>
            <a:r>
              <a:rPr lang="en-US" sz="3600" dirty="0">
                <a:solidFill>
                  <a:srgbClr val="FF0000"/>
                </a:solidFill>
                <a:latin typeface="#1Li-N7 Marbelia Regular" panose="02000500000000000000" pitchFamily="2" charset="0"/>
                <a:cs typeface="#1Li-N7 Pattaya" pitchFamily="2" charset="-34"/>
              </a:rPr>
              <a:t> </a:t>
            </a:r>
            <a:r>
              <a:rPr lang="en-US" sz="3600" dirty="0" err="1">
                <a:solidFill>
                  <a:srgbClr val="FF0000"/>
                </a:solidFill>
                <a:latin typeface="#1Li-N7 Marbelia Regular" panose="02000500000000000000" pitchFamily="2" charset="0"/>
                <a:cs typeface="#1Li-N7 Pattaya" pitchFamily="2" charset="-34"/>
              </a:rPr>
              <a:t>chính</a:t>
            </a:r>
            <a:r>
              <a:rPr lang="en-US" sz="3600" dirty="0">
                <a:solidFill>
                  <a:srgbClr val="FF0000"/>
                </a:solidFill>
                <a:latin typeface="#1Li-N7 Marbelia Regular" panose="02000500000000000000" pitchFamily="2" charset="0"/>
                <a:cs typeface="#1Li-N7 Pattaya" pitchFamily="2" charset="-34"/>
              </a:rPr>
              <a:t>.</a:t>
            </a:r>
          </a:p>
          <a:p>
            <a:pPr marL="571500" lvl="0" indent="-571500" algn="just">
              <a:buFont typeface="Wingdings" panose="05000000000000000000" pitchFamily="2" charset="2"/>
              <a:buChar char="§"/>
            </a:pP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Giai</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đoạn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nảy</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mầm</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là</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giai</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đoạn</a:t>
            </a:r>
            <a:r>
              <a:rPr lang="en-US" sz="3600" dirty="0">
                <a:latin typeface="#1Li-N7 Marbelia Regular" panose="02000500000000000000" pitchFamily="2" charset="0"/>
                <a:cs typeface="#1Li-N7 Pattaya" pitchFamily="2" charset="-34"/>
              </a:rPr>
              <a:t> </a:t>
            </a:r>
            <a:r>
              <a:rPr lang="en-US" sz="3600" dirty="0" err="1">
                <a:solidFill>
                  <a:srgbClr val="FF0000"/>
                </a:solidFill>
                <a:latin typeface="#1Li-N7 Marbelia Regular" panose="02000500000000000000" pitchFamily="2" charset="0"/>
                <a:cs typeface="#1Li-N7 Pattaya" pitchFamily="2" charset="-34"/>
              </a:rPr>
              <a:t>đầu</a:t>
            </a:r>
            <a:r>
              <a:rPr lang="en-US" sz="3600" dirty="0">
                <a:solidFill>
                  <a:srgbClr val="FF0000"/>
                </a:solidFill>
                <a:latin typeface="#1Li-N7 Marbelia Regular" panose="02000500000000000000" pitchFamily="2" charset="0"/>
                <a:cs typeface="#1Li-N7 Pattaya" pitchFamily="2" charset="-34"/>
              </a:rPr>
              <a:t> </a:t>
            </a:r>
            <a:r>
              <a:rPr lang="en-US" sz="3600" dirty="0" err="1">
                <a:solidFill>
                  <a:srgbClr val="FF0000"/>
                </a:solidFill>
                <a:latin typeface="#1Li-N7 Marbelia Regular" panose="02000500000000000000" pitchFamily="2" charset="0"/>
                <a:cs typeface="#1Li-N7 Pattaya" pitchFamily="2" charset="-34"/>
              </a:rPr>
              <a:t>tiên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và</a:t>
            </a:r>
            <a:r>
              <a:rPr lang="en-US" sz="3600" dirty="0">
                <a:latin typeface="#1Li-N7 Marbelia Regular" panose="02000500000000000000" pitchFamily="2" charset="0"/>
                <a:cs typeface="#1Li-N7 Pattaya" pitchFamily="2" charset="-34"/>
              </a:rPr>
              <a:t> </a:t>
            </a:r>
            <a:r>
              <a:rPr lang="en-US" sz="3600" dirty="0" err="1">
                <a:solidFill>
                  <a:srgbClr val="FF0000"/>
                </a:solidFill>
                <a:latin typeface="#1Li-N7 Marbelia Regular" panose="02000500000000000000" pitchFamily="2" charset="0"/>
                <a:cs typeface="#1Li-N7 Pattaya" pitchFamily="2" charset="-34"/>
              </a:rPr>
              <a:t>quan</a:t>
            </a:r>
            <a:r>
              <a:rPr lang="en-US" sz="3600" dirty="0">
                <a:solidFill>
                  <a:srgbClr val="FF0000"/>
                </a:solidFill>
                <a:latin typeface="#1Li-N7 Marbelia Regular" panose="02000500000000000000" pitchFamily="2" charset="0"/>
                <a:cs typeface="#1Li-N7 Pattaya" pitchFamily="2" charset="-34"/>
              </a:rPr>
              <a:t> </a:t>
            </a:r>
            <a:r>
              <a:rPr lang="en-US" sz="3600" dirty="0" err="1">
                <a:solidFill>
                  <a:srgbClr val="FF0000"/>
                </a:solidFill>
                <a:latin typeface="#1Li-N7 Marbelia Regular" panose="02000500000000000000" pitchFamily="2" charset="0"/>
                <a:cs typeface="#1Li-N7 Pattaya" pitchFamily="2" charset="-34"/>
              </a:rPr>
              <a:t>trọng</a:t>
            </a:r>
            <a:r>
              <a:rPr lang="en-US" sz="3600" dirty="0">
                <a:solidFill>
                  <a:srgbClr val="FF0000"/>
                </a:solidFill>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đối</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với</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vòng</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đời</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phát</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triển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của</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cây</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nên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cần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có</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điều</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kiện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lý</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tưởng</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để</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quá</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trình</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này</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diễn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ra</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thuận</a:t>
            </a:r>
            <a:r>
              <a:rPr lang="en-US" sz="3600" dirty="0">
                <a:latin typeface="#1Li-N7 Marbelia Regular" panose="02000500000000000000" pitchFamily="2" charset="0"/>
                <a:cs typeface="#1Li-N7 Pattaya" pitchFamily="2" charset="-34"/>
              </a:rPr>
              <a:t> </a:t>
            </a:r>
            <a:r>
              <a:rPr lang="en-US" sz="3600" dirty="0" err="1">
                <a:latin typeface="#1Li-N7 Marbelia Regular" panose="02000500000000000000" pitchFamily="2" charset="0"/>
                <a:cs typeface="#1Li-N7 Pattaya" pitchFamily="2" charset="-34"/>
              </a:rPr>
              <a:t>lợi</a:t>
            </a:r>
            <a:r>
              <a:rPr lang="en-US" sz="3600" dirty="0">
                <a:latin typeface="#1Li-N7 Marbelia Regular" panose="02000500000000000000" pitchFamily="2" charset="0"/>
                <a:cs typeface="#1Li-N7 Pattaya" pitchFamily="2" charset="-34"/>
              </a:rPr>
              <a:t>.</a:t>
            </a:r>
          </a:p>
        </p:txBody>
      </p:sp>
      <p:grpSp>
        <p:nvGrpSpPr>
          <p:cNvPr id="3" name="Group 2">
            <a:extLst>
              <a:ext uri="{FF2B5EF4-FFF2-40B4-BE49-F238E27FC236}">
                <a16:creationId xmlns:a16="http://schemas.microsoft.com/office/drawing/2014/main" id="{96674E06-C198-4B28-A4A6-0060C463D5B1}"/>
              </a:ext>
            </a:extLst>
          </p:cNvPr>
          <p:cNvGrpSpPr/>
          <p:nvPr/>
        </p:nvGrpSpPr>
        <p:grpSpPr>
          <a:xfrm>
            <a:off x="280791" y="692720"/>
            <a:ext cx="3647768" cy="5812708"/>
            <a:chOff x="-75337" y="6350"/>
            <a:chExt cx="3647768" cy="5812708"/>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680" r="5916"/>
            <a:stretch/>
          </p:blipFill>
          <p:spPr>
            <a:xfrm>
              <a:off x="-75337" y="6350"/>
              <a:ext cx="3647768" cy="4584700"/>
            </a:xfrm>
            <a:prstGeom prst="rect">
              <a:avLst/>
            </a:prstGeom>
          </p:spPr>
        </p:pic>
        <p:sp>
          <p:nvSpPr>
            <p:cNvPr id="5" name="Flowchart: Magnetic Disk 4"/>
            <p:cNvSpPr/>
            <p:nvPr/>
          </p:nvSpPr>
          <p:spPr>
            <a:xfrm>
              <a:off x="456381" y="4129958"/>
              <a:ext cx="2781300" cy="1689100"/>
            </a:xfrm>
            <a:prstGeom prst="flowChartMagneticDisk">
              <a:avLst/>
            </a:prstGeom>
            <a:solidFill>
              <a:srgbClr val="7030A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5000" dirty="0"/>
                <a:t>KẾT LUẬN </a:t>
              </a:r>
            </a:p>
          </p:txBody>
        </p:sp>
      </p:grpSp>
    </p:spTree>
    <p:extLst>
      <p:ext uri="{BB962C8B-B14F-4D97-AF65-F5344CB8AC3E}">
        <p14:creationId xmlns:p14="http://schemas.microsoft.com/office/powerpoint/2010/main" val="2992936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A5632A-F93A-4CF1-9AD5-F44423AE6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447" y="1042735"/>
            <a:ext cx="10559187" cy="3072650"/>
          </a:xfrm>
          <a:prstGeom prst="rect">
            <a:avLst/>
          </a:prstGeom>
        </p:spPr>
      </p:pic>
      <p:grpSp>
        <p:nvGrpSpPr>
          <p:cNvPr id="7" name="Group 6">
            <a:extLst>
              <a:ext uri="{FF2B5EF4-FFF2-40B4-BE49-F238E27FC236}">
                <a16:creationId xmlns:a16="http://schemas.microsoft.com/office/drawing/2014/main" id="{ED7D6730-24A2-4C4C-B50C-BDC1ADBD17CB}"/>
              </a:ext>
            </a:extLst>
          </p:cNvPr>
          <p:cNvGrpSpPr/>
          <p:nvPr/>
        </p:nvGrpSpPr>
        <p:grpSpPr>
          <a:xfrm>
            <a:off x="609600" y="2318221"/>
            <a:ext cx="10972800" cy="2519249"/>
            <a:chOff x="377231" y="2278327"/>
            <a:chExt cx="10972800" cy="2519249"/>
          </a:xfrm>
        </p:grpSpPr>
        <p:sp>
          <p:nvSpPr>
            <p:cNvPr id="5" name="Rectangle: Rounded Corners 4">
              <a:extLst>
                <a:ext uri="{FF2B5EF4-FFF2-40B4-BE49-F238E27FC236}">
                  <a16:creationId xmlns:a16="http://schemas.microsoft.com/office/drawing/2014/main" id="{124C3481-1F40-4766-BE34-EB8AE2457854}"/>
                </a:ext>
              </a:extLst>
            </p:cNvPr>
            <p:cNvSpPr/>
            <p:nvPr/>
          </p:nvSpPr>
          <p:spPr>
            <a:xfrm>
              <a:off x="2015611" y="3293844"/>
              <a:ext cx="9334420" cy="124866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iCiel Cadena" panose="02000503000000020004" pitchFamily="50" charset="0"/>
                </a:rPr>
                <a:t>THỬ THÁCH: MỘT NGÀY LÀM NÔNG DÂN</a:t>
              </a:r>
            </a:p>
          </p:txBody>
        </p:sp>
        <p:pic>
          <p:nvPicPr>
            <p:cNvPr id="6" name="Picture 5">
              <a:extLst>
                <a:ext uri="{FF2B5EF4-FFF2-40B4-BE49-F238E27FC236}">
                  <a16:creationId xmlns:a16="http://schemas.microsoft.com/office/drawing/2014/main" id="{BBE7B471-0CE4-4226-9E24-4D3569D1DA55}"/>
                </a:ext>
              </a:extLst>
            </p:cNvPr>
            <p:cNvPicPr>
              <a:picLocks noChangeAspect="1"/>
            </p:cNvPicPr>
            <p:nvPr/>
          </p:nvPicPr>
          <p:blipFill rotWithShape="1">
            <a:blip r:embed="rId4">
              <a:extLst>
                <a:ext uri="{28A0092B-C50C-407E-A947-70E740481C1C}">
                  <a14:useLocalDpi xmlns:a14="http://schemas.microsoft.com/office/drawing/2010/main" val="0"/>
                </a:ext>
              </a:extLst>
            </a:blip>
            <a:srcRect r="52305"/>
            <a:stretch/>
          </p:blipFill>
          <p:spPr>
            <a:xfrm>
              <a:off x="377231" y="2278327"/>
              <a:ext cx="2164080" cy="2519249"/>
            </a:xfrm>
            <a:prstGeom prst="rect">
              <a:avLst/>
            </a:prstGeom>
          </p:spPr>
        </p:pic>
      </p:grpSp>
      <p:sp>
        <p:nvSpPr>
          <p:cNvPr id="8" name="TextBox 7">
            <a:extLst>
              <a:ext uri="{FF2B5EF4-FFF2-40B4-BE49-F238E27FC236}">
                <a16:creationId xmlns:a16="http://schemas.microsoft.com/office/drawing/2014/main" id="{B9CFE488-48EA-485D-AAF7-79335C13CB39}"/>
              </a:ext>
            </a:extLst>
          </p:cNvPr>
          <p:cNvSpPr txBox="1"/>
          <p:nvPr/>
        </p:nvSpPr>
        <p:spPr>
          <a:xfrm>
            <a:off x="436123" y="5130902"/>
            <a:ext cx="11319753" cy="1200329"/>
          </a:xfrm>
          <a:prstGeom prst="rect">
            <a:avLst/>
          </a:prstGeom>
          <a:solidFill>
            <a:schemeClr val="bg1">
              <a:alpha val="87000"/>
            </a:schemeClr>
          </a:solidFill>
        </p:spPr>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Bạn hãy trồng các loại hạt và đặt các chậu cây vào các môi trường khác nhau, chuyện gì sẽ xảy ra?</a:t>
            </a:r>
          </a:p>
        </p:txBody>
      </p:sp>
    </p:spTree>
    <p:extLst>
      <p:ext uri="{BB962C8B-B14F-4D97-AF65-F5344CB8AC3E}">
        <p14:creationId xmlns:p14="http://schemas.microsoft.com/office/powerpoint/2010/main" val="738506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4" name="Rectangle 3"/>
          <p:cNvSpPr/>
          <p:nvPr/>
        </p:nvSpPr>
        <p:spPr>
          <a:xfrm>
            <a:off x="428180" y="1016294"/>
            <a:ext cx="4277612" cy="5016758"/>
          </a:xfrm>
          <a:prstGeom prst="rect">
            <a:avLst/>
          </a:prstGeom>
          <a:solidFill>
            <a:schemeClr val="bg1"/>
          </a:solidFill>
          <a:ln w="114300" cmpd="dbl">
            <a:solidFill>
              <a:srgbClr val="44C86D"/>
            </a:solidFill>
            <a:prstDash val="sysDash"/>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Tìm</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hiểu</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về</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điều</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kiện</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nảy</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mầm</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của</a:t>
            </a:r>
            <a:r>
              <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rPr>
              <a:t> </a:t>
            </a:r>
            <a:r>
              <a:rPr lang="en-US" sz="8000" dirty="0" err="1">
                <a:ln/>
                <a:solidFill>
                  <a:srgbClr val="FF0000"/>
                </a:solidFill>
                <a:effectLst>
                  <a:outerShdw blurRad="38100" dist="38100" dir="2700000" algn="tl">
                    <a:srgbClr val="000000">
                      <a:alpha val="43137"/>
                    </a:srgbClr>
                  </a:outerShdw>
                </a:effectLst>
                <a:latin typeface="UTM A&amp;S Graceland" panose="02040603050506020204" pitchFamily="18" charset="0"/>
              </a:rPr>
              <a:t>hạt</a:t>
            </a:r>
            <a:endParaRPr lang="en-US" sz="8000" dirty="0">
              <a:ln/>
              <a:solidFill>
                <a:srgbClr val="FF0000"/>
              </a:solidFill>
              <a:effectLst>
                <a:outerShdw blurRad="38100" dist="38100" dir="2700000" algn="tl">
                  <a:srgbClr val="000000">
                    <a:alpha val="43137"/>
                  </a:srgbClr>
                </a:outerShdw>
              </a:effectLst>
              <a:latin typeface="UTM A&amp;S Graceland" panose="02040603050506020204" pitchFamily="18" charset="0"/>
            </a:endParaRPr>
          </a:p>
        </p:txBody>
      </p:sp>
      <p:grpSp>
        <p:nvGrpSpPr>
          <p:cNvPr id="24" name="Group 23">
            <a:extLst>
              <a:ext uri="{FF2B5EF4-FFF2-40B4-BE49-F238E27FC236}">
                <a16:creationId xmlns:a16="http://schemas.microsoft.com/office/drawing/2014/main" id="{D6881F82-2912-4CA8-B8D6-EDBB6C5379B3}"/>
              </a:ext>
            </a:extLst>
          </p:cNvPr>
          <p:cNvGrpSpPr/>
          <p:nvPr/>
        </p:nvGrpSpPr>
        <p:grpSpPr>
          <a:xfrm>
            <a:off x="5177961" y="1733973"/>
            <a:ext cx="5962650" cy="3581400"/>
            <a:chOff x="4676516" y="4499411"/>
            <a:chExt cx="5962650" cy="3581400"/>
          </a:xfrm>
        </p:grpSpPr>
        <p:pic>
          <p:nvPicPr>
            <p:cNvPr id="3" name="Picture 2">
              <a:extLst>
                <a:ext uri="{FF2B5EF4-FFF2-40B4-BE49-F238E27FC236}">
                  <a16:creationId xmlns:a16="http://schemas.microsoft.com/office/drawing/2014/main" id="{E87AD42B-DC84-43B4-B76B-99E92EBFA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516" y="4499411"/>
              <a:ext cx="5962650" cy="358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3" name="Group 22">
              <a:extLst>
                <a:ext uri="{FF2B5EF4-FFF2-40B4-BE49-F238E27FC236}">
                  <a16:creationId xmlns:a16="http://schemas.microsoft.com/office/drawing/2014/main" id="{4F8B3562-5583-4C3C-923B-81B940DE85D9}"/>
                </a:ext>
              </a:extLst>
            </p:cNvPr>
            <p:cNvGrpSpPr/>
            <p:nvPr/>
          </p:nvGrpSpPr>
          <p:grpSpPr>
            <a:xfrm>
              <a:off x="7747815" y="4860427"/>
              <a:ext cx="2581955" cy="1832693"/>
              <a:chOff x="8288589" y="1788037"/>
              <a:chExt cx="2581955" cy="1832693"/>
            </a:xfrm>
          </p:grpSpPr>
          <p:pic>
            <p:nvPicPr>
              <p:cNvPr id="6" name="Picture 5">
                <a:extLst>
                  <a:ext uri="{FF2B5EF4-FFF2-40B4-BE49-F238E27FC236}">
                    <a16:creationId xmlns:a16="http://schemas.microsoft.com/office/drawing/2014/main" id="{69924EFE-0C86-4228-870D-9BAFC2441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98649">
                <a:off x="9149261" y="1788037"/>
                <a:ext cx="1721283" cy="1721283"/>
              </a:xfrm>
              <a:prstGeom prst="rect">
                <a:avLst/>
              </a:prstGeom>
            </p:spPr>
          </p:pic>
          <p:grpSp>
            <p:nvGrpSpPr>
              <p:cNvPr id="19" name="Group 18">
                <a:extLst>
                  <a:ext uri="{FF2B5EF4-FFF2-40B4-BE49-F238E27FC236}">
                    <a16:creationId xmlns:a16="http://schemas.microsoft.com/office/drawing/2014/main" id="{4C72C5B7-68C3-4146-96A9-18DBB3AC14C9}"/>
                  </a:ext>
                </a:extLst>
              </p:cNvPr>
              <p:cNvGrpSpPr/>
              <p:nvPr/>
            </p:nvGrpSpPr>
            <p:grpSpPr>
              <a:xfrm>
                <a:off x="8288589" y="2648678"/>
                <a:ext cx="677009" cy="972052"/>
                <a:chOff x="8259095" y="2629015"/>
                <a:chExt cx="677009" cy="972052"/>
              </a:xfrm>
            </p:grpSpPr>
            <p:cxnSp>
              <p:nvCxnSpPr>
                <p:cNvPr id="8" name="Straight Connector 7">
                  <a:extLst>
                    <a:ext uri="{FF2B5EF4-FFF2-40B4-BE49-F238E27FC236}">
                      <a16:creationId xmlns:a16="http://schemas.microsoft.com/office/drawing/2014/main" id="{27DD413C-FB96-461E-821B-9B4F6D7F3059}"/>
                    </a:ext>
                  </a:extLst>
                </p:cNvPr>
                <p:cNvCxnSpPr/>
                <p:nvPr/>
              </p:nvCxnSpPr>
              <p:spPr>
                <a:xfrm flipH="1">
                  <a:off x="8818117" y="2629015"/>
                  <a:ext cx="117987" cy="9832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A5074C-2EAE-4E7A-B601-CEDCFB667B6D}"/>
                    </a:ext>
                  </a:extLst>
                </p:cNvPr>
                <p:cNvCxnSpPr>
                  <a:cxnSpLocks/>
                </p:cNvCxnSpPr>
                <p:nvPr/>
              </p:nvCxnSpPr>
              <p:spPr>
                <a:xfrm flipH="1">
                  <a:off x="8606721" y="2851356"/>
                  <a:ext cx="110613" cy="136537"/>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AB77AC-9C0A-4E45-A146-228FB1248DA3}"/>
                    </a:ext>
                  </a:extLst>
                </p:cNvPr>
                <p:cNvCxnSpPr>
                  <a:cxnSpLocks/>
                </p:cNvCxnSpPr>
                <p:nvPr/>
              </p:nvCxnSpPr>
              <p:spPr>
                <a:xfrm flipH="1">
                  <a:off x="8426244" y="3134031"/>
                  <a:ext cx="106736" cy="1622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0CF2F29-4AEB-42F6-BC20-6CA9358ADAED}"/>
                    </a:ext>
                  </a:extLst>
                </p:cNvPr>
                <p:cNvCxnSpPr>
                  <a:cxnSpLocks/>
                </p:cNvCxnSpPr>
                <p:nvPr/>
              </p:nvCxnSpPr>
              <p:spPr>
                <a:xfrm flipH="1">
                  <a:off x="8259095" y="3438831"/>
                  <a:ext cx="106736" cy="1622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103141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5AAD3F2-D0CD-4347-8C33-FACE950D2894}"/>
              </a:ext>
            </a:extLst>
          </p:cNvPr>
          <p:cNvSpPr/>
          <p:nvPr/>
        </p:nvSpPr>
        <p:spPr>
          <a:xfrm>
            <a:off x="262861" y="286009"/>
            <a:ext cx="11630417" cy="6177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03" y="2168398"/>
            <a:ext cx="3275344" cy="3275344"/>
          </a:xfrm>
          <a:prstGeom prst="ellipse">
            <a:avLst/>
          </a:prstGeom>
          <a:ln>
            <a:noFill/>
          </a:ln>
          <a:effectLst>
            <a:softEdge rad="112500"/>
          </a:effectLst>
        </p:spPr>
      </p:pic>
      <p:grpSp>
        <p:nvGrpSpPr>
          <p:cNvPr id="16" name="Group 15">
            <a:extLst>
              <a:ext uri="{FF2B5EF4-FFF2-40B4-BE49-F238E27FC236}">
                <a16:creationId xmlns:a16="http://schemas.microsoft.com/office/drawing/2014/main" id="{72E3945A-5F2E-4305-A2D6-EEC73ABC58DA}"/>
              </a:ext>
            </a:extLst>
          </p:cNvPr>
          <p:cNvGrpSpPr/>
          <p:nvPr/>
        </p:nvGrpSpPr>
        <p:grpSpPr>
          <a:xfrm>
            <a:off x="3886196" y="774603"/>
            <a:ext cx="2272111" cy="4660059"/>
            <a:chOff x="3805959" y="394100"/>
            <a:chExt cx="2272111" cy="4660059"/>
          </a:xfrm>
        </p:grpSpPr>
        <p:sp>
          <p:nvSpPr>
            <p:cNvPr id="3" name="Rectangle 2"/>
            <p:cNvSpPr/>
            <p:nvPr/>
          </p:nvSpPr>
          <p:spPr>
            <a:xfrm>
              <a:off x="3805959" y="1594426"/>
              <a:ext cx="2272111" cy="34597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effectLst>
                    <a:outerShdw blurRad="38100" dist="38100" dir="2700000" algn="tl">
                      <a:srgbClr val="000000">
                        <a:alpha val="43137"/>
                      </a:srgbClr>
                    </a:outerShdw>
                  </a:effectLst>
                </a:rPr>
                <a:t>Nền ẩm</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nhiệt</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độ</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bình</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thường</a:t>
              </a:r>
              <a:endParaRPr lang="en-US" sz="4400" b="1" dirty="0">
                <a:solidFill>
                  <a:schemeClr val="bg1"/>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08F09DA4-0C8F-491F-B1EF-0F2813065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3921" y="394100"/>
              <a:ext cx="884401" cy="1533238"/>
            </a:xfrm>
            <a:prstGeom prst="rect">
              <a:avLst/>
            </a:prstGeom>
          </p:spPr>
        </p:pic>
      </p:grpSp>
      <p:grpSp>
        <p:nvGrpSpPr>
          <p:cNvPr id="17" name="Group 16">
            <a:extLst>
              <a:ext uri="{FF2B5EF4-FFF2-40B4-BE49-F238E27FC236}">
                <a16:creationId xmlns:a16="http://schemas.microsoft.com/office/drawing/2014/main" id="{8849AC18-DCC6-4FFC-8B5A-8FA02636485D}"/>
              </a:ext>
            </a:extLst>
          </p:cNvPr>
          <p:cNvGrpSpPr/>
          <p:nvPr/>
        </p:nvGrpSpPr>
        <p:grpSpPr>
          <a:xfrm>
            <a:off x="6810982" y="774603"/>
            <a:ext cx="1952360" cy="4602730"/>
            <a:chOff x="6957401" y="451427"/>
            <a:chExt cx="1952360" cy="4602730"/>
          </a:xfrm>
        </p:grpSpPr>
        <p:sp>
          <p:nvSpPr>
            <p:cNvPr id="4" name="Rectangle 3"/>
            <p:cNvSpPr/>
            <p:nvPr/>
          </p:nvSpPr>
          <p:spPr>
            <a:xfrm>
              <a:off x="6957401" y="1594424"/>
              <a:ext cx="1952360" cy="345973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effectLst>
                    <a:outerShdw blurRad="38100" dist="38100" dir="2700000" algn="tl">
                      <a:srgbClr val="000000">
                        <a:alpha val="43137"/>
                      </a:srgbClr>
                    </a:outerShdw>
                  </a:effectLst>
                </a:rPr>
                <a:t>Đặt</a:t>
              </a:r>
              <a:r>
                <a:rPr lang="en-US" sz="4400" b="1" dirty="0">
                  <a:solidFill>
                    <a:schemeClr val="bg1"/>
                  </a:solidFill>
                  <a:effectLst>
                    <a:outerShdw blurRad="38100" dist="38100" dir="2700000" algn="tl">
                      <a:srgbClr val="000000">
                        <a:alpha val="43137"/>
                      </a:srgbClr>
                    </a:outerShdw>
                  </a:effectLst>
                </a:rPr>
                <a:t> ở </a:t>
              </a:r>
              <a:r>
                <a:rPr lang="en-US" sz="4400" b="1" dirty="0" err="1">
                  <a:solidFill>
                    <a:schemeClr val="bg1"/>
                  </a:solidFill>
                  <a:effectLst>
                    <a:outerShdw blurRad="38100" dist="38100" dir="2700000" algn="tl">
                      <a:srgbClr val="000000">
                        <a:alpha val="43137"/>
                      </a:srgbClr>
                    </a:outerShdw>
                  </a:effectLst>
                </a:rPr>
                <a:t>dưới</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bóng</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đèn</a:t>
              </a:r>
              <a:r>
                <a:rPr lang="en-US" sz="4400" b="1" dirty="0">
                  <a:solidFill>
                    <a:schemeClr val="bg1"/>
                  </a:solidFill>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472059C3-A20D-4057-8C26-1502A72B09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0911" y="451427"/>
              <a:ext cx="992233" cy="1418583"/>
            </a:xfrm>
            <a:prstGeom prst="rect">
              <a:avLst/>
            </a:prstGeom>
          </p:spPr>
        </p:pic>
      </p:grpSp>
      <p:grpSp>
        <p:nvGrpSpPr>
          <p:cNvPr id="18" name="Group 17">
            <a:extLst>
              <a:ext uri="{FF2B5EF4-FFF2-40B4-BE49-F238E27FC236}">
                <a16:creationId xmlns:a16="http://schemas.microsoft.com/office/drawing/2014/main" id="{6E5E7018-9A13-41E5-8EFD-EF5336251489}"/>
              </a:ext>
            </a:extLst>
          </p:cNvPr>
          <p:cNvGrpSpPr/>
          <p:nvPr/>
        </p:nvGrpSpPr>
        <p:grpSpPr>
          <a:xfrm>
            <a:off x="9501797" y="677571"/>
            <a:ext cx="1907570" cy="4699762"/>
            <a:chOff x="9715985" y="394100"/>
            <a:chExt cx="1907570" cy="4699762"/>
          </a:xfrm>
        </p:grpSpPr>
        <p:sp>
          <p:nvSpPr>
            <p:cNvPr id="5" name="Rectangle 4"/>
            <p:cNvSpPr/>
            <p:nvPr/>
          </p:nvSpPr>
          <p:spPr>
            <a:xfrm>
              <a:off x="9715985" y="1634129"/>
              <a:ext cx="1907570" cy="345973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400" b="1" dirty="0" err="1">
                  <a:solidFill>
                    <a:schemeClr val="bg1"/>
                  </a:solidFill>
                  <a:effectLst>
                    <a:outerShdw blurRad="38100" dist="38100" dir="2700000" algn="tl">
                      <a:srgbClr val="000000">
                        <a:alpha val="43137"/>
                      </a:srgbClr>
                    </a:outerShdw>
                  </a:effectLst>
                </a:rPr>
                <a:t>Đặt</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vào</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tủ</a:t>
              </a:r>
              <a:r>
                <a:rPr lang="en-US" sz="4400" b="1" dirty="0">
                  <a:solidFill>
                    <a:schemeClr val="bg1"/>
                  </a:solidFill>
                  <a:effectLst>
                    <a:outerShdw blurRad="38100" dist="38100" dir="2700000" algn="tl">
                      <a:srgbClr val="000000">
                        <a:alpha val="43137"/>
                      </a:srgbClr>
                    </a:outerShdw>
                  </a:effectLst>
                </a:rPr>
                <a:t> </a:t>
              </a:r>
              <a:r>
                <a:rPr lang="en-US" sz="4400" b="1" dirty="0" err="1">
                  <a:solidFill>
                    <a:schemeClr val="bg1"/>
                  </a:solidFill>
                  <a:effectLst>
                    <a:outerShdw blurRad="38100" dist="38100" dir="2700000" algn="tl">
                      <a:srgbClr val="000000">
                        <a:alpha val="43137"/>
                      </a:srgbClr>
                    </a:outerShdw>
                  </a:effectLst>
                </a:rPr>
                <a:t>lạnh</a:t>
              </a:r>
              <a:r>
                <a:rPr lang="en-US" sz="4400" b="1" dirty="0">
                  <a:solidFill>
                    <a:schemeClr val="bg1"/>
                  </a:solidFill>
                  <a:effectLst>
                    <a:outerShdw blurRad="38100" dist="38100" dir="2700000" algn="tl">
                      <a:srgbClr val="000000">
                        <a:alpha val="43137"/>
                      </a:srgbClr>
                    </a:outerShdw>
                  </a:effectLst>
                </a:rPr>
                <a:t> </a:t>
              </a:r>
            </a:p>
          </p:txBody>
        </p:sp>
        <p:pic>
          <p:nvPicPr>
            <p:cNvPr id="15" name="Picture 14">
              <a:extLst>
                <a:ext uri="{FF2B5EF4-FFF2-40B4-BE49-F238E27FC236}">
                  <a16:creationId xmlns:a16="http://schemas.microsoft.com/office/drawing/2014/main" id="{247DF765-DA73-485E-9AEF-EBB14CB5A5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331" y="394100"/>
              <a:ext cx="1181019" cy="1529957"/>
            </a:xfrm>
            <a:prstGeom prst="rect">
              <a:avLst/>
            </a:prstGeom>
          </p:spPr>
        </p:pic>
      </p:grpSp>
    </p:spTree>
    <p:extLst>
      <p:ext uri="{BB962C8B-B14F-4D97-AF65-F5344CB8AC3E}">
        <p14:creationId xmlns:p14="http://schemas.microsoft.com/office/powerpoint/2010/main" val="18094440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3808</TotalTime>
  <Words>496</Words>
  <Application>Microsoft Macintosh PowerPoint</Application>
  <PresentationFormat>Widescreen</PresentationFormat>
  <Paragraphs>74</Paragraphs>
  <Slides>21</Slides>
  <Notes>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21</vt:i4>
      </vt:variant>
    </vt:vector>
  </HeadingPairs>
  <TitlesOfParts>
    <vt:vector size="38" baseType="lpstr">
      <vt:lpstr>等线</vt:lpstr>
      <vt:lpstr>宋体</vt:lpstr>
      <vt:lpstr>#1Li-N7 Marbelia Regular</vt:lpstr>
      <vt:lpstr>#1Li-N7 Pattaya</vt:lpstr>
      <vt:lpstr>#Li-N SVN-Cookies</vt:lpstr>
      <vt:lpstr>#Li-N UVN Banh Mi</vt:lpstr>
      <vt:lpstr>Arial</vt:lpstr>
      <vt:lpstr>Calibri</vt:lpstr>
      <vt:lpstr>Calibri </vt:lpstr>
      <vt:lpstr>Calibri Light</vt:lpstr>
      <vt:lpstr>iCiel Cadena</vt:lpstr>
      <vt:lpstr>inpin heiti</vt:lpstr>
      <vt:lpstr>Times New Roman</vt:lpstr>
      <vt:lpstr>UTM A&amp;S Graceland</vt:lpstr>
      <vt:lpstr>UTM Cookies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subject>9Slide.vn</dc:subject>
  <dc:creator>Admin</dc:creator>
  <dc:description>9Slide.vn</dc:description>
  <cp:lastModifiedBy>Microsoft Office User</cp:lastModifiedBy>
  <cp:revision>132</cp:revision>
  <dcterms:created xsi:type="dcterms:W3CDTF">2018-03-16T08:20:51Z</dcterms:created>
  <dcterms:modified xsi:type="dcterms:W3CDTF">2022-03-12T08:21:01Z</dcterms:modified>
  <cp:category>9Slide.vn</cp:category>
</cp:coreProperties>
</file>