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25" r:id="rId2"/>
    <p:sldId id="257" r:id="rId3"/>
    <p:sldId id="260" r:id="rId4"/>
    <p:sldId id="262" r:id="rId5"/>
    <p:sldId id="270" r:id="rId6"/>
    <p:sldId id="326" r:id="rId7"/>
    <p:sldId id="272" r:id="rId8"/>
    <p:sldId id="274" r:id="rId9"/>
    <p:sldId id="327" r:id="rId10"/>
    <p:sldId id="328" r:id="rId11"/>
    <p:sldId id="299" r:id="rId12"/>
    <p:sldId id="271" r:id="rId13"/>
    <p:sldId id="318" r:id="rId14"/>
    <p:sldId id="278" r:id="rId15"/>
    <p:sldId id="315" r:id="rId16"/>
    <p:sldId id="329" r:id="rId17"/>
    <p:sldId id="269" r:id="rId18"/>
    <p:sldId id="298" r:id="rId19"/>
    <p:sldId id="330" r:id="rId20"/>
    <p:sldId id="331" r:id="rId21"/>
    <p:sldId id="317" r:id="rId22"/>
    <p:sldId id="332" r:id="rId23"/>
    <p:sldId id="300" r:id="rId24"/>
    <p:sldId id="333" r:id="rId25"/>
    <p:sldId id="314" r:id="rId26"/>
    <p:sldId id="312" r:id="rId27"/>
  </p:sldIdLst>
  <p:sldSz cx="12192000" cy="6858000"/>
  <p:notesSz cx="6858000" cy="9144000"/>
  <p:embeddedFontLst>
    <p:embeddedFont>
      <p:font typeface="字魂95号-手刻宋" pitchFamily="2" charset="-122"/>
      <p:regular r:id="rId29"/>
    </p:embeddedFont>
    <p:embeddedFont>
      <p:font typeface="#9Slide01 Noi dung ngan" pitchFamily="2" charset="77"/>
      <p:regular r:id="rId30"/>
    </p:embeddedFont>
    <p:embeddedFont>
      <p:font typeface="#9Slide01 Tieu de ngan" pitchFamily="2" charset="77"/>
      <p:bold r:id="rId31"/>
    </p:embeddedFont>
    <p:embeddedFont>
      <p:font typeface="#9Slide03 Aturdida" pitchFamily="2" charset="77"/>
      <p:regular r:id="rId32"/>
    </p:embeddedFont>
    <p:embeddedFont>
      <p:font typeface="#9Slide03 Cabin SemiBold" pitchFamily="2" charset="77"/>
      <p:bold r:id="rId33"/>
    </p:embeddedFont>
    <p:embeddedFont>
      <p:font typeface="#9Slide03 Encode SeEx Extrabold" pitchFamily="2" charset="77"/>
      <p:bold r:id="rId34"/>
    </p:embeddedFont>
    <p:embeddedFont>
      <p:font typeface="#9Slide03 IcielNovecento sans E" pitchFamily="2" charset="77"/>
      <p:bold r:id="rId35"/>
    </p:embeddedFont>
    <p:embeddedFont>
      <p:font typeface="#9Slide07 Pattaya" pitchFamily="2" charset="-34"/>
      <p:regular r:id="rId36"/>
    </p:embeddedFont>
    <p:embeddedFont>
      <p:font typeface="#9Slide07 SVNNexa Rust Slab Bla" panose="020B0606040200020203" pitchFamily="34" charset="0"/>
      <p:bold r:id="rId37"/>
    </p:embeddedFont>
    <p:embeddedFont>
      <p:font typeface="Calibri" panose="020F0502020204030204" pitchFamily="34" charset="0"/>
      <p:regular r:id="rId38"/>
      <p:bold r:id="rId39"/>
      <p:italic r:id="rId40"/>
      <p:boldItalic r:id="rId41"/>
    </p:embeddedFont>
    <p:embeddedFont>
      <p:font typeface="iCiel La Chic Pro Outline" panose="02000506090000020004"/>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44" autoAdjust="0"/>
    <p:restoredTop sz="83470" autoAdjust="0"/>
  </p:normalViewPr>
  <p:slideViewPr>
    <p:cSldViewPr snapToGrid="0">
      <p:cViewPr varScale="1">
        <p:scale>
          <a:sx n="62" d="100"/>
          <a:sy n="62" d="100"/>
        </p:scale>
        <p:origin x="1792" y="192"/>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Dẫn dắt: Các em đã biết cách cộng và trừ số đo thời gian rồi. Vậy để nhân số đo thời gian, chúng ta sẽ làm như thế nào, chúng ta cùng tìm hiểu qua bài học ngày hôm nay</a:t>
            </a:r>
          </a:p>
          <a:p>
            <a:endParaRPr lang="zh-CN" altLang="en-US"/>
          </a:p>
        </p:txBody>
      </p:sp>
    </p:spTree>
    <p:extLst>
      <p:ext uri="{BB962C8B-B14F-4D97-AF65-F5344CB8AC3E}">
        <p14:creationId xmlns:p14="http://schemas.microsoft.com/office/powerpoint/2010/main" val="379811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Chuyển: Tuy nhiên, không phải lúc nào 2 cách trên (cách chuyển phép nhân thành phép cộng và cách đổi về cùng 1 đơn vị đo) cũng dễ dàng thực hiện. Chính vì vậy, sau đây cô sẽ hướng dẫn các con cách thực hiện trực tiếp nhân số đo thời gian với một số tự nhiên.</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410122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70884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272545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6.xml"/><Relationship Id="rId7" Type="http://schemas.openxmlformats.org/officeDocument/2006/relationships/image" Target="../media/image2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jpeg"/><Relationship Id="rId11" Type="http://schemas.openxmlformats.org/officeDocument/2006/relationships/image" Target="../media/image36.png"/><Relationship Id="rId5" Type="http://schemas.openxmlformats.org/officeDocument/2006/relationships/slideLayout" Target="../slideLayouts/slideLayout2.xml"/><Relationship Id="rId10" Type="http://schemas.openxmlformats.org/officeDocument/2006/relationships/image" Target="../media/image52.png"/><Relationship Id="rId4" Type="http://schemas.openxmlformats.org/officeDocument/2006/relationships/tags" Target="../tags/tag7.xml"/><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9.png"/><Relationship Id="rId7" Type="http://schemas.openxmlformats.org/officeDocument/2006/relationships/image" Target="../media/image61.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0.xml"/><Relationship Id="rId7" Type="http://schemas.openxmlformats.org/officeDocument/2006/relationships/image" Target="../media/image3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slideLayout" Target="../slideLayouts/slideLayout7.xml"/><Relationship Id="rId10" Type="http://schemas.openxmlformats.org/officeDocument/2006/relationships/image" Target="../media/image36.png"/><Relationship Id="rId4" Type="http://schemas.openxmlformats.org/officeDocument/2006/relationships/tags" Target="../tags/tag11.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8.jpe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30.png"/><Relationship Id="rId9" Type="http://schemas.openxmlformats.org/officeDocument/2006/relationships/image" Target="../media/image77.sv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8.jpe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8.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5712315" y="1097963"/>
            <a:ext cx="1039813" cy="732983"/>
          </a:xfrm>
          <a:prstGeom prst="rect">
            <a:avLst/>
          </a:prstGeom>
        </p:spPr>
      </p:pic>
      <p:pic>
        <p:nvPicPr>
          <p:cNvPr id="19" name="图片 18" descr="未标题-5"/>
          <p:cNvPicPr>
            <a:picLocks noChangeAspect="1"/>
          </p:cNvPicPr>
          <p:nvPr/>
        </p:nvPicPr>
        <p:blipFill>
          <a:blip r:embed="rId7"/>
          <a:stretch>
            <a:fillRect/>
          </a:stretch>
        </p:blipFill>
        <p:spPr>
          <a:xfrm>
            <a:off x="7206950" y="4534653"/>
            <a:ext cx="1287488" cy="1038297"/>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p:nvPr>
        </p:nvSpPr>
        <p:spPr>
          <a:xfrm>
            <a:off x="3526208" y="1148990"/>
            <a:ext cx="5443870" cy="1047611"/>
          </a:xfrm>
        </p:spPr>
        <p:txBody>
          <a:bodyPr>
            <a:noAutofit/>
          </a:bodyPr>
          <a:lstStyle/>
          <a:p>
            <a:pPr algn="dist"/>
            <a:r>
              <a:rPr lang="en-US" altLang="zh-CN"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 5 - TUẦN 26</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418640" y="5293404"/>
            <a:ext cx="3119755" cy="1873250"/>
          </a:xfrm>
          <a:prstGeom prst="rect">
            <a:avLst/>
          </a:prstGeom>
        </p:spPr>
      </p:pic>
      <p:pic>
        <p:nvPicPr>
          <p:cNvPr id="15" name="图片 14" descr="未标题-2"/>
          <p:cNvPicPr>
            <a:picLocks noChangeAspect="1"/>
          </p:cNvPicPr>
          <p:nvPr/>
        </p:nvPicPr>
        <p:blipFill>
          <a:blip r:embed="rId9"/>
          <a:stretch>
            <a:fillRect/>
          </a:stretch>
        </p:blipFill>
        <p:spPr>
          <a:xfrm>
            <a:off x="-7039" y="3187711"/>
            <a:ext cx="1588770" cy="2729865"/>
          </a:xfrm>
          <a:prstGeom prst="rect">
            <a:avLst/>
          </a:prstGeom>
        </p:spPr>
      </p:pic>
      <p:pic>
        <p:nvPicPr>
          <p:cNvPr id="45" name="图片 44" descr="sfd"/>
          <p:cNvPicPr>
            <a:picLocks noChangeAspect="1"/>
          </p:cNvPicPr>
          <p:nvPr/>
        </p:nvPicPr>
        <p:blipFill>
          <a:blip r:embed="rId8"/>
          <a:stretch>
            <a:fillRect/>
          </a:stretch>
        </p:blipFill>
        <p:spPr>
          <a:xfrm>
            <a:off x="1653486" y="5792810"/>
            <a:ext cx="2186139" cy="1312662"/>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283496" y="2953890"/>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3910" y="5283338"/>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9365" y="1491382"/>
            <a:ext cx="638175" cy="552450"/>
          </a:xfrm>
          <a:prstGeom prst="rect">
            <a:avLst/>
          </a:prstGeom>
        </p:spPr>
      </p:pic>
      <p:pic>
        <p:nvPicPr>
          <p:cNvPr id="21"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52">
            <a:extLst>
              <a:ext uri="{FF2B5EF4-FFF2-40B4-BE49-F238E27FC236}">
                <a16:creationId xmlns:a16="http://schemas.microsoft.com/office/drawing/2014/main" id="{6BD3E79B-E1F5-4575-BD3F-BD03F694E6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626850" y="1491382"/>
            <a:ext cx="638175" cy="552450"/>
          </a:xfrm>
          <a:prstGeom prst="rect">
            <a:avLst/>
          </a:prstGeom>
        </p:spPr>
      </p:pic>
      <p:pic>
        <p:nvPicPr>
          <p:cNvPr id="50" name="Picture 7">
            <a:extLst>
              <a:ext uri="{FF2B5EF4-FFF2-40B4-BE49-F238E27FC236}">
                <a16:creationId xmlns:a16="http://schemas.microsoft.com/office/drawing/2014/main" id="{BDDD8BA8-CCFE-4DAE-8531-3235D0B45F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318979">
            <a:off x="-558313" y="1012124"/>
            <a:ext cx="2979270" cy="1571565"/>
          </a:xfrm>
          <a:prstGeom prst="rect">
            <a:avLst/>
          </a:prstGeom>
        </p:spPr>
      </p:pic>
      <p:pic>
        <p:nvPicPr>
          <p:cNvPr id="55" name="Picture 4">
            <a:extLst>
              <a:ext uri="{FF2B5EF4-FFF2-40B4-BE49-F238E27FC236}">
                <a16:creationId xmlns:a16="http://schemas.microsoft.com/office/drawing/2014/main" id="{82AFD474-32BF-4DEB-8842-7FEE6084CB6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70078" y="3523088"/>
            <a:ext cx="3214021" cy="33349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outVertical)">
                                      <p:cBhvr>
                                        <p:cTn id="46" dur="500"/>
                                        <p:tgtEl>
                                          <p:spTgt spid="41"/>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par>
                                <p:cTn id="67" presetID="53" presetClass="entr" presetSubtype="16"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500" fill="hold"/>
                                        <p:tgtEl>
                                          <p:spTgt spid="37"/>
                                        </p:tgtEl>
                                        <p:attrNameLst>
                                          <p:attrName>ppt_w</p:attrName>
                                        </p:attrNameLst>
                                      </p:cBhvr>
                                      <p:tavLst>
                                        <p:tav tm="0">
                                          <p:val>
                                            <p:fltVal val="0"/>
                                          </p:val>
                                        </p:tav>
                                        <p:tav tm="100000">
                                          <p:val>
                                            <p:strVal val="#ppt_w"/>
                                          </p:val>
                                        </p:tav>
                                      </p:tavLst>
                                    </p:anim>
                                    <p:anim calcmode="lin" valueType="num">
                                      <p:cBhvr>
                                        <p:cTn id="70" dur="500" fill="hold"/>
                                        <p:tgtEl>
                                          <p:spTgt spid="37"/>
                                        </p:tgtEl>
                                        <p:attrNameLst>
                                          <p:attrName>ppt_h</p:attrName>
                                        </p:attrNameLst>
                                      </p:cBhvr>
                                      <p:tavLst>
                                        <p:tav tm="0">
                                          <p:val>
                                            <p:fltVal val="0"/>
                                          </p:val>
                                        </p:tav>
                                        <p:tav tm="100000">
                                          <p:val>
                                            <p:strVal val="#ppt_h"/>
                                          </p:val>
                                        </p:tav>
                                      </p:tavLst>
                                    </p:anim>
                                    <p:animEffect transition="in" filter="fade">
                                      <p:cBhvr>
                                        <p:cTn id="71" dur="500"/>
                                        <p:tgtEl>
                                          <p:spTgt spid="37"/>
                                        </p:tgtEl>
                                      </p:cBhvr>
                                    </p:animEffect>
                                  </p:childTnLst>
                                </p:cTn>
                              </p:par>
                              <p:par>
                                <p:cTn id="72" presetID="53" presetClass="entr" presetSubtype="16"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cTn>
                              </p:par>
                              <p:par>
                                <p:cTn id="82" presetID="53" presetClass="entr" presetSubtype="16"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500" fill="hold"/>
                                        <p:tgtEl>
                                          <p:spTgt spid="49"/>
                                        </p:tgtEl>
                                        <p:attrNameLst>
                                          <p:attrName>ppt_w</p:attrName>
                                        </p:attrNameLst>
                                      </p:cBhvr>
                                      <p:tavLst>
                                        <p:tav tm="0">
                                          <p:val>
                                            <p:fltVal val="0"/>
                                          </p:val>
                                        </p:tav>
                                        <p:tav tm="100000">
                                          <p:val>
                                            <p:strVal val="#ppt_w"/>
                                          </p:val>
                                        </p:tav>
                                      </p:tavLst>
                                    </p:anim>
                                    <p:anim calcmode="lin" valueType="num">
                                      <p:cBhvr>
                                        <p:cTn id="85" dur="500" fill="hold"/>
                                        <p:tgtEl>
                                          <p:spTgt spid="49"/>
                                        </p:tgtEl>
                                        <p:attrNameLst>
                                          <p:attrName>ppt_h</p:attrName>
                                        </p:attrNameLst>
                                      </p:cBhvr>
                                      <p:tavLst>
                                        <p:tav tm="0">
                                          <p:val>
                                            <p:fltVal val="0"/>
                                          </p:val>
                                        </p:tav>
                                        <p:tav tm="100000">
                                          <p:val>
                                            <p:strVal val="#ppt_h"/>
                                          </p:val>
                                        </p:tav>
                                      </p:tavLst>
                                    </p:anim>
                                    <p:animEffect transition="in" filter="fade">
                                      <p:cBhvr>
                                        <p:cTn id="86" dur="500"/>
                                        <p:tgtEl>
                                          <p:spTgt spid="49"/>
                                        </p:tgtEl>
                                      </p:cBhvr>
                                    </p:animEffect>
                                  </p:childTnLst>
                                </p:cTn>
                              </p:par>
                              <p:par>
                                <p:cTn id="87" presetID="53" presetClass="entr" presetSubtype="16"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par>
                                <p:cTn id="92" presetID="53" presetClass="entr" presetSubtype="16"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500" fill="hold"/>
                                        <p:tgtEl>
                                          <p:spTgt spid="3"/>
                                        </p:tgtEl>
                                        <p:attrNameLst>
                                          <p:attrName>ppt_w</p:attrName>
                                        </p:attrNameLst>
                                      </p:cBhvr>
                                      <p:tavLst>
                                        <p:tav tm="0">
                                          <p:val>
                                            <p:fltVal val="0"/>
                                          </p:val>
                                        </p:tav>
                                        <p:tav tm="100000">
                                          <p:val>
                                            <p:strVal val="#ppt_w"/>
                                          </p:val>
                                        </p:tav>
                                      </p:tavLst>
                                    </p:anim>
                                    <p:anim calcmode="lin" valueType="num">
                                      <p:cBhvr>
                                        <p:cTn id="105" dur="500" fill="hold"/>
                                        <p:tgtEl>
                                          <p:spTgt spid="3"/>
                                        </p:tgtEl>
                                        <p:attrNameLst>
                                          <p:attrName>ppt_h</p:attrName>
                                        </p:attrNameLst>
                                      </p:cBhvr>
                                      <p:tavLst>
                                        <p:tav tm="0">
                                          <p:val>
                                            <p:fltVal val="0"/>
                                          </p:val>
                                        </p:tav>
                                        <p:tav tm="100000">
                                          <p:val>
                                            <p:strVal val="#ppt_h"/>
                                          </p:val>
                                        </p:tav>
                                      </p:tavLst>
                                    </p:anim>
                                    <p:animEffect transition="in" filter="fade">
                                      <p:cBhvr>
                                        <p:cTn id="106" dur="500"/>
                                        <p:tgtEl>
                                          <p:spTgt spid="3"/>
                                        </p:tgtEl>
                                      </p:cBhvr>
                                    </p:animEffect>
                                  </p:childTnLst>
                                </p:cTn>
                              </p:par>
                              <p:par>
                                <p:cTn id="107" presetID="53" presetClass="entr" presetSubtype="16"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animEffect transition="in" filter="fade">
                                      <p:cBhvr>
                                        <p:cTn id="111" dur="500"/>
                                        <p:tgtEl>
                                          <p:spTgt spid="21"/>
                                        </p:tgtEl>
                                      </p:cBhvr>
                                    </p:animEffect>
                                  </p:childTnLst>
                                </p:cTn>
                              </p:par>
                              <p:par>
                                <p:cTn id="112" presetID="22" presetClass="entr" presetSubtype="8" fill="hold" nodeType="with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wipe(left)">
                                      <p:cBhvr>
                                        <p:cTn id="114" dur="500"/>
                                        <p:tgtEl>
                                          <p:spTgt spid="13"/>
                                        </p:tgtEl>
                                      </p:cBhvr>
                                    </p:animEffect>
                                  </p:childTnLst>
                                </p:cTn>
                              </p:par>
                              <p:par>
                                <p:cTn id="115" presetID="53" presetClass="entr" presetSubtype="16"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par>
                                <p:cTn id="120" presetID="53" presetClass="entr" presetSubtype="16" fill="hold" nodeType="with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p:cTn id="122" dur="500" fill="hold"/>
                                        <p:tgtEl>
                                          <p:spTgt spid="51"/>
                                        </p:tgtEl>
                                        <p:attrNameLst>
                                          <p:attrName>ppt_w</p:attrName>
                                        </p:attrNameLst>
                                      </p:cBhvr>
                                      <p:tavLst>
                                        <p:tav tm="0">
                                          <p:val>
                                            <p:fltVal val="0"/>
                                          </p:val>
                                        </p:tav>
                                        <p:tav tm="100000">
                                          <p:val>
                                            <p:strVal val="#ppt_w"/>
                                          </p:val>
                                        </p:tav>
                                      </p:tavLst>
                                    </p:anim>
                                    <p:anim calcmode="lin" valueType="num">
                                      <p:cBhvr>
                                        <p:cTn id="123" dur="500" fill="hold"/>
                                        <p:tgtEl>
                                          <p:spTgt spid="51"/>
                                        </p:tgtEl>
                                        <p:attrNameLst>
                                          <p:attrName>ppt_h</p:attrName>
                                        </p:attrNameLst>
                                      </p:cBhvr>
                                      <p:tavLst>
                                        <p:tav tm="0">
                                          <p:val>
                                            <p:fltVal val="0"/>
                                          </p:val>
                                        </p:tav>
                                        <p:tav tm="100000">
                                          <p:val>
                                            <p:strVal val="#ppt_h"/>
                                          </p:val>
                                        </p:tav>
                                      </p:tavLst>
                                    </p:anim>
                                    <p:animEffect transition="in" filter="fade">
                                      <p:cBhvr>
                                        <p:cTn id="124" dur="500"/>
                                        <p:tgtEl>
                                          <p:spTgt spid="51"/>
                                        </p:tgtEl>
                                      </p:cBhvr>
                                    </p:animEffect>
                                  </p:childTnLst>
                                </p:cTn>
                              </p:par>
                              <p:par>
                                <p:cTn id="125" presetID="53" presetClass="entr" presetSubtype="16"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p:cTn id="127" dur="500" fill="hold"/>
                                        <p:tgtEl>
                                          <p:spTgt spid="56"/>
                                        </p:tgtEl>
                                        <p:attrNameLst>
                                          <p:attrName>ppt_w</p:attrName>
                                        </p:attrNameLst>
                                      </p:cBhvr>
                                      <p:tavLst>
                                        <p:tav tm="0">
                                          <p:val>
                                            <p:fltVal val="0"/>
                                          </p:val>
                                        </p:tav>
                                        <p:tav tm="100000">
                                          <p:val>
                                            <p:strVal val="#ppt_w"/>
                                          </p:val>
                                        </p:tav>
                                      </p:tavLst>
                                    </p:anim>
                                    <p:anim calcmode="lin" valueType="num">
                                      <p:cBhvr>
                                        <p:cTn id="128" dur="500" fill="hold"/>
                                        <p:tgtEl>
                                          <p:spTgt spid="56"/>
                                        </p:tgtEl>
                                        <p:attrNameLst>
                                          <p:attrName>ppt_h</p:attrName>
                                        </p:attrNameLst>
                                      </p:cBhvr>
                                      <p:tavLst>
                                        <p:tav tm="0">
                                          <p:val>
                                            <p:fltVal val="0"/>
                                          </p:val>
                                        </p:tav>
                                        <p:tav tm="100000">
                                          <p:val>
                                            <p:strVal val="#ppt_h"/>
                                          </p:val>
                                        </p:tav>
                                      </p:tavLst>
                                    </p:anim>
                                    <p:animEffect transition="in" filter="fade">
                                      <p:cBhvr>
                                        <p:cTn id="129" dur="500"/>
                                        <p:tgtEl>
                                          <p:spTgt spid="56"/>
                                        </p:tgtEl>
                                      </p:cBhvr>
                                    </p:animEffect>
                                  </p:childTnLst>
                                </p:cTn>
                              </p:par>
                              <p:par>
                                <p:cTn id="130" presetID="53" presetClass="entr" presetSubtype="16" fill="hold" nodeType="with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p:cTn id="132" dur="500" fill="hold"/>
                                        <p:tgtEl>
                                          <p:spTgt spid="47"/>
                                        </p:tgtEl>
                                        <p:attrNameLst>
                                          <p:attrName>ppt_w</p:attrName>
                                        </p:attrNameLst>
                                      </p:cBhvr>
                                      <p:tavLst>
                                        <p:tav tm="0">
                                          <p:val>
                                            <p:fltVal val="0"/>
                                          </p:val>
                                        </p:tav>
                                        <p:tav tm="100000">
                                          <p:val>
                                            <p:strVal val="#ppt_w"/>
                                          </p:val>
                                        </p:tav>
                                      </p:tavLst>
                                    </p:anim>
                                    <p:anim calcmode="lin" valueType="num">
                                      <p:cBhvr>
                                        <p:cTn id="133" dur="500" fill="hold"/>
                                        <p:tgtEl>
                                          <p:spTgt spid="47"/>
                                        </p:tgtEl>
                                        <p:attrNameLst>
                                          <p:attrName>ppt_h</p:attrName>
                                        </p:attrNameLst>
                                      </p:cBhvr>
                                      <p:tavLst>
                                        <p:tav tm="0">
                                          <p:val>
                                            <p:fltVal val="0"/>
                                          </p:val>
                                        </p:tav>
                                        <p:tav tm="100000">
                                          <p:val>
                                            <p:strVal val="#ppt_h"/>
                                          </p:val>
                                        </p:tav>
                                      </p:tavLst>
                                    </p:anim>
                                    <p:animEffect transition="in" filter="fade">
                                      <p:cBhvr>
                                        <p:cTn id="1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18" name="Picture 4" descr="Cartoon construction worker Royalty Free Vector Image">
            <a:extLst>
              <a:ext uri="{FF2B5EF4-FFF2-40B4-BE49-F238E27FC236}">
                <a16:creationId xmlns:a16="http://schemas.microsoft.com/office/drawing/2014/main" id="{4AF4FBE7-5CEA-4EAA-8CD4-B966A3042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0DCC8-BE7A-41CF-BD87-D09EFD754B15}"/>
              </a:ext>
            </a:extLst>
          </p:cNvPr>
          <p:cNvSpPr txBox="1"/>
          <p:nvPr/>
        </p:nvSpPr>
        <p:spPr>
          <a:xfrm>
            <a:off x="657024" y="2824041"/>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1" name="TextBox 20">
            <a:extLst>
              <a:ext uri="{FF2B5EF4-FFF2-40B4-BE49-F238E27FC236}">
                <a16:creationId xmlns:a16="http://schemas.microsoft.com/office/drawing/2014/main" id="{B3434752-B184-46A7-AF2A-693B82C4E927}"/>
              </a:ext>
            </a:extLst>
          </p:cNvPr>
          <p:cNvSpPr txBox="1"/>
          <p:nvPr/>
        </p:nvSpPr>
        <p:spPr>
          <a:xfrm>
            <a:off x="1622364" y="3347201"/>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a:t>
            </a:r>
          </a:p>
        </p:txBody>
      </p:sp>
      <p:pic>
        <p:nvPicPr>
          <p:cNvPr id="11" name="Picture 10">
            <a:extLst>
              <a:ext uri="{FF2B5EF4-FFF2-40B4-BE49-F238E27FC236}">
                <a16:creationId xmlns:a16="http://schemas.microsoft.com/office/drawing/2014/main" id="{A7BFA7B3-8606-4F05-8F36-E71C8152CC4D}"/>
              </a:ext>
            </a:extLst>
          </p:cNvPr>
          <p:cNvPicPr>
            <a:picLocks noChangeAspect="1"/>
          </p:cNvPicPr>
          <p:nvPr/>
        </p:nvPicPr>
        <p:blipFill rotWithShape="1">
          <a:blip r:embed="rId7">
            <a:extLst>
              <a:ext uri="{28A0092B-C50C-407E-A947-70E740481C1C}">
                <a14:useLocalDpi xmlns:a14="http://schemas.microsoft.com/office/drawing/2010/main" val="0"/>
              </a:ext>
            </a:extLst>
          </a:blip>
          <a:srcRect t="65871" r="47359"/>
          <a:stretch/>
        </p:blipFill>
        <p:spPr>
          <a:xfrm>
            <a:off x="4525131" y="2875204"/>
            <a:ext cx="5517535" cy="4782464"/>
          </a:xfrm>
          <a:prstGeom prst="rect">
            <a:avLst/>
          </a:prstGeom>
        </p:spPr>
      </p:pic>
      <p:pic>
        <p:nvPicPr>
          <p:cNvPr id="13" name="Picture 12">
            <a:extLst>
              <a:ext uri="{FF2B5EF4-FFF2-40B4-BE49-F238E27FC236}">
                <a16:creationId xmlns:a16="http://schemas.microsoft.com/office/drawing/2014/main" id="{2146490D-1230-460D-8C37-664AEA93E2D3}"/>
              </a:ext>
            </a:extLst>
          </p:cNvPr>
          <p:cNvPicPr>
            <a:picLocks noChangeAspect="1"/>
          </p:cNvPicPr>
          <p:nvPr/>
        </p:nvPicPr>
        <p:blipFill>
          <a:blip r:embed="rId8"/>
          <a:stretch>
            <a:fillRect/>
          </a:stretch>
        </p:blipFill>
        <p:spPr>
          <a:xfrm rot="13509524">
            <a:off x="2790704" y="3575808"/>
            <a:ext cx="2864039" cy="2864039"/>
          </a:xfrm>
          <a:prstGeom prst="rect">
            <a:avLst/>
          </a:prstGeom>
        </p:spPr>
      </p:pic>
      <p:sp>
        <p:nvSpPr>
          <p:cNvPr id="14" name="TextBox 13">
            <a:extLst>
              <a:ext uri="{FF2B5EF4-FFF2-40B4-BE49-F238E27FC236}">
                <a16:creationId xmlns:a16="http://schemas.microsoft.com/office/drawing/2014/main" id="{4E946157-359C-44F5-A1A0-21B5545CD1AD}"/>
              </a:ext>
            </a:extLst>
          </p:cNvPr>
          <p:cNvSpPr txBox="1"/>
          <p:nvPr/>
        </p:nvSpPr>
        <p:spPr>
          <a:xfrm>
            <a:off x="6102918" y="4342418"/>
            <a:ext cx="2571684" cy="1384995"/>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Phép nhân số đo thời gian với một số tự nhiên.</a:t>
            </a:r>
          </a:p>
        </p:txBody>
      </p:sp>
      <p:sp>
        <p:nvSpPr>
          <p:cNvPr id="28" name="TextBox 27">
            <a:extLst>
              <a:ext uri="{FF2B5EF4-FFF2-40B4-BE49-F238E27FC236}">
                <a16:creationId xmlns:a16="http://schemas.microsoft.com/office/drawing/2014/main" id="{7517238F-9657-477B-85E5-7569D3686B18}"/>
              </a:ext>
            </a:extLst>
          </p:cNvPr>
          <p:cNvSpPr txBox="1"/>
          <p:nvPr/>
        </p:nvSpPr>
        <p:spPr>
          <a:xfrm>
            <a:off x="5992388" y="4241854"/>
            <a:ext cx="2814322" cy="1622047"/>
          </a:xfrm>
          <a:prstGeom prst="rect">
            <a:avLst/>
          </a:prstGeom>
          <a:noFill/>
        </p:spPr>
        <p:txBody>
          <a:bodyPr wrap="square" rtlCol="0">
            <a:spAutoFit/>
          </a:bodyPr>
          <a:lstStyle/>
          <a:p>
            <a:pPr>
              <a:lnSpc>
                <a:spcPct val="88000"/>
              </a:lnSpc>
            </a:pPr>
            <a:r>
              <a:rPr lang="en-US" sz="2800">
                <a:latin typeface="#9Slide07 Pattaya" panose="00000500000000000000" pitchFamily="2" charset="-34"/>
                <a:cs typeface="#9Slide07 Pattaya" panose="00000500000000000000" pitchFamily="2" charset="-34"/>
              </a:rPr>
              <a:t>Hãy vận dụng các kiến thức đã học để tìm ra kết quả cho phép tính trên.</a:t>
            </a:r>
          </a:p>
        </p:txBody>
      </p:sp>
    </p:spTree>
    <p:extLst>
      <p:ext uri="{BB962C8B-B14F-4D97-AF65-F5344CB8AC3E}">
        <p14:creationId xmlns:p14="http://schemas.microsoft.com/office/powerpoint/2010/main" val="2292613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750"/>
                                        <p:tgtEl>
                                          <p:spTgt spid="14"/>
                                        </p:tgtEl>
                                      </p:cBhvr>
                                    </p:animEffect>
                                    <p:anim calcmode="lin" valueType="num">
                                      <p:cBhvr>
                                        <p:cTn id="20" dur="1750" fill="hold"/>
                                        <p:tgtEl>
                                          <p:spTgt spid="14"/>
                                        </p:tgtEl>
                                        <p:attrNameLst>
                                          <p:attrName>ppt_w</p:attrName>
                                        </p:attrNameLst>
                                      </p:cBhvr>
                                      <p:tavLst>
                                        <p:tav tm="0" fmla="#ppt_w*sin(2.5*pi*$)">
                                          <p:val>
                                            <p:fltVal val="0"/>
                                          </p:val>
                                        </p:tav>
                                        <p:tav tm="100000">
                                          <p:val>
                                            <p:fltVal val="1"/>
                                          </p:val>
                                        </p:tav>
                                      </p:tavLst>
                                    </p:anim>
                                    <p:anim calcmode="lin" valueType="num">
                                      <p:cBhvr>
                                        <p:cTn id="21" dur="1750" fill="hold"/>
                                        <p:tgtEl>
                                          <p:spTgt spid="1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750"/>
                                        <p:tgtEl>
                                          <p:spTgt spid="11"/>
                                        </p:tgtEl>
                                      </p:cBhvr>
                                    </p:animEffect>
                                    <p:anim calcmode="lin" valueType="num">
                                      <p:cBhvr>
                                        <p:cTn id="25" dur="1750" fill="hold"/>
                                        <p:tgtEl>
                                          <p:spTgt spid="11"/>
                                        </p:tgtEl>
                                        <p:attrNameLst>
                                          <p:attrName>ppt_w</p:attrName>
                                        </p:attrNameLst>
                                      </p:cBhvr>
                                      <p:tavLst>
                                        <p:tav tm="0" fmla="#ppt_w*sin(2.5*pi*$)">
                                          <p:val>
                                            <p:fltVal val="0"/>
                                          </p:val>
                                        </p:tav>
                                        <p:tav tm="100000">
                                          <p:val>
                                            <p:fltVal val="1"/>
                                          </p:val>
                                        </p:tav>
                                      </p:tavLst>
                                    </p:anim>
                                    <p:anim calcmode="lin" valueType="num">
                                      <p:cBhvr>
                                        <p:cTn id="26" dur="175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750"/>
                                        <p:tgtEl>
                                          <p:spTgt spid="13"/>
                                        </p:tgtEl>
                                      </p:cBhvr>
                                    </p:animEffect>
                                    <p:anim calcmode="lin" valueType="num">
                                      <p:cBhvr>
                                        <p:cTn id="30" dur="1750" fill="hold"/>
                                        <p:tgtEl>
                                          <p:spTgt spid="13"/>
                                        </p:tgtEl>
                                        <p:attrNameLst>
                                          <p:attrName>ppt_w</p:attrName>
                                        </p:attrNameLst>
                                      </p:cBhvr>
                                      <p:tavLst>
                                        <p:tav tm="0" fmla="#ppt_w*sin(2.5*pi*$)">
                                          <p:val>
                                            <p:fltVal val="0"/>
                                          </p:val>
                                        </p:tav>
                                        <p:tav tm="100000">
                                          <p:val>
                                            <p:fltVal val="1"/>
                                          </p:val>
                                        </p:tav>
                                      </p:tavLst>
                                    </p:anim>
                                    <p:anim calcmode="lin" valueType="num">
                                      <p:cBhvr>
                                        <p:cTn id="31" dur="1750" fill="hold"/>
                                        <p:tgtEl>
                                          <p:spTgt spid="13"/>
                                        </p:tgtEl>
                                        <p:attrNameLst>
                                          <p:attrName>ppt_h</p:attrName>
                                        </p:attrNameLst>
                                      </p:cBhvr>
                                      <p:tavLst>
                                        <p:tav tm="0">
                                          <p:val>
                                            <p:strVal val="#ppt_h"/>
                                          </p:val>
                                        </p:tav>
                                        <p:tav tm="100000">
                                          <p:val>
                                            <p:strVal val="#ppt_h"/>
                                          </p:val>
                                        </p:tav>
                                      </p:tavLst>
                                    </p:anim>
                                  </p:childTnLst>
                                </p:cTn>
                              </p:par>
                              <p:par>
                                <p:cTn id="32" presetID="1" presetClass="emph" presetSubtype="2" fill="hold" grpId="1" nodeType="withEffect">
                                  <p:stCondLst>
                                    <p:cond delay="0"/>
                                  </p:stCondLst>
                                  <p:childTnLst>
                                    <p:animClr clrSpc="rgb" dir="cw">
                                      <p:cBhvr>
                                        <p:cTn id="33" dur="2000" fill="hold"/>
                                        <p:tgtEl>
                                          <p:spTgt spid="21"/>
                                        </p:tgtEl>
                                        <p:attrNameLst>
                                          <p:attrName>fillcolor</p:attrName>
                                        </p:attrNameLst>
                                      </p:cBhvr>
                                      <p:to>
                                        <a:srgbClr val="FBB874"/>
                                      </p:to>
                                    </p:animClr>
                                    <p:set>
                                      <p:cBhvr>
                                        <p:cTn id="34" dur="2000" fill="hold"/>
                                        <p:tgtEl>
                                          <p:spTgt spid="21"/>
                                        </p:tgtEl>
                                        <p:attrNameLst>
                                          <p:attrName>fill.type</p:attrName>
                                        </p:attrNameLst>
                                      </p:cBhvr>
                                      <p:to>
                                        <p:strVal val="solid"/>
                                      </p:to>
                                    </p:set>
                                    <p:set>
                                      <p:cBhvr>
                                        <p:cTn id="35" dur="2000" fill="hold"/>
                                        <p:tgtEl>
                                          <p:spTgt spid="2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1" grpId="1"/>
      <p:bldP spid="14" grpId="0"/>
      <p:bldP spid="14" grpId="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249" y="2363548"/>
            <a:ext cx="3129046" cy="4692650"/>
          </a:xfrm>
          <a:prstGeom prst="rect">
            <a:avLst/>
          </a:prstGeom>
        </p:spPr>
      </p:pic>
      <p:grpSp>
        <p:nvGrpSpPr>
          <p:cNvPr id="3" name="组合 2"/>
          <p:cNvGrpSpPr/>
          <p:nvPr/>
        </p:nvGrpSpPr>
        <p:grpSpPr>
          <a:xfrm>
            <a:off x="803604" y="1313416"/>
            <a:ext cx="12226733" cy="1423907"/>
            <a:chOff x="2378330" y="1821348"/>
            <a:chExt cx="12226733" cy="1423907"/>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2" name="TextBox 18"/>
            <p:cNvSpPr txBox="1"/>
            <p:nvPr/>
          </p:nvSpPr>
          <p:spPr>
            <a:xfrm>
              <a:off x="2425303" y="2265846"/>
              <a:ext cx="1523999" cy="649188"/>
            </a:xfrm>
            <a:prstGeom prst="ellipse">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a:solidFill>
                    <a:schemeClr val="accent4">
                      <a:lumMod val="75000"/>
                    </a:schemeClr>
                  </a:solidFill>
                  <a:latin typeface="#9Slide07 Pattaya" panose="00000500000000000000" pitchFamily="2" charset="-34"/>
                  <a:ea typeface="字魂95号-手刻宋" panose="00000500000000000000" charset="-122"/>
                  <a:cs typeface="#9Slide07 Pattaya" panose="00000500000000000000" pitchFamily="2" charset="-34"/>
                </a:rPr>
                <a:t>Cách 1</a:t>
              </a:r>
              <a:endParaRPr kumimoji="0" lang="zh-CN" altLang="en-US" sz="2400" b="1" i="0" u="none" strike="noStrike" kern="0" cap="none" spc="0" normalizeH="0" baseline="0" noProof="0" dirty="0">
                <a:ln>
                  <a:noFill/>
                </a:ln>
                <a:solidFill>
                  <a:schemeClr val="accent4">
                    <a:lumMod val="75000"/>
                  </a:scheme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4" name="矩形 13"/>
            <p:cNvSpPr/>
            <p:nvPr/>
          </p:nvSpPr>
          <p:spPr>
            <a:xfrm>
              <a:off x="3996275" y="221946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1 giờ 10 phút x 3 = 1 giờ 10 phút + 1 giờ 10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96" y="4672963"/>
            <a:ext cx="2572384" cy="1847976"/>
          </a:xfrm>
          <a:prstGeom prst="rect">
            <a:avLst/>
          </a:prstGeom>
        </p:spPr>
      </p:pic>
      <p:grpSp>
        <p:nvGrpSpPr>
          <p:cNvPr id="5" name="组合 4"/>
          <p:cNvGrpSpPr/>
          <p:nvPr/>
        </p:nvGrpSpPr>
        <p:grpSpPr>
          <a:xfrm>
            <a:off x="765769" y="3256971"/>
            <a:ext cx="9010411" cy="1423907"/>
            <a:chOff x="5641441" y="2570084"/>
            <a:chExt cx="9010411" cy="1423907"/>
          </a:xfrm>
        </p:grpSpPr>
        <p:sp>
          <p:nvSpPr>
            <p:cNvPr id="15" name="矩形 14"/>
            <p:cNvSpPr/>
            <p:nvPr/>
          </p:nvSpPr>
          <p:spPr>
            <a:xfrm>
              <a:off x="7165441" y="2814568"/>
              <a:ext cx="7486411" cy="370614"/>
            </a:xfrm>
            <a:prstGeom prst="rect">
              <a:avLst/>
            </a:prstGeom>
          </p:spPr>
          <p:txBody>
            <a:bodyPr wrap="square">
              <a:spAutoFit/>
            </a:bodyPr>
            <a:lstStyle/>
            <a:p>
              <a:pPr algn="ctr">
                <a:lnSpc>
                  <a:spcPct val="150000"/>
                </a:lnSpc>
              </a:pPr>
              <a:endParaRPr lang="zh-CN" altLang="en-US" sz="1400" dirty="0">
                <a:solidFill>
                  <a:schemeClr val="accent6">
                    <a:lumMod val="75000"/>
                  </a:schemeClr>
                </a:solidFill>
                <a:latin typeface="字魂95号-手刻宋" panose="00000500000000000000" charset="-122"/>
                <a:ea typeface="字魂95号-手刻宋" panose="00000500000000000000" charset="-122"/>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441" y="2570084"/>
              <a:ext cx="1524000" cy="1423907"/>
            </a:xfrm>
            <a:prstGeom prst="rect">
              <a:avLst/>
            </a:prstGeom>
          </p:spPr>
        </p:pic>
        <p:sp>
          <p:nvSpPr>
            <p:cNvPr id="13" name="TextBox 18"/>
            <p:cNvSpPr txBox="1"/>
            <p:nvPr/>
          </p:nvSpPr>
          <p:spPr>
            <a:xfrm>
              <a:off x="5931777" y="3081982"/>
              <a:ext cx="994183" cy="4616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sz="2400" b="1" kern="0">
                  <a:solidFill>
                    <a:srgbClr val="264E4E"/>
                  </a:solidFill>
                  <a:latin typeface="字魂95号-手刻宋" panose="00000500000000000000" charset="-122"/>
                  <a:ea typeface="字魂95号-手刻宋" panose="00000500000000000000" charset="-122"/>
                </a:defRPr>
              </a:lvl1pPr>
            </a:lstStyle>
            <a:p>
              <a:r>
                <a:rPr lang="en-US" altLang="zh-CN">
                  <a:solidFill>
                    <a:schemeClr val="accent6">
                      <a:lumMod val="75000"/>
                    </a:schemeClr>
                  </a:solidFill>
                  <a:latin typeface="#9Slide07 Pattaya" panose="00000500000000000000" pitchFamily="2" charset="-34"/>
                  <a:cs typeface="#9Slide07 Pattaya" panose="00000500000000000000" pitchFamily="2" charset="-34"/>
                </a:rPr>
                <a:t>Cách 2</a:t>
              </a:r>
              <a:endParaRPr lang="zh-CN" altLang="en-US" dirty="0">
                <a:solidFill>
                  <a:schemeClr val="accent6">
                    <a:lumMod val="75000"/>
                  </a:schemeClr>
                </a:solidFill>
                <a:latin typeface="#9Slide07 Pattaya" panose="00000500000000000000" pitchFamily="2" charset="-34"/>
                <a:cs typeface="#9Slide07 Pattaya" panose="00000500000000000000" pitchFamily="2" charset="-34"/>
              </a:endParaRPr>
            </a:p>
          </p:txBody>
        </p:sp>
      </p:grpSp>
      <p:sp>
        <p:nvSpPr>
          <p:cNvPr id="17" name="TextBox 16">
            <a:extLst>
              <a:ext uri="{FF2B5EF4-FFF2-40B4-BE49-F238E27FC236}">
                <a16:creationId xmlns:a16="http://schemas.microsoft.com/office/drawing/2014/main" id="{6884CF2A-E6DB-4D43-AC21-866B5D6C308C}"/>
              </a:ext>
            </a:extLst>
          </p:cNvPr>
          <p:cNvSpPr txBox="1"/>
          <p:nvPr/>
        </p:nvSpPr>
        <p:spPr>
          <a:xfrm>
            <a:off x="516786" y="53877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19" name="TextBox 18">
            <a:extLst>
              <a:ext uri="{FF2B5EF4-FFF2-40B4-BE49-F238E27FC236}">
                <a16:creationId xmlns:a16="http://schemas.microsoft.com/office/drawing/2014/main" id="{5B542B17-7A8D-431E-A3B4-7C9414ECD37D}"/>
              </a:ext>
            </a:extLst>
          </p:cNvPr>
          <p:cNvSpPr txBox="1"/>
          <p:nvPr/>
        </p:nvSpPr>
        <p:spPr>
          <a:xfrm>
            <a:off x="4230490" y="1092873"/>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20" name="矩形 13">
            <a:extLst>
              <a:ext uri="{FF2B5EF4-FFF2-40B4-BE49-F238E27FC236}">
                <a16:creationId xmlns:a16="http://schemas.microsoft.com/office/drawing/2014/main" id="{96DC418B-D29E-42AF-90F3-2BB3987387B9}"/>
              </a:ext>
            </a:extLst>
          </p:cNvPr>
          <p:cNvSpPr/>
          <p:nvPr/>
        </p:nvSpPr>
        <p:spPr>
          <a:xfrm>
            <a:off x="2421549" y="2241527"/>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2 giờ 20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1" name="矩形 13">
            <a:extLst>
              <a:ext uri="{FF2B5EF4-FFF2-40B4-BE49-F238E27FC236}">
                <a16:creationId xmlns:a16="http://schemas.microsoft.com/office/drawing/2014/main" id="{4CA8F57E-DD22-4797-8B41-D36A4B774EE1}"/>
              </a:ext>
            </a:extLst>
          </p:cNvPr>
          <p:cNvSpPr/>
          <p:nvPr/>
        </p:nvSpPr>
        <p:spPr>
          <a:xfrm>
            <a:off x="2421549" y="274902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3 giờ 30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2" name="矩形 13">
            <a:extLst>
              <a:ext uri="{FF2B5EF4-FFF2-40B4-BE49-F238E27FC236}">
                <a16:creationId xmlns:a16="http://schemas.microsoft.com/office/drawing/2014/main" id="{D33EC92B-E030-49D9-84B7-4C05FFE820DA}"/>
              </a:ext>
            </a:extLst>
          </p:cNvPr>
          <p:cNvSpPr/>
          <p:nvPr/>
        </p:nvSpPr>
        <p:spPr>
          <a:xfrm>
            <a:off x="2374576" y="3437142"/>
            <a:ext cx="10608788" cy="1688154"/>
          </a:xfrm>
          <a:prstGeom prst="rect">
            <a:avLst/>
          </a:prstGeom>
        </p:spPr>
        <p:txBody>
          <a:bodyPr wrap="square">
            <a:spAutoFit/>
          </a:bodyPr>
          <a:lstStyle/>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Đổi 1 giờ 10 phút = 70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70 phút x 3 = 210 phút = 3 giờ 30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Vậy 1 giờ 10 phút x 3 = 3 giờ 30 phút</a:t>
            </a:r>
            <a:endParaRPr lang="zh-CN" altLang="en-US" sz="2400" dirty="0">
              <a:solidFill>
                <a:schemeClr val="accent6">
                  <a:lumMod val="75000"/>
                </a:schemeClr>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2050" name="Picture 2" descr="Teacher Cartoon Clip Art Female Teacher Clip Art, Person, Sleeve, Standing  Transparent Png – Pngset.com">
            <a:extLst>
              <a:ext uri="{FF2B5EF4-FFF2-40B4-BE49-F238E27FC236}">
                <a16:creationId xmlns:a16="http://schemas.microsoft.com/office/drawing/2014/main" id="{C76669B3-9CD0-4527-8629-F0188C09A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99" b="96476" l="4600" r="95100">
                        <a14:foregroundMark x1="66000" y1="4699" x2="80000" y2="13330"/>
                        <a14:foregroundMark x1="56000" y1="32278" x2="56400" y2="32278"/>
                        <a14:foregroundMark x1="12300" y1="25128" x2="13000" y2="26507"/>
                        <a14:foregroundMark x1="4600" y1="16190" x2="5800" y2="16854"/>
                        <a14:foregroundMark x1="68000" y1="23391" x2="73000" y2="26404"/>
                        <a14:foregroundMark x1="50000" y1="21502" x2="50000" y2="21502"/>
                        <a14:foregroundMark x1="88200" y1="20225" x2="88200" y2="20225"/>
                        <a14:foregroundMark x1="87300" y1="22217" x2="87300" y2="22217"/>
                        <a14:foregroundMark x1="49700" y1="81001" x2="49700" y2="81001"/>
                        <a14:foregroundMark x1="53100" y1="91879" x2="55300" y2="94637"/>
                        <a14:foregroundMark x1="58300" y1="15271" x2="61700" y2="17263"/>
                        <a14:foregroundMark x1="75500" y1="16343" x2="79800" y2="16752"/>
                        <a14:foregroundMark x1="8000" y1="19612" x2="8600" y2="21246"/>
                        <a14:foregroundMark x1="93400" y1="43309" x2="95100" y2="46067"/>
                        <a14:foregroundMark x1="79100" y1="94944" x2="79100" y2="9647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767" y="1474752"/>
            <a:ext cx="2647500" cy="5184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CFDF9-2054-4A80-A5E8-A2DAC8FE7EBB}"/>
              </a:ext>
            </a:extLst>
          </p:cNvPr>
          <p:cNvSpPr txBox="1"/>
          <p:nvPr/>
        </p:nvSpPr>
        <p:spPr>
          <a:xfrm>
            <a:off x="7037932" y="1866900"/>
            <a:ext cx="4688020" cy="461665"/>
          </a:xfrm>
          <a:prstGeom prst="rect">
            <a:avLst/>
          </a:prstGeom>
          <a:noFill/>
        </p:spPr>
        <p:txBody>
          <a:bodyPr wrap="square" rtlCol="0">
            <a:spAutoFit/>
          </a:bodyPr>
          <a:lstStyle/>
          <a:p>
            <a:r>
              <a:rPr lang="en-US" sz="2400">
                <a:latin typeface="#9Slide01 Noi dung ngan" panose="00000600000000000000" pitchFamily="2" charset="0"/>
              </a:rPr>
              <a:t>- Viết số đo thời gian trước.</a:t>
            </a:r>
          </a:p>
        </p:txBody>
      </p:sp>
      <p:sp>
        <p:nvSpPr>
          <p:cNvPr id="18" name="TextBox 17">
            <a:extLst>
              <a:ext uri="{FF2B5EF4-FFF2-40B4-BE49-F238E27FC236}">
                <a16:creationId xmlns:a16="http://schemas.microsoft.com/office/drawing/2014/main" id="{38D6AF4F-91B9-4698-A989-029889536A8A}"/>
              </a:ext>
            </a:extLst>
          </p:cNvPr>
          <p:cNvSpPr txBox="1"/>
          <p:nvPr/>
        </p:nvSpPr>
        <p:spPr>
          <a:xfrm>
            <a:off x="7037932" y="2382827"/>
            <a:ext cx="4688020" cy="1200329"/>
          </a:xfrm>
          <a:prstGeom prst="rect">
            <a:avLst/>
          </a:prstGeom>
          <a:noFill/>
        </p:spPr>
        <p:txBody>
          <a:bodyPr wrap="square" rtlCol="0">
            <a:spAutoFit/>
          </a:bodyPr>
          <a:lstStyle/>
          <a:p>
            <a:pPr algn="just"/>
            <a:r>
              <a:rPr lang="en-US" sz="2400">
                <a:latin typeface="#9Slide01 Noi dung ngan" panose="00000600000000000000" pitchFamily="2" charset="0"/>
              </a:rPr>
              <a:t>- Viết số tự nhiên thẳng với chữ số hàng đơn vị của số đo ứng với đơn vị đo bé hơn.</a:t>
            </a:r>
          </a:p>
        </p:txBody>
      </p:sp>
      <p:sp>
        <p:nvSpPr>
          <p:cNvPr id="19" name="TextBox 18">
            <a:extLst>
              <a:ext uri="{FF2B5EF4-FFF2-40B4-BE49-F238E27FC236}">
                <a16:creationId xmlns:a16="http://schemas.microsoft.com/office/drawing/2014/main" id="{D1ABDC53-BEBC-45EA-9DD8-1EA7779E83DF}"/>
              </a:ext>
            </a:extLst>
          </p:cNvPr>
          <p:cNvSpPr txBox="1"/>
          <p:nvPr/>
        </p:nvSpPr>
        <p:spPr>
          <a:xfrm>
            <a:off x="7037932" y="3607337"/>
            <a:ext cx="4688020" cy="830997"/>
          </a:xfrm>
          <a:prstGeom prst="rect">
            <a:avLst/>
          </a:prstGeom>
          <a:noFill/>
        </p:spPr>
        <p:txBody>
          <a:bodyPr wrap="square" rtlCol="0">
            <a:spAutoFit/>
          </a:bodyPr>
          <a:lstStyle/>
          <a:p>
            <a:r>
              <a:rPr lang="en-US" sz="2400">
                <a:latin typeface="#9Slide01 Noi dung ngan" panose="00000600000000000000" pitchFamily="2" charset="0"/>
              </a:rPr>
              <a:t>- Viết dấu "x" và gạch ngang thay cho dấu bằng.</a:t>
            </a:r>
          </a:p>
        </p:txBody>
      </p:sp>
      <p:sp>
        <p:nvSpPr>
          <p:cNvPr id="20" name="TextBox 19">
            <a:extLst>
              <a:ext uri="{FF2B5EF4-FFF2-40B4-BE49-F238E27FC236}">
                <a16:creationId xmlns:a16="http://schemas.microsoft.com/office/drawing/2014/main" id="{9402C11A-AE98-42E7-AB61-65291C68123A}"/>
              </a:ext>
            </a:extLst>
          </p:cNvPr>
          <p:cNvSpPr txBox="1"/>
          <p:nvPr/>
        </p:nvSpPr>
        <p:spPr>
          <a:xfrm>
            <a:off x="7037932" y="1879323"/>
            <a:ext cx="4688020" cy="1200329"/>
          </a:xfrm>
          <a:prstGeom prst="rect">
            <a:avLst/>
          </a:prstGeom>
          <a:noFill/>
        </p:spPr>
        <p:txBody>
          <a:bodyPr wrap="square" rtlCol="0">
            <a:spAutoFit/>
          </a:bodyPr>
          <a:lstStyle/>
          <a:p>
            <a:r>
              <a:rPr lang="en-US" sz="2400">
                <a:latin typeface="#9Slide01 Noi dung ngan" panose="00000600000000000000" pitchFamily="2" charset="0"/>
              </a:rPr>
              <a:t>- Thực hiện nhân lần lượt số đo của từng đơn vị với số tự nhiên. Cụ thể như sau:</a:t>
            </a:r>
          </a:p>
        </p:txBody>
      </p:sp>
      <p:sp>
        <p:nvSpPr>
          <p:cNvPr id="22" name="TextBox 21">
            <a:extLst>
              <a:ext uri="{FF2B5EF4-FFF2-40B4-BE49-F238E27FC236}">
                <a16:creationId xmlns:a16="http://schemas.microsoft.com/office/drawing/2014/main" id="{76E18B13-54CF-4D1A-AE88-BD2482528D7E}"/>
              </a:ext>
            </a:extLst>
          </p:cNvPr>
          <p:cNvSpPr txBox="1"/>
          <p:nvPr/>
        </p:nvSpPr>
        <p:spPr>
          <a:xfrm>
            <a:off x="7159193" y="3444295"/>
            <a:ext cx="4688020" cy="461665"/>
          </a:xfrm>
          <a:prstGeom prst="rect">
            <a:avLst/>
          </a:prstGeom>
          <a:noFill/>
        </p:spPr>
        <p:txBody>
          <a:bodyPr wrap="square" rtlCol="0">
            <a:spAutoFit/>
          </a:bodyPr>
          <a:lstStyle/>
          <a:p>
            <a:r>
              <a:rPr lang="en-US" sz="2400">
                <a:latin typeface="#9Slide01 Noi dung ngan" panose="00000600000000000000" pitchFamily="2" charset="0"/>
              </a:rPr>
              <a:t>3 nhân 0 bằng 0 viết 0.</a:t>
            </a:r>
          </a:p>
        </p:txBody>
      </p: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4" name="TextBox 23">
            <a:extLst>
              <a:ext uri="{FF2B5EF4-FFF2-40B4-BE49-F238E27FC236}">
                <a16:creationId xmlns:a16="http://schemas.microsoft.com/office/drawing/2014/main" id="{4FFF6B2E-50D0-4494-9541-28EACEAA2821}"/>
              </a:ext>
            </a:extLst>
          </p:cNvPr>
          <p:cNvSpPr txBox="1"/>
          <p:nvPr/>
        </p:nvSpPr>
        <p:spPr>
          <a:xfrm>
            <a:off x="7190266" y="3857449"/>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27" name="TextBox 26">
            <a:extLst>
              <a:ext uri="{FF2B5EF4-FFF2-40B4-BE49-F238E27FC236}">
                <a16:creationId xmlns:a16="http://schemas.microsoft.com/office/drawing/2014/main" id="{AE1BA3E8-672D-47F5-9E95-56E42CBD3A8D}"/>
              </a:ext>
            </a:extLst>
          </p:cNvPr>
          <p:cNvSpPr txBox="1"/>
          <p:nvPr/>
        </p:nvSpPr>
        <p:spPr>
          <a:xfrm>
            <a:off x="7190266" y="4270603"/>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"phút" sau số 30.</a:t>
            </a:r>
          </a:p>
        </p:txBody>
      </p:sp>
      <p:sp>
        <p:nvSpPr>
          <p:cNvPr id="28" name="TextBox 27">
            <a:extLst>
              <a:ext uri="{FF2B5EF4-FFF2-40B4-BE49-F238E27FC236}">
                <a16:creationId xmlns:a16="http://schemas.microsoft.com/office/drawing/2014/main" id="{365C8CDF-BE9E-45A4-9F12-F64B56435724}"/>
              </a:ext>
            </a:extLst>
          </p:cNvPr>
          <p:cNvSpPr txBox="1"/>
          <p:nvPr/>
        </p:nvSpPr>
        <p:spPr>
          <a:xfrm>
            <a:off x="7159193" y="3031141"/>
            <a:ext cx="4688020" cy="461665"/>
          </a:xfrm>
          <a:prstGeom prst="rect">
            <a:avLst/>
          </a:prstGeom>
          <a:noFill/>
        </p:spPr>
        <p:txBody>
          <a:bodyPr wrap="square" rtlCol="0">
            <a:spAutoFit/>
          </a:bodyPr>
          <a:lstStyle/>
          <a:p>
            <a:r>
              <a:rPr lang="en-US" sz="2400">
                <a:latin typeface="#9Slide01 Noi dung ngan" panose="00000600000000000000" pitchFamily="2" charset="0"/>
              </a:rPr>
              <a:t>+ Lấy 10 phút x 3 :</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1" name="TextBox 30">
            <a:extLst>
              <a:ext uri="{FF2B5EF4-FFF2-40B4-BE49-F238E27FC236}">
                <a16:creationId xmlns:a16="http://schemas.microsoft.com/office/drawing/2014/main" id="{034B996F-C98A-4948-A4C2-72E1CE4BFD7E}"/>
              </a:ext>
            </a:extLst>
          </p:cNvPr>
          <p:cNvSpPr txBox="1"/>
          <p:nvPr/>
        </p:nvSpPr>
        <p:spPr>
          <a:xfrm>
            <a:off x="7215410" y="5096911"/>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32" name="TextBox 31">
            <a:extLst>
              <a:ext uri="{FF2B5EF4-FFF2-40B4-BE49-F238E27FC236}">
                <a16:creationId xmlns:a16="http://schemas.microsoft.com/office/drawing/2014/main" id="{9FA2EC63-D0A0-42ED-9E90-645924EA1ED0}"/>
              </a:ext>
            </a:extLst>
          </p:cNvPr>
          <p:cNvSpPr txBox="1"/>
          <p:nvPr/>
        </p:nvSpPr>
        <p:spPr>
          <a:xfrm>
            <a:off x="7190266" y="5510066"/>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"giờ" sau số 3.</a:t>
            </a:r>
          </a:p>
        </p:txBody>
      </p:sp>
      <p:sp>
        <p:nvSpPr>
          <p:cNvPr id="33" name="TextBox 32">
            <a:extLst>
              <a:ext uri="{FF2B5EF4-FFF2-40B4-BE49-F238E27FC236}">
                <a16:creationId xmlns:a16="http://schemas.microsoft.com/office/drawing/2014/main" id="{F080329D-6144-4676-B94A-C59D364B1DD7}"/>
              </a:ext>
            </a:extLst>
          </p:cNvPr>
          <p:cNvSpPr txBox="1"/>
          <p:nvPr/>
        </p:nvSpPr>
        <p:spPr>
          <a:xfrm>
            <a:off x="7194535" y="4683757"/>
            <a:ext cx="4688020" cy="461665"/>
          </a:xfrm>
          <a:prstGeom prst="rect">
            <a:avLst/>
          </a:prstGeom>
          <a:noFill/>
        </p:spPr>
        <p:txBody>
          <a:bodyPr wrap="square" rtlCol="0">
            <a:spAutoFit/>
          </a:bodyPr>
          <a:lstStyle/>
          <a:p>
            <a:r>
              <a:rPr lang="en-US" sz="2400">
                <a:latin typeface="#9Slide01 Noi dung ngan" panose="00000600000000000000" pitchFamily="2" charset="0"/>
              </a:rPr>
              <a:t>+ Lấy 1 giờ x 3 :</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00240" y="322632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746878" y="3842490"/>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1 giờ 10 phút x 3 = </a:t>
            </a:r>
            <a:r>
              <a:rPr lang="en-US" altLang="zh-CN" sz="2800" b="1">
                <a:solidFill>
                  <a:srgbClr val="C00000"/>
                </a:solidFill>
                <a:latin typeface="#9Slide01 Noi dung ngan" panose="00000600000000000000" pitchFamily="2" charset="0"/>
                <a:ea typeface="字魂95号-手刻宋" panose="00000500000000000000" charset="-122"/>
              </a:rPr>
              <a:t>3 giờ 30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par>
                          <p:cTn id="95" fill="hold">
                            <p:stCondLst>
                              <p:cond delay="0"/>
                            </p:stCondLst>
                            <p:childTnLst>
                              <p:par>
                                <p:cTn id="96" presetID="42"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0"/>
                            </p:stCondLst>
                            <p:childTnLst>
                              <p:par>
                                <p:cTn id="106" presetID="42"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0"/>
                            </p:stCondLst>
                            <p:childTnLst>
                              <p:par>
                                <p:cTn id="116" presetID="47"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par>
                          <p:cTn id="129" fill="hold">
                            <p:stCondLst>
                              <p:cond delay="0"/>
                            </p:stCondLst>
                            <p:childTnLst>
                              <p:par>
                                <p:cTn id="130" presetID="42"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par>
                          <p:cTn id="139" fill="hold">
                            <p:stCondLst>
                              <p:cond delay="0"/>
                            </p:stCondLst>
                            <p:childTnLst>
                              <p:par>
                                <p:cTn id="140" presetID="47" presetClass="entr" presetSubtype="0"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32"/>
                                        </p:tgtEl>
                                      </p:cBhvr>
                                    </p:animEffect>
                                    <p:set>
                                      <p:cBhvr>
                                        <p:cTn id="170" dur="1" fill="hold">
                                          <p:stCondLst>
                                            <p:cond delay="499"/>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3" grpId="0"/>
      <p:bldP spid="14" grpId="0"/>
      <p:bldP spid="15" grpId="0"/>
      <p:bldP spid="8" grpId="0"/>
      <p:bldP spid="8" grpId="1"/>
      <p:bldP spid="18" grpId="0"/>
      <p:bldP spid="18" grpId="1"/>
      <p:bldP spid="19" grpId="0"/>
      <p:bldP spid="19" grpId="1"/>
      <p:bldP spid="20" grpId="0"/>
      <p:bldP spid="20" grpId="1"/>
      <p:bldP spid="22" grpId="0"/>
      <p:bldP spid="22" grpId="1"/>
      <p:bldP spid="23" grpId="0"/>
      <p:bldP spid="24" grpId="0"/>
      <p:bldP spid="24" grpId="1"/>
      <p:bldP spid="25" grpId="0"/>
      <p:bldP spid="27" grpId="0"/>
      <p:bldP spid="27" grpId="1"/>
      <p:bldP spid="28" grpId="0"/>
      <p:bldP spid="28" grpId="1"/>
      <p:bldP spid="29" grpId="0"/>
      <p:bldP spid="31" grpId="0"/>
      <p:bldP spid="31" grpId="1"/>
      <p:bldP spid="32" grpId="0"/>
      <p:bldP spid="32" grpId="1"/>
      <p:bldP spid="33" grpId="0"/>
      <p:bldP spid="33" grpId="1"/>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5"/>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6"/>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778">
            <a:off x="1126363" y="1082609"/>
            <a:ext cx="7640193" cy="4884622"/>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14363" y="4480248"/>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999" y="2647602"/>
            <a:ext cx="2784873" cy="4202264"/>
          </a:xfrm>
          <a:prstGeom prst="rect">
            <a:avLst/>
          </a:prstGeom>
        </p:spPr>
      </p:pic>
      <p:sp>
        <p:nvSpPr>
          <p:cNvPr id="10" name="文本框 8">
            <a:extLst>
              <a:ext uri="{FF2B5EF4-FFF2-40B4-BE49-F238E27FC236}">
                <a16:creationId xmlns:a16="http://schemas.microsoft.com/office/drawing/2014/main" id="{C4249701-FF83-47DD-A4D6-B7EDCF01F11D}"/>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11" name="TextBox 10">
            <a:extLst>
              <a:ext uri="{FF2B5EF4-FFF2-40B4-BE49-F238E27FC236}">
                <a16:creationId xmlns:a16="http://schemas.microsoft.com/office/drawing/2014/main" id="{A097446E-0002-46D8-A272-3984C92BDD21}"/>
              </a:ext>
            </a:extLst>
          </p:cNvPr>
          <p:cNvSpPr txBox="1"/>
          <p:nvPr/>
        </p:nvSpPr>
        <p:spPr>
          <a:xfrm>
            <a:off x="482600" y="1169807"/>
            <a:ext cx="11410314" cy="1384995"/>
          </a:xfrm>
          <a:prstGeom prst="rect">
            <a:avLst/>
          </a:prstGeom>
          <a:noFill/>
        </p:spPr>
        <p:txBody>
          <a:bodyPr wrap="square" rtlCol="0">
            <a:spAutoFit/>
          </a:bodyPr>
          <a:lstStyle/>
          <a:p>
            <a:pPr algn="just"/>
            <a:r>
              <a:rPr lang="en-US" sz="2800">
                <a:latin typeface="#9Slide01 Noi dung ngan" panose="00000600000000000000" pitchFamily="2" charset="0"/>
              </a:rPr>
              <a:t>Mỗi buổi sáng, Hạnh học ở trường trung bình 3 giờ 15 phút. Một tuần lễ Hạnh học ở trường 5 buổi. Hỏi một tuần lễ Hạnh học ở trường bao nhiêu thời gian?</a:t>
            </a:r>
          </a:p>
        </p:txBody>
      </p:sp>
      <p:cxnSp>
        <p:nvCxnSpPr>
          <p:cNvPr id="12" name="Straight Connector 11">
            <a:extLst>
              <a:ext uri="{FF2B5EF4-FFF2-40B4-BE49-F238E27FC236}">
                <a16:creationId xmlns:a16="http://schemas.microsoft.com/office/drawing/2014/main" id="{019911BE-4E78-497B-9335-8AA594BEDF42}"/>
              </a:ext>
            </a:extLst>
          </p:cNvPr>
          <p:cNvCxnSpPr>
            <a:cxnSpLocks/>
          </p:cNvCxnSpPr>
          <p:nvPr/>
        </p:nvCxnSpPr>
        <p:spPr>
          <a:xfrm>
            <a:off x="548860" y="1630018"/>
            <a:ext cx="263166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5DFCBE-A575-4AB4-9ECF-7DD7CE15A6E0}"/>
              </a:ext>
            </a:extLst>
          </p:cNvPr>
          <p:cNvCxnSpPr>
            <a:cxnSpLocks/>
          </p:cNvCxnSpPr>
          <p:nvPr/>
        </p:nvCxnSpPr>
        <p:spPr>
          <a:xfrm>
            <a:off x="9281230" y="1630018"/>
            <a:ext cx="24757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2728B8-48BA-4886-9A3B-D7D6255F64FA}"/>
              </a:ext>
            </a:extLst>
          </p:cNvPr>
          <p:cNvCxnSpPr>
            <a:cxnSpLocks/>
          </p:cNvCxnSpPr>
          <p:nvPr/>
        </p:nvCxnSpPr>
        <p:spPr>
          <a:xfrm>
            <a:off x="548860" y="2047461"/>
            <a:ext cx="2154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362575-113E-4802-9516-DD690A4F0214}"/>
              </a:ext>
            </a:extLst>
          </p:cNvPr>
          <p:cNvCxnSpPr>
            <a:cxnSpLocks/>
          </p:cNvCxnSpPr>
          <p:nvPr/>
        </p:nvCxnSpPr>
        <p:spPr>
          <a:xfrm>
            <a:off x="6471769" y="2047461"/>
            <a:ext cx="11217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ABABD5-0060-46EF-A38D-9AAFDAD93ED8}"/>
              </a:ext>
            </a:extLst>
          </p:cNvPr>
          <p:cNvCxnSpPr>
            <a:cxnSpLocks/>
          </p:cNvCxnSpPr>
          <p:nvPr/>
        </p:nvCxnSpPr>
        <p:spPr>
          <a:xfrm>
            <a:off x="8567530" y="2047461"/>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B10954-DA76-43C1-B20C-E2BF5764EA08}"/>
              </a:ext>
            </a:extLst>
          </p:cNvPr>
          <p:cNvCxnSpPr>
            <a:cxnSpLocks/>
          </p:cNvCxnSpPr>
          <p:nvPr/>
        </p:nvCxnSpPr>
        <p:spPr>
          <a:xfrm>
            <a:off x="3003363" y="2465443"/>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5C6CBF-D2D0-4D15-9155-768E64D7EB6E}"/>
              </a:ext>
            </a:extLst>
          </p:cNvPr>
          <p:cNvSpPr txBox="1"/>
          <p:nvPr/>
        </p:nvSpPr>
        <p:spPr>
          <a:xfrm>
            <a:off x="1001580" y="264760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3" name="TextBox 22">
            <a:extLst>
              <a:ext uri="{FF2B5EF4-FFF2-40B4-BE49-F238E27FC236}">
                <a16:creationId xmlns:a16="http://schemas.microsoft.com/office/drawing/2014/main" id="{29BC5BB2-A475-468E-921A-9342C38940E0}"/>
              </a:ext>
            </a:extLst>
          </p:cNvPr>
          <p:cNvSpPr txBox="1"/>
          <p:nvPr/>
        </p:nvSpPr>
        <p:spPr>
          <a:xfrm>
            <a:off x="2703443" y="3205766"/>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 x 5</a:t>
            </a:r>
          </a:p>
        </p:txBody>
      </p:sp>
      <p:sp>
        <p:nvSpPr>
          <p:cNvPr id="24" name="TextBox 23">
            <a:extLst>
              <a:ext uri="{FF2B5EF4-FFF2-40B4-BE49-F238E27FC236}">
                <a16:creationId xmlns:a16="http://schemas.microsoft.com/office/drawing/2014/main" id="{8F94D524-2C92-4C49-8AEC-E8D0DE3BE4C2}"/>
              </a:ext>
            </a:extLst>
          </p:cNvPr>
          <p:cNvSpPr txBox="1"/>
          <p:nvPr/>
        </p:nvSpPr>
        <p:spPr>
          <a:xfrm>
            <a:off x="978281" y="3788909"/>
            <a:ext cx="6771088"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9Slide01 Noi dung ngan" panose="00000600000000000000" pitchFamily="2" charset="0"/>
              </a:rPr>
              <a:t>Ta đặt tính rồi tính như sau:</a:t>
            </a:r>
          </a:p>
        </p:txBody>
      </p:sp>
      <p:sp>
        <p:nvSpPr>
          <p:cNvPr id="25" name="TextBox 24">
            <a:extLst>
              <a:ext uri="{FF2B5EF4-FFF2-40B4-BE49-F238E27FC236}">
                <a16:creationId xmlns:a16="http://schemas.microsoft.com/office/drawing/2014/main" id="{83792C16-AF8E-4A39-A084-29B37244FC02}"/>
              </a:ext>
            </a:extLst>
          </p:cNvPr>
          <p:cNvSpPr txBox="1"/>
          <p:nvPr/>
        </p:nvSpPr>
        <p:spPr>
          <a:xfrm>
            <a:off x="1159296" y="4259489"/>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a:t>
            </a:r>
          </a:p>
        </p:txBody>
      </p:sp>
      <p:sp>
        <p:nvSpPr>
          <p:cNvPr id="26" name="TextBox 25">
            <a:extLst>
              <a:ext uri="{FF2B5EF4-FFF2-40B4-BE49-F238E27FC236}">
                <a16:creationId xmlns:a16="http://schemas.microsoft.com/office/drawing/2014/main" id="{0E32E4C1-AF6C-4A79-BE00-5294A64D792D}"/>
              </a:ext>
            </a:extLst>
          </p:cNvPr>
          <p:cNvSpPr txBox="1"/>
          <p:nvPr/>
        </p:nvSpPr>
        <p:spPr>
          <a:xfrm>
            <a:off x="1159296" y="4688123"/>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27" name="TextBox 26">
            <a:extLst>
              <a:ext uri="{FF2B5EF4-FFF2-40B4-BE49-F238E27FC236}">
                <a16:creationId xmlns:a16="http://schemas.microsoft.com/office/drawing/2014/main" id="{E900B937-E17F-4773-A319-1E9FFE65D522}"/>
              </a:ext>
            </a:extLst>
          </p:cNvPr>
          <p:cNvSpPr txBox="1"/>
          <p:nvPr/>
        </p:nvSpPr>
        <p:spPr>
          <a:xfrm>
            <a:off x="2771055" y="4904726"/>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5</a:t>
            </a:r>
          </a:p>
        </p:txBody>
      </p:sp>
      <p:cxnSp>
        <p:nvCxnSpPr>
          <p:cNvPr id="28" name="Straight Connector 27">
            <a:extLst>
              <a:ext uri="{FF2B5EF4-FFF2-40B4-BE49-F238E27FC236}">
                <a16:creationId xmlns:a16="http://schemas.microsoft.com/office/drawing/2014/main" id="{54FE260E-8EA3-4C0E-BFD9-5B17534CB2AB}"/>
              </a:ext>
            </a:extLst>
          </p:cNvPr>
          <p:cNvCxnSpPr/>
          <p:nvPr/>
        </p:nvCxnSpPr>
        <p:spPr>
          <a:xfrm>
            <a:off x="1457470" y="5427946"/>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720221-9FEC-4268-8488-2304EA2448D0}"/>
              </a:ext>
            </a:extLst>
          </p:cNvPr>
          <p:cNvSpPr txBox="1"/>
          <p:nvPr/>
        </p:nvSpPr>
        <p:spPr>
          <a:xfrm>
            <a:off x="2807347" y="5530219"/>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5</a:t>
            </a:r>
          </a:p>
        </p:txBody>
      </p:sp>
      <p:sp>
        <p:nvSpPr>
          <p:cNvPr id="30" name="TextBox 29">
            <a:extLst>
              <a:ext uri="{FF2B5EF4-FFF2-40B4-BE49-F238E27FC236}">
                <a16:creationId xmlns:a16="http://schemas.microsoft.com/office/drawing/2014/main" id="{F7CA27FB-AD22-4933-B01B-54FA61F0C276}"/>
              </a:ext>
            </a:extLst>
          </p:cNvPr>
          <p:cNvSpPr txBox="1"/>
          <p:nvPr/>
        </p:nvSpPr>
        <p:spPr>
          <a:xfrm>
            <a:off x="2592891" y="5528321"/>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7</a:t>
            </a:r>
          </a:p>
        </p:txBody>
      </p:sp>
      <p:sp>
        <p:nvSpPr>
          <p:cNvPr id="31" name="TextBox 30">
            <a:extLst>
              <a:ext uri="{FF2B5EF4-FFF2-40B4-BE49-F238E27FC236}">
                <a16:creationId xmlns:a16="http://schemas.microsoft.com/office/drawing/2014/main" id="{436E68B7-87DB-4FBA-9A5C-6A0657D05B98}"/>
              </a:ext>
            </a:extLst>
          </p:cNvPr>
          <p:cNvSpPr txBox="1"/>
          <p:nvPr/>
        </p:nvSpPr>
        <p:spPr>
          <a:xfrm>
            <a:off x="3489853" y="5525556"/>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phút</a:t>
            </a:r>
          </a:p>
        </p:txBody>
      </p:sp>
      <p:sp>
        <p:nvSpPr>
          <p:cNvPr id="32" name="TextBox 31">
            <a:extLst>
              <a:ext uri="{FF2B5EF4-FFF2-40B4-BE49-F238E27FC236}">
                <a16:creationId xmlns:a16="http://schemas.microsoft.com/office/drawing/2014/main" id="{FE7F461E-F8F3-4F16-902D-D7A75B481CEA}"/>
              </a:ext>
            </a:extLst>
          </p:cNvPr>
          <p:cNvSpPr txBox="1"/>
          <p:nvPr/>
        </p:nvSpPr>
        <p:spPr>
          <a:xfrm>
            <a:off x="1419948" y="5556808"/>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15 </a:t>
            </a:r>
          </a:p>
        </p:txBody>
      </p:sp>
      <p:sp>
        <p:nvSpPr>
          <p:cNvPr id="33" name="TextBox 32">
            <a:extLst>
              <a:ext uri="{FF2B5EF4-FFF2-40B4-BE49-F238E27FC236}">
                <a16:creationId xmlns:a16="http://schemas.microsoft.com/office/drawing/2014/main" id="{4B58E0CC-E35A-4973-9406-F16CA1293579}"/>
              </a:ext>
            </a:extLst>
          </p:cNvPr>
          <p:cNvSpPr txBox="1"/>
          <p:nvPr/>
        </p:nvSpPr>
        <p:spPr>
          <a:xfrm>
            <a:off x="2067784" y="5539077"/>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8C2B723-4057-4AC8-A6AD-28B673B5D080}"/>
              </a:ext>
            </a:extLst>
          </p:cNvPr>
          <p:cNvSpPr txBox="1"/>
          <p:nvPr/>
        </p:nvSpPr>
        <p:spPr>
          <a:xfrm>
            <a:off x="4077189" y="5524932"/>
            <a:ext cx="5793338" cy="523220"/>
          </a:xfrm>
          <a:prstGeom prst="rect">
            <a:avLst/>
          </a:prstGeom>
          <a:noFill/>
        </p:spPr>
        <p:txBody>
          <a:bodyPr wrap="square" rtlCol="0">
            <a:spAutoFit/>
          </a:bodyPr>
          <a:lstStyle/>
          <a:p>
            <a:pPr algn="ctr"/>
            <a:r>
              <a:rPr lang="en-US" sz="2800" b="1">
                <a:solidFill>
                  <a:srgbClr val="002060"/>
                </a:solidFill>
                <a:latin typeface="#9Slide01 Tieu de ngan" panose="00000800000000000000" pitchFamily="2" charset="0"/>
              </a:rPr>
              <a:t>(75 phút = 1 giờ 15 phút)</a:t>
            </a:r>
          </a:p>
        </p:txBody>
      </p:sp>
      <p:sp>
        <p:nvSpPr>
          <p:cNvPr id="35" name="TextBox 34">
            <a:extLst>
              <a:ext uri="{FF2B5EF4-FFF2-40B4-BE49-F238E27FC236}">
                <a16:creationId xmlns:a16="http://schemas.microsoft.com/office/drawing/2014/main" id="{B0FD2C58-BBBE-45EF-80DD-506D57C08401}"/>
              </a:ext>
            </a:extLst>
          </p:cNvPr>
          <p:cNvSpPr txBox="1"/>
          <p:nvPr/>
        </p:nvSpPr>
        <p:spPr>
          <a:xfrm>
            <a:off x="1744354" y="6061328"/>
            <a:ext cx="1509348"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16 giờ</a:t>
            </a:r>
          </a:p>
        </p:txBody>
      </p:sp>
      <p:sp>
        <p:nvSpPr>
          <p:cNvPr id="36" name="TextBox 35">
            <a:extLst>
              <a:ext uri="{FF2B5EF4-FFF2-40B4-BE49-F238E27FC236}">
                <a16:creationId xmlns:a16="http://schemas.microsoft.com/office/drawing/2014/main" id="{A081886E-6DA4-4A2A-9715-647C7E0AAAF9}"/>
              </a:ext>
            </a:extLst>
          </p:cNvPr>
          <p:cNvSpPr txBox="1"/>
          <p:nvPr/>
        </p:nvSpPr>
        <p:spPr>
          <a:xfrm>
            <a:off x="7594127" y="5524487"/>
            <a:ext cx="2567096"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15 phút</a:t>
            </a:r>
          </a:p>
        </p:txBody>
      </p:sp>
      <p:sp>
        <p:nvSpPr>
          <p:cNvPr id="37" name="TextBox 36">
            <a:extLst>
              <a:ext uri="{FF2B5EF4-FFF2-40B4-BE49-F238E27FC236}">
                <a16:creationId xmlns:a16="http://schemas.microsoft.com/office/drawing/2014/main" id="{1049A470-02EE-4B10-AA4D-BF91A84483CF}"/>
              </a:ext>
            </a:extLst>
          </p:cNvPr>
          <p:cNvSpPr txBox="1"/>
          <p:nvPr/>
        </p:nvSpPr>
        <p:spPr>
          <a:xfrm>
            <a:off x="6662257" y="5526281"/>
            <a:ext cx="1444907"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 giờ</a:t>
            </a:r>
          </a:p>
        </p:txBody>
      </p:sp>
      <p:sp>
        <p:nvSpPr>
          <p:cNvPr id="38" name="TextBox 37">
            <a:extLst>
              <a:ext uri="{FF2B5EF4-FFF2-40B4-BE49-F238E27FC236}">
                <a16:creationId xmlns:a16="http://schemas.microsoft.com/office/drawing/2014/main" id="{DB4F021B-1465-4999-8B32-DCA45C79770E}"/>
              </a:ext>
            </a:extLst>
          </p:cNvPr>
          <p:cNvSpPr txBox="1"/>
          <p:nvPr/>
        </p:nvSpPr>
        <p:spPr>
          <a:xfrm>
            <a:off x="575364" y="5899083"/>
            <a:ext cx="9333215" cy="661463"/>
          </a:xfrm>
          <a:prstGeom prst="rect">
            <a:avLst/>
          </a:prstGeom>
          <a:noFill/>
        </p:spPr>
        <p:txBody>
          <a:bodyPr wrap="square">
            <a:spAutoFit/>
          </a:bodyPr>
          <a:lstStyle/>
          <a:p>
            <a:pPr>
              <a:lnSpc>
                <a:spcPct val="150000"/>
              </a:lnSpc>
            </a:pPr>
            <a:r>
              <a:rPr lang="en-US" altLang="zh-CN" sz="2800" b="1" spc="140">
                <a:solidFill>
                  <a:srgbClr val="002060"/>
                </a:solidFill>
                <a:latin typeface="#9Slide01 Noi dung ngan" panose="00000600000000000000" pitchFamily="2" charset="0"/>
                <a:ea typeface="字魂95号-手刻宋" panose="00000500000000000000" charset="-122"/>
              </a:rPr>
              <a:t>Vậy: 3 giờ 15 phút x 5 = </a:t>
            </a:r>
            <a:r>
              <a:rPr lang="en-US" altLang="zh-CN" sz="2800" b="1" spc="140">
                <a:solidFill>
                  <a:srgbClr val="C00000"/>
                </a:solidFill>
                <a:latin typeface="#9Slide01 Noi dung ngan" panose="00000600000000000000" pitchFamily="2" charset="0"/>
                <a:ea typeface="字魂95号-手刻宋" panose="00000500000000000000" charset="-122"/>
              </a:rPr>
              <a:t>16 giờ 15 phút</a:t>
            </a:r>
            <a:endParaRPr lang="zh-CN" altLang="en-US" sz="2800" b="1" spc="14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anim calcmode="lin" valueType="num">
                                      <p:cBhvr>
                                        <p:cTn id="4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2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1" presetClass="emph" presetSubtype="2" fill="hold" grpId="1" nodeType="withEffect">
                                  <p:stCondLst>
                                    <p:cond delay="0"/>
                                  </p:stCondLst>
                                  <p:childTnLst>
                                    <p:animClr clrSpc="rgb" dir="cw">
                                      <p:cBhvr>
                                        <p:cTn id="85" dur="2000" fill="hold"/>
                                        <p:tgtEl>
                                          <p:spTgt spid="23"/>
                                        </p:tgtEl>
                                        <p:attrNameLst>
                                          <p:attrName>fillcolor</p:attrName>
                                        </p:attrNameLst>
                                      </p:cBhvr>
                                      <p:to>
                                        <a:srgbClr val="FBB874"/>
                                      </p:to>
                                    </p:animClr>
                                    <p:set>
                                      <p:cBhvr>
                                        <p:cTn id="86" dur="2000" fill="hold"/>
                                        <p:tgtEl>
                                          <p:spTgt spid="23"/>
                                        </p:tgtEl>
                                        <p:attrNameLst>
                                          <p:attrName>fill.type</p:attrName>
                                        </p:attrNameLst>
                                      </p:cBhvr>
                                      <p:to>
                                        <p:strVal val="solid"/>
                                      </p:to>
                                    </p:set>
                                    <p:set>
                                      <p:cBhvr>
                                        <p:cTn id="87" dur="2000" fill="hold"/>
                                        <p:tgtEl>
                                          <p:spTgt spid="23"/>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1000"/>
                                        <p:tgtEl>
                                          <p:spTgt spid="26"/>
                                        </p:tgtEl>
                                      </p:cBhvr>
                                    </p:animEffect>
                                    <p:anim calcmode="lin" valueType="num">
                                      <p:cBhvr>
                                        <p:cTn id="114" dur="1000" fill="hold"/>
                                        <p:tgtEl>
                                          <p:spTgt spid="26"/>
                                        </p:tgtEl>
                                        <p:attrNameLst>
                                          <p:attrName>ppt_x</p:attrName>
                                        </p:attrNameLst>
                                      </p:cBhvr>
                                      <p:tavLst>
                                        <p:tav tm="0">
                                          <p:val>
                                            <p:strVal val="#ppt_x"/>
                                          </p:val>
                                        </p:tav>
                                        <p:tav tm="100000">
                                          <p:val>
                                            <p:strVal val="#ppt_x"/>
                                          </p:val>
                                        </p:tav>
                                      </p:tavLst>
                                    </p:anim>
                                    <p:anim calcmode="lin" valueType="num">
                                      <p:cBhvr>
                                        <p:cTn id="1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1000"/>
                                        <p:tgtEl>
                                          <p:spTgt spid="32"/>
                                        </p:tgtEl>
                                      </p:cBhvr>
                                    </p:animEffect>
                                    <p:anim calcmode="lin" valueType="num">
                                      <p:cBhvr>
                                        <p:cTn id="147" dur="1000" fill="hold"/>
                                        <p:tgtEl>
                                          <p:spTgt spid="32"/>
                                        </p:tgtEl>
                                        <p:attrNameLst>
                                          <p:attrName>ppt_x</p:attrName>
                                        </p:attrNameLst>
                                      </p:cBhvr>
                                      <p:tavLst>
                                        <p:tav tm="0">
                                          <p:val>
                                            <p:strVal val="#ppt_x"/>
                                          </p:val>
                                        </p:tav>
                                        <p:tav tm="100000">
                                          <p:val>
                                            <p:strVal val="#ppt_x"/>
                                          </p:val>
                                        </p:tav>
                                      </p:tavLst>
                                    </p:anim>
                                    <p:anim calcmode="lin" valueType="num">
                                      <p:cBhvr>
                                        <p:cTn id="1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7" presetClass="entr" presetSubtype="0" fill="hold" grpId="0" nodeType="click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fade">
                                      <p:cBhvr>
                                        <p:cTn id="160" dur="1000"/>
                                        <p:tgtEl>
                                          <p:spTgt spid="34"/>
                                        </p:tgtEl>
                                      </p:cBhvr>
                                    </p:animEffect>
                                    <p:anim calcmode="lin" valueType="num">
                                      <p:cBhvr>
                                        <p:cTn id="161" dur="1000" fill="hold"/>
                                        <p:tgtEl>
                                          <p:spTgt spid="34"/>
                                        </p:tgtEl>
                                        <p:attrNameLst>
                                          <p:attrName>ppt_x</p:attrName>
                                        </p:attrNameLst>
                                      </p:cBhvr>
                                      <p:tavLst>
                                        <p:tav tm="0">
                                          <p:val>
                                            <p:strVal val="#ppt_x"/>
                                          </p:val>
                                        </p:tav>
                                        <p:tav tm="100000">
                                          <p:val>
                                            <p:strVal val="#ppt_x"/>
                                          </p:val>
                                        </p:tav>
                                      </p:tavLst>
                                    </p:anim>
                                    <p:anim calcmode="lin" valueType="num">
                                      <p:cBhvr>
                                        <p:cTn id="1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7"/>
                                        </p:tgtEl>
                                        <p:attrNameLst>
                                          <p:attrName>style.visibility</p:attrName>
                                        </p:attrNameLst>
                                      </p:cBhvr>
                                      <p:to>
                                        <p:strVal val="visible"/>
                                      </p:to>
                                    </p:set>
                                  </p:childTnLst>
                                </p:cTn>
                              </p:par>
                            </p:childTnLst>
                          </p:cTn>
                        </p:par>
                        <p:par>
                          <p:cTn id="167" fill="hold">
                            <p:stCondLst>
                              <p:cond delay="0"/>
                            </p:stCondLst>
                            <p:childTnLst>
                              <p:par>
                                <p:cTn id="168" presetID="49" presetClass="path" presetSubtype="0" accel="50000" decel="50000" fill="hold" grpId="1" nodeType="afterEffect">
                                  <p:stCondLst>
                                    <p:cond delay="0"/>
                                  </p:stCondLst>
                                  <p:childTnLst>
                                    <p:animMotion origin="layout" path="M 8.33333E-7 -1.48148E-6 L -0.38698 0.07639 " pathEditMode="relative" rAng="0" ptsTypes="AA">
                                      <p:cBhvr>
                                        <p:cTn id="169" dur="2000" fill="hold"/>
                                        <p:tgtEl>
                                          <p:spTgt spid="37"/>
                                        </p:tgtEl>
                                        <p:attrNameLst>
                                          <p:attrName>ppt_x</p:attrName>
                                          <p:attrName>ppt_y</p:attrName>
                                        </p:attrNameLst>
                                      </p:cBhvr>
                                      <p:rCtr x="-19349" y="3819"/>
                                    </p:animMotion>
                                  </p:childTnLst>
                                </p:cTn>
                              </p:par>
                            </p:childTnLst>
                          </p:cTn>
                        </p:par>
                        <p:par>
                          <p:cTn id="170" fill="hold">
                            <p:stCondLst>
                              <p:cond delay="2000"/>
                            </p:stCondLst>
                            <p:childTnLst>
                              <p:par>
                                <p:cTn id="171" presetID="1" presetClass="exit" presetSubtype="0" fill="hold" grpId="2" nodeType="after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par>
                          <p:cTn id="173" fill="hold">
                            <p:stCondLst>
                              <p:cond delay="2000"/>
                            </p:stCondLst>
                            <p:childTnLst>
                              <p:par>
                                <p:cTn id="174" presetID="47" presetClass="entr" presetSubtype="0"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1000"/>
                                        <p:tgtEl>
                                          <p:spTgt spid="35"/>
                                        </p:tgtEl>
                                      </p:cBhvr>
                                    </p:animEffect>
                                    <p:anim calcmode="lin" valueType="num">
                                      <p:cBhvr>
                                        <p:cTn id="177" dur="1000" fill="hold"/>
                                        <p:tgtEl>
                                          <p:spTgt spid="35"/>
                                        </p:tgtEl>
                                        <p:attrNameLst>
                                          <p:attrName>ppt_x</p:attrName>
                                        </p:attrNameLst>
                                      </p:cBhvr>
                                      <p:tavLst>
                                        <p:tav tm="0">
                                          <p:val>
                                            <p:strVal val="#ppt_x"/>
                                          </p:val>
                                        </p:tav>
                                        <p:tav tm="100000">
                                          <p:val>
                                            <p:strVal val="#ppt_x"/>
                                          </p:val>
                                        </p:tav>
                                      </p:tavLst>
                                    </p:anim>
                                    <p:anim calcmode="lin" valueType="num">
                                      <p:cBhvr>
                                        <p:cTn id="1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childTnLst>
                                </p:cTn>
                              </p:par>
                            </p:childTnLst>
                          </p:cTn>
                        </p:par>
                        <p:par>
                          <p:cTn id="183" fill="hold">
                            <p:stCondLst>
                              <p:cond delay="0"/>
                            </p:stCondLst>
                            <p:childTnLst>
                              <p:par>
                                <p:cTn id="184" presetID="49" presetClass="path" presetSubtype="0" accel="50000" decel="50000" fill="hold" grpId="1" nodeType="afterEffect">
                                  <p:stCondLst>
                                    <p:cond delay="0"/>
                                  </p:stCondLst>
                                  <p:childTnLst>
                                    <p:animMotion origin="layout" path="M 5E-6 1.11022E-16 L -0.38191 0.07639 " pathEditMode="relative" rAng="0" ptsTypes="AA">
                                      <p:cBhvr>
                                        <p:cTn id="185" dur="2000" fill="hold"/>
                                        <p:tgtEl>
                                          <p:spTgt spid="36"/>
                                        </p:tgtEl>
                                        <p:attrNameLst>
                                          <p:attrName>ppt_x</p:attrName>
                                          <p:attrName>ppt_y</p:attrName>
                                        </p:attrNameLst>
                                      </p:cBhvr>
                                      <p:rCtr x="-19102" y="3819"/>
                                    </p:animMotion>
                                  </p:childTnLst>
                                </p:cTn>
                              </p:par>
                            </p:childTnLst>
                          </p:cTn>
                        </p:par>
                      </p:childTnLst>
                    </p:cTn>
                  </p:par>
                  <p:par>
                    <p:cTn id="186" fill="hold">
                      <p:stCondLst>
                        <p:cond delay="indefinite"/>
                      </p:stCondLst>
                      <p:childTnLst>
                        <p:par>
                          <p:cTn id="187" fill="hold">
                            <p:stCondLst>
                              <p:cond delay="0"/>
                            </p:stCondLst>
                            <p:childTnLst>
                              <p:par>
                                <p:cTn id="188" presetID="1" presetClass="exit" presetSubtype="0" fill="hold" grpId="1" nodeType="clickEffect">
                                  <p:stCondLst>
                                    <p:cond delay="0"/>
                                  </p:stCondLst>
                                  <p:childTnLst>
                                    <p:set>
                                      <p:cBhvr>
                                        <p:cTn id="189" dur="1" fill="hold">
                                          <p:stCondLst>
                                            <p:cond delay="0"/>
                                          </p:stCondLst>
                                        </p:cTn>
                                        <p:tgtEl>
                                          <p:spTgt spid="35"/>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3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8"/>
                                        </p:tgtEl>
                                        <p:attrNameLst>
                                          <p:attrName>style.visibility</p:attrName>
                                        </p:attrNameLst>
                                      </p:cBhvr>
                                      <p:to>
                                        <p:strVal val="visible"/>
                                      </p:to>
                                    </p:set>
                                    <p:animEffect transition="in" filter="wipe(left)">
                                      <p:cBhvr>
                                        <p:cTn id="1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22" grpId="0"/>
      <p:bldP spid="23" grpId="0"/>
      <p:bldP spid="23" grpId="1"/>
      <p:bldP spid="24" grpId="0"/>
      <p:bldP spid="25" grpId="0"/>
      <p:bldP spid="26" grpId="0"/>
      <p:bldP spid="27" grpId="0"/>
      <p:bldP spid="29" grpId="0"/>
      <p:bldP spid="30" grpId="0"/>
      <p:bldP spid="31" grpId="0"/>
      <p:bldP spid="32" grpId="0"/>
      <p:bldP spid="33" grpId="0"/>
      <p:bldP spid="34" grpId="0"/>
      <p:bldP spid="35" grpId="0"/>
      <p:bldP spid="35" grpId="1"/>
      <p:bldP spid="36" grpId="0"/>
      <p:bldP spid="36" grpId="1"/>
      <p:bldP spid="36" grpId="2"/>
      <p:bldP spid="37" grpId="0"/>
      <p:bldP spid="37" grpId="1"/>
      <p:bldP spid="37" grpId="2"/>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7"/>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8"/>
          <a:stretch>
            <a:fillRect/>
          </a:stretch>
        </p:blipFill>
        <p:spPr>
          <a:xfrm>
            <a:off x="482600" y="473075"/>
            <a:ext cx="663575" cy="734695"/>
          </a:xfrm>
          <a:prstGeom prst="rect">
            <a:avLst/>
          </a:prstGeom>
        </p:spPr>
      </p:pic>
      <p:sp>
        <p:nvSpPr>
          <p:cNvPr id="9" name="文本框 8"/>
          <p:cNvSpPr txBox="1"/>
          <p:nvPr/>
        </p:nvSpPr>
        <p:spPr>
          <a:xfrm>
            <a:off x="1362710" y="579755"/>
            <a:ext cx="2209800" cy="584775"/>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2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Kết Luận</a:t>
            </a:r>
            <a:endParaRPr lang="zh-CN" altLang="en-US" sz="32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284906" y="787875"/>
            <a:ext cx="2209800" cy="2209800"/>
            <a:chOff x="1196975" y="1803400"/>
            <a:chExt cx="2209800" cy="2209800"/>
          </a:xfrm>
        </p:grpSpPr>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6975" y="1803400"/>
              <a:ext cx="2209800" cy="2209800"/>
            </a:xfrm>
            <a:prstGeom prst="rect">
              <a:avLst/>
            </a:prstGeom>
          </p:spPr>
        </p:pic>
        <p:sp>
          <p:nvSpPr>
            <p:cNvPr id="12" name="文本框 11"/>
            <p:cNvSpPr txBox="1"/>
            <p:nvPr/>
          </p:nvSpPr>
          <p:spPr>
            <a:xfrm>
              <a:off x="1458595" y="2795834"/>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1</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5" name="组合 4"/>
          <p:cNvGrpSpPr/>
          <p:nvPr/>
        </p:nvGrpSpPr>
        <p:grpSpPr>
          <a:xfrm>
            <a:off x="326173" y="3101877"/>
            <a:ext cx="2209800" cy="2209800"/>
            <a:chOff x="3746500" y="1803400"/>
            <a:chExt cx="2209800" cy="2209800"/>
          </a:xfrm>
        </p:grpSpPr>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00" y="1803400"/>
              <a:ext cx="2209800" cy="2209800"/>
            </a:xfrm>
            <a:prstGeom prst="rect">
              <a:avLst/>
            </a:prstGeom>
          </p:spPr>
        </p:pic>
        <p:sp>
          <p:nvSpPr>
            <p:cNvPr id="25" name="文本框 24"/>
            <p:cNvSpPr txBox="1"/>
            <p:nvPr/>
          </p:nvSpPr>
          <p:spPr>
            <a:xfrm>
              <a:off x="4001601" y="2785328"/>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2</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44" name="Group 43">
            <a:extLst>
              <a:ext uri="{FF2B5EF4-FFF2-40B4-BE49-F238E27FC236}">
                <a16:creationId xmlns:a16="http://schemas.microsoft.com/office/drawing/2014/main" id="{34820376-9A70-477A-A781-ECAA71D4DF91}"/>
              </a:ext>
            </a:extLst>
          </p:cNvPr>
          <p:cNvGrpSpPr/>
          <p:nvPr/>
        </p:nvGrpSpPr>
        <p:grpSpPr>
          <a:xfrm>
            <a:off x="1830934" y="1676107"/>
            <a:ext cx="4335516" cy="1791087"/>
            <a:chOff x="-28907" y="2627243"/>
            <a:chExt cx="4335516" cy="1791087"/>
          </a:xfrm>
        </p:grpSpPr>
        <p:sp>
          <p:nvSpPr>
            <p:cNvPr id="26" name="TextBox 25">
              <a:extLst>
                <a:ext uri="{FF2B5EF4-FFF2-40B4-BE49-F238E27FC236}">
                  <a16:creationId xmlns:a16="http://schemas.microsoft.com/office/drawing/2014/main" id="{7E216AF7-2791-46CC-B3D7-81EC1790A792}"/>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giờ 10 phút</a:t>
              </a:r>
            </a:p>
          </p:txBody>
        </p:sp>
        <p:sp>
          <p:nvSpPr>
            <p:cNvPr id="27" name="TextBox 26">
              <a:extLst>
                <a:ext uri="{FF2B5EF4-FFF2-40B4-BE49-F238E27FC236}">
                  <a16:creationId xmlns:a16="http://schemas.microsoft.com/office/drawing/2014/main" id="{BAD8294D-761F-40D9-86D5-F1AAEEA68FDD}"/>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8" name="TextBox 27">
              <a:extLst>
                <a:ext uri="{FF2B5EF4-FFF2-40B4-BE49-F238E27FC236}">
                  <a16:creationId xmlns:a16="http://schemas.microsoft.com/office/drawing/2014/main" id="{626657B3-A944-4B93-AD21-A3585AFB2F55}"/>
                </a:ext>
              </a:extLst>
            </p:cNvPr>
            <p:cNvSpPr txBox="1"/>
            <p:nvPr/>
          </p:nvSpPr>
          <p:spPr>
            <a:xfrm>
              <a:off x="1543096" y="329195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29" name="Straight Connector 28">
              <a:extLst>
                <a:ext uri="{FF2B5EF4-FFF2-40B4-BE49-F238E27FC236}">
                  <a16:creationId xmlns:a16="http://schemas.microsoft.com/office/drawing/2014/main" id="{94DCF2EA-4BE5-47E4-92FB-5BD41D5AC5CD}"/>
                </a:ext>
              </a:extLst>
            </p:cNvPr>
            <p:cNvCxnSpPr>
              <a:cxnSpLocks/>
            </p:cNvCxnSpPr>
            <p:nvPr/>
          </p:nvCxnSpPr>
          <p:spPr>
            <a:xfrm>
              <a:off x="749926" y="3834620"/>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CA5B27-719F-4F53-AFA8-6932944236EE}"/>
                </a:ext>
              </a:extLst>
            </p:cNvPr>
            <p:cNvSpPr txBox="1"/>
            <p:nvPr/>
          </p:nvSpPr>
          <p:spPr>
            <a:xfrm>
              <a:off x="-28907" y="3956665"/>
              <a:ext cx="4335516" cy="461665"/>
            </a:xfrm>
            <a:prstGeom prst="rect">
              <a:avLst/>
            </a:prstGeom>
            <a:noFill/>
          </p:spPr>
          <p:txBody>
            <a:bodyPr wrap="square" rtlCol="0">
              <a:spAutoFit/>
            </a:bodyPr>
            <a:lstStyle/>
            <a:p>
              <a:pPr algn="ctr"/>
              <a:r>
                <a:rPr lang="en-US" sz="2400" b="1" spc="160">
                  <a:solidFill>
                    <a:srgbClr val="F83C3D"/>
                  </a:solidFill>
                  <a:latin typeface="#9Slide01 Tieu de ngan" panose="00000800000000000000" pitchFamily="2" charset="0"/>
                </a:rPr>
                <a:t>3 giờ 30 phút</a:t>
              </a:r>
            </a:p>
          </p:txBody>
        </p:sp>
      </p:grpSp>
      <p:grpSp>
        <p:nvGrpSpPr>
          <p:cNvPr id="45" name="Group 44">
            <a:extLst>
              <a:ext uri="{FF2B5EF4-FFF2-40B4-BE49-F238E27FC236}">
                <a16:creationId xmlns:a16="http://schemas.microsoft.com/office/drawing/2014/main" id="{6D08A51C-2D9C-4D45-AD8A-024AC033F3D7}"/>
              </a:ext>
            </a:extLst>
          </p:cNvPr>
          <p:cNvGrpSpPr/>
          <p:nvPr/>
        </p:nvGrpSpPr>
        <p:grpSpPr>
          <a:xfrm>
            <a:off x="1503829" y="4011765"/>
            <a:ext cx="4771240" cy="2334655"/>
            <a:chOff x="1503829" y="4011765"/>
            <a:chExt cx="4771240" cy="2334655"/>
          </a:xfrm>
        </p:grpSpPr>
        <p:sp>
          <p:nvSpPr>
            <p:cNvPr id="31" name="TextBox 30">
              <a:extLst>
                <a:ext uri="{FF2B5EF4-FFF2-40B4-BE49-F238E27FC236}">
                  <a16:creationId xmlns:a16="http://schemas.microsoft.com/office/drawing/2014/main" id="{7393328C-F553-4C9B-A451-22CF06BEBBD2}"/>
                </a:ext>
              </a:extLst>
            </p:cNvPr>
            <p:cNvSpPr txBox="1"/>
            <p:nvPr/>
          </p:nvSpPr>
          <p:spPr>
            <a:xfrm>
              <a:off x="1939553" y="4011765"/>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15 phút</a:t>
              </a:r>
            </a:p>
          </p:txBody>
        </p:sp>
        <p:sp>
          <p:nvSpPr>
            <p:cNvPr id="32" name="TextBox 31">
              <a:extLst>
                <a:ext uri="{FF2B5EF4-FFF2-40B4-BE49-F238E27FC236}">
                  <a16:creationId xmlns:a16="http://schemas.microsoft.com/office/drawing/2014/main" id="{76798A31-A273-45A8-B0D1-688F4333069F}"/>
                </a:ext>
              </a:extLst>
            </p:cNvPr>
            <p:cNvSpPr txBox="1"/>
            <p:nvPr/>
          </p:nvSpPr>
          <p:spPr>
            <a:xfrm>
              <a:off x="2203895" y="4385614"/>
              <a:ext cx="93468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3" name="TextBox 32">
              <a:extLst>
                <a:ext uri="{FF2B5EF4-FFF2-40B4-BE49-F238E27FC236}">
                  <a16:creationId xmlns:a16="http://schemas.microsoft.com/office/drawing/2014/main" id="{AB4809E0-5804-433B-9830-9DD9AF5A739B}"/>
                </a:ext>
              </a:extLst>
            </p:cNvPr>
            <p:cNvSpPr txBox="1"/>
            <p:nvPr/>
          </p:nvSpPr>
          <p:spPr>
            <a:xfrm>
              <a:off x="3551312" y="465700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4" name="Straight Connector 33">
              <a:extLst>
                <a:ext uri="{FF2B5EF4-FFF2-40B4-BE49-F238E27FC236}">
                  <a16:creationId xmlns:a16="http://schemas.microsoft.com/office/drawing/2014/main" id="{EB11B387-E063-42C3-A4F5-D5CE85A7AAF9}"/>
                </a:ext>
              </a:extLst>
            </p:cNvPr>
            <p:cNvCxnSpPr>
              <a:cxnSpLocks/>
            </p:cNvCxnSpPr>
            <p:nvPr/>
          </p:nvCxnSpPr>
          <p:spPr>
            <a:xfrm>
              <a:off x="2700067" y="5180222"/>
              <a:ext cx="27105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AFFE26-9E5D-4ACB-A56A-927831C532D5}"/>
                </a:ext>
              </a:extLst>
            </p:cNvPr>
            <p:cNvSpPr txBox="1"/>
            <p:nvPr/>
          </p:nvSpPr>
          <p:spPr>
            <a:xfrm>
              <a:off x="1913991" y="5361535"/>
              <a:ext cx="4335516" cy="461665"/>
            </a:xfrm>
            <a:prstGeom prst="rect">
              <a:avLst/>
            </a:prstGeom>
            <a:noFill/>
          </p:spPr>
          <p:txBody>
            <a:bodyPr wrap="square" rtlCol="0">
              <a:spAutoFit/>
            </a:bodyPr>
            <a:lstStyle/>
            <a:p>
              <a:pPr algn="ctr"/>
              <a:r>
                <a:rPr lang="en-US" sz="2400" b="1" spc="160">
                  <a:solidFill>
                    <a:srgbClr val="002060"/>
                  </a:solidFill>
                  <a:latin typeface="#9Slide01 Tieu de ngan" panose="00000800000000000000" pitchFamily="2" charset="0"/>
                </a:rPr>
                <a:t>15 giờ 75 phút</a:t>
              </a:r>
            </a:p>
          </p:txBody>
        </p:sp>
        <p:sp>
          <p:nvSpPr>
            <p:cNvPr id="36" name="TextBox 35">
              <a:extLst>
                <a:ext uri="{FF2B5EF4-FFF2-40B4-BE49-F238E27FC236}">
                  <a16:creationId xmlns:a16="http://schemas.microsoft.com/office/drawing/2014/main" id="{6ED27EBC-358F-4BE4-99DA-40A762F4A46F}"/>
                </a:ext>
              </a:extLst>
            </p:cNvPr>
            <p:cNvSpPr txBox="1"/>
            <p:nvPr/>
          </p:nvSpPr>
          <p:spPr>
            <a:xfrm>
              <a:off x="1503829" y="5884755"/>
              <a:ext cx="4335516" cy="461665"/>
            </a:xfrm>
            <a:prstGeom prst="rect">
              <a:avLst/>
            </a:prstGeom>
            <a:noFill/>
          </p:spPr>
          <p:txBody>
            <a:bodyPr wrap="square" rtlCol="0">
              <a:spAutoFit/>
            </a:bodyPr>
            <a:lstStyle/>
            <a:p>
              <a:pPr algn="ctr"/>
              <a:r>
                <a:rPr lang="en-US" sz="2400" b="1" spc="200">
                  <a:solidFill>
                    <a:srgbClr val="F83C3D"/>
                  </a:solidFill>
                  <a:latin typeface="#9Slide01 Tieu de ngan" panose="00000800000000000000" pitchFamily="2" charset="0"/>
                </a:rPr>
                <a:t>hay 16 giờ 15 phút</a:t>
              </a:r>
            </a:p>
          </p:txBody>
        </p:sp>
      </p:grpSp>
      <p:pic>
        <p:nvPicPr>
          <p:cNvPr id="37" name="图片 16">
            <a:extLst>
              <a:ext uri="{FF2B5EF4-FFF2-40B4-BE49-F238E27FC236}">
                <a16:creationId xmlns:a16="http://schemas.microsoft.com/office/drawing/2014/main" id="{94E698AA-F982-47F3-BD01-6140FA7AC6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778">
            <a:off x="5666157" y="746965"/>
            <a:ext cx="6225850" cy="5925799"/>
          </a:xfrm>
          <a:prstGeom prst="rect">
            <a:avLst/>
          </a:prstGeom>
        </p:spPr>
      </p:pic>
      <p:sp>
        <p:nvSpPr>
          <p:cNvPr id="38" name="MH_SubTitle_1">
            <a:extLst>
              <a:ext uri="{FF2B5EF4-FFF2-40B4-BE49-F238E27FC236}">
                <a16:creationId xmlns:a16="http://schemas.microsoft.com/office/drawing/2014/main" id="{8BE8DE12-8182-4DE5-8A36-E80151905247}"/>
              </a:ext>
            </a:extLst>
          </p:cNvPr>
          <p:cNvSpPr/>
          <p:nvPr>
            <p:custDataLst>
              <p:tags r:id="rId1"/>
            </p:custDataLst>
          </p:nvPr>
        </p:nvSpPr>
        <p:spPr>
          <a:xfrm>
            <a:off x="6164417" y="1847055"/>
            <a:ext cx="5584488" cy="830997"/>
          </a:xfrm>
          <a:prstGeom prst="rect">
            <a:avLst/>
          </a:prstGeom>
          <a:noFill/>
        </p:spPr>
        <p:txBody>
          <a:bodyPr wrap="square">
            <a:spAutoFit/>
          </a:bodyPr>
          <a:lstStyle/>
          <a:p>
            <a:pPr algn="just"/>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9" name="MH_SubTitle_1">
            <a:extLst>
              <a:ext uri="{FF2B5EF4-FFF2-40B4-BE49-F238E27FC236}">
                <a16:creationId xmlns:a16="http://schemas.microsoft.com/office/drawing/2014/main" id="{58BB72BD-E335-4EE1-AA59-29554C6F39B6}"/>
              </a:ext>
            </a:extLst>
          </p:cNvPr>
          <p:cNvSpPr/>
          <p:nvPr>
            <p:custDataLst>
              <p:tags r:id="rId2"/>
            </p:custDataLst>
          </p:nvPr>
        </p:nvSpPr>
        <p:spPr>
          <a:xfrm>
            <a:off x="6087080" y="2832312"/>
            <a:ext cx="5661825" cy="1077218"/>
          </a:xfrm>
          <a:prstGeom prst="rect">
            <a:avLst/>
          </a:prstGeom>
          <a:noFill/>
        </p:spPr>
        <p:txBody>
          <a:bodyPr wrap="square">
            <a:spAutoFit/>
          </a:bodyPr>
          <a:lstStyle/>
          <a:p>
            <a:pPr marL="285750" indent="-285750" algn="just">
              <a:buFont typeface="Wingdings" panose="05000000000000000000" pitchFamily="2" charset="2"/>
              <a:buChar char="Ø"/>
            </a:pPr>
            <a:r>
              <a:rPr lang="en-US" altLang="zh-CN" sz="2400">
                <a:solidFill>
                  <a:srgbClr val="00B050"/>
                </a:solidFill>
                <a:latin typeface="#9Slide01 Noi dung ngan" panose="00000600000000000000" pitchFamily="2" charset="0"/>
                <a:ea typeface="字魂95号-手刻宋" panose="00000500000000000000" charset="-122"/>
              </a:rPr>
              <a:t>Bước 1: </a:t>
            </a:r>
            <a:r>
              <a:rPr lang="en-US" altLang="zh-CN" sz="2400" b="1">
                <a:solidFill>
                  <a:srgbClr val="00B050"/>
                </a:solidFill>
                <a:latin typeface="#9Slide01 Noi dung ngan" panose="00000600000000000000" pitchFamily="2" charset="0"/>
                <a:ea typeface="字魂95号-手刻宋" panose="00000500000000000000" charset="-122"/>
              </a:rPr>
              <a:t>Đặt tính</a:t>
            </a:r>
            <a:r>
              <a:rPr lang="en-US" altLang="zh-CN" sz="2400">
                <a:solidFill>
                  <a:srgbClr val="00B050"/>
                </a:solidFill>
                <a:latin typeface="#9Slide01 Noi dung ngan" panose="00000600000000000000" pitchFamily="2" charset="0"/>
                <a:ea typeface="字魂95号-手刻宋" panose="00000500000000000000" charset="-122"/>
              </a:rPr>
              <a:t> </a:t>
            </a:r>
            <a:r>
              <a:rPr lang="en-US" altLang="zh-CN" sz="2000" i="1">
                <a:solidFill>
                  <a:srgbClr val="00B05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00B050"/>
              </a:solidFill>
              <a:latin typeface="#9Slide01 Noi dung ngan" panose="00000600000000000000" pitchFamily="2" charset="0"/>
              <a:ea typeface="字魂95号-手刻宋" panose="00000500000000000000" charset="-122"/>
            </a:endParaRPr>
          </a:p>
        </p:txBody>
      </p:sp>
      <p:sp>
        <p:nvSpPr>
          <p:cNvPr id="40" name="MH_SubTitle_1">
            <a:extLst>
              <a:ext uri="{FF2B5EF4-FFF2-40B4-BE49-F238E27FC236}">
                <a16:creationId xmlns:a16="http://schemas.microsoft.com/office/drawing/2014/main" id="{065F6F2A-9355-4B9D-8CEE-08E65A296CDF}"/>
              </a:ext>
            </a:extLst>
          </p:cNvPr>
          <p:cNvSpPr/>
          <p:nvPr>
            <p:custDataLst>
              <p:tags r:id="rId3"/>
            </p:custDataLst>
          </p:nvPr>
        </p:nvSpPr>
        <p:spPr>
          <a:xfrm>
            <a:off x="5928411" y="4063790"/>
            <a:ext cx="5332488" cy="837922"/>
          </a:xfrm>
          <a:prstGeom prst="rect">
            <a:avLst/>
          </a:prstGeom>
          <a:noFill/>
        </p:spPr>
        <p:txBody>
          <a:bodyPr wrap="square">
            <a:spAutoFit/>
          </a:bodyPr>
          <a:lstStyle/>
          <a:p>
            <a:pPr marL="285750" indent="-285750">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42" name="Picture 41">
            <a:extLst>
              <a:ext uri="{FF2B5EF4-FFF2-40B4-BE49-F238E27FC236}">
                <a16:creationId xmlns:a16="http://schemas.microsoft.com/office/drawing/2014/main" id="{EA76ED7F-0B73-4A8F-8DAA-C187C2ABD067}"/>
              </a:ext>
            </a:extLst>
          </p:cNvPr>
          <p:cNvPicPr>
            <a:picLocks noChangeAspect="1"/>
          </p:cNvPicPr>
          <p:nvPr/>
        </p:nvPicPr>
        <p:blipFill>
          <a:blip r:embed="rId11"/>
          <a:stretch>
            <a:fillRect/>
          </a:stretch>
        </p:blipFill>
        <p:spPr>
          <a:xfrm>
            <a:off x="5862618" y="5180222"/>
            <a:ext cx="603597" cy="507974"/>
          </a:xfrm>
          <a:prstGeom prst="rect">
            <a:avLst/>
          </a:prstGeom>
        </p:spPr>
      </p:pic>
      <p:sp>
        <p:nvSpPr>
          <p:cNvPr id="43" name="MH_SubTitle_1">
            <a:extLst>
              <a:ext uri="{FF2B5EF4-FFF2-40B4-BE49-F238E27FC236}">
                <a16:creationId xmlns:a16="http://schemas.microsoft.com/office/drawing/2014/main" id="{64626C13-36F7-4F31-9E15-7750BF600E23}"/>
              </a:ext>
            </a:extLst>
          </p:cNvPr>
          <p:cNvSpPr/>
          <p:nvPr>
            <p:custDataLst>
              <p:tags r:id="rId4"/>
            </p:custDataLst>
          </p:nvPr>
        </p:nvSpPr>
        <p:spPr>
          <a:xfrm>
            <a:off x="6524210" y="5055972"/>
            <a:ext cx="3952122" cy="1222642"/>
          </a:xfrm>
          <a:prstGeom prst="rect">
            <a:avLst/>
          </a:prstGeom>
          <a:noFill/>
        </p:spPr>
        <p:txBody>
          <a:bodyPr wrap="square">
            <a:spAutoFit/>
          </a:bodyPr>
          <a:lstStyle/>
          <a:p>
            <a:r>
              <a:rPr lang="en-US" altLang="zh-CN" sz="2400">
                <a:solidFill>
                  <a:srgbClr val="C0000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1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par>
                                <p:cTn id="35" presetID="1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ppt_x"/>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8" grpId="0"/>
      <p:bldP spid="39" grpId="0"/>
      <p:bldP spid="40"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VẬN DỤNG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24" y="1669615"/>
            <a:ext cx="4302591" cy="4790777"/>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19" name="Group 18">
            <a:extLst>
              <a:ext uri="{FF2B5EF4-FFF2-40B4-BE49-F238E27FC236}">
                <a16:creationId xmlns:a16="http://schemas.microsoft.com/office/drawing/2014/main" id="{625FFB09-01A4-4DB9-9D9E-04944725F88A}"/>
              </a:ext>
            </a:extLst>
          </p:cNvPr>
          <p:cNvGrpSpPr/>
          <p:nvPr/>
        </p:nvGrpSpPr>
        <p:grpSpPr>
          <a:xfrm>
            <a:off x="883951" y="1432749"/>
            <a:ext cx="6401118" cy="5195521"/>
            <a:chOff x="883951" y="1432749"/>
            <a:chExt cx="6401118" cy="5195521"/>
          </a:xfrm>
        </p:grpSpPr>
        <p:grpSp>
          <p:nvGrpSpPr>
            <p:cNvPr id="3" name="组合 2"/>
            <p:cNvGrpSpPr/>
            <p:nvPr/>
          </p:nvGrpSpPr>
          <p:grpSpPr>
            <a:xfrm>
              <a:off x="883951" y="1432749"/>
              <a:ext cx="6401118" cy="5195521"/>
              <a:chOff x="6096000" y="1813557"/>
              <a:chExt cx="4581130" cy="2865993"/>
            </a:xfrm>
          </p:grpSpPr>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7333340" y="2145488"/>
                <a:ext cx="3343790"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 giờ 12 phút x 3</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 giờ 23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12 phút 25 giây x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7625777" y="3633930"/>
                <a:ext cx="2483569"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4,1 giờ x 6</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3,4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9,5 giây x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pic>
          <p:nvPicPr>
            <p:cNvPr id="16" name="Graphic 15">
              <a:extLst>
                <a:ext uri="{FF2B5EF4-FFF2-40B4-BE49-F238E27FC236}">
                  <a16:creationId xmlns:a16="http://schemas.microsoft.com/office/drawing/2014/main" id="{A1096A2E-AA4D-4C9B-A76F-A25C83494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19" y="2295382"/>
              <a:ext cx="790575" cy="1162050"/>
            </a:xfrm>
            <a:prstGeom prst="rect">
              <a:avLst/>
            </a:prstGeom>
          </p:spPr>
        </p:pic>
        <p:pic>
          <p:nvPicPr>
            <p:cNvPr id="18" name="Graphic 17">
              <a:extLst>
                <a:ext uri="{FF2B5EF4-FFF2-40B4-BE49-F238E27FC236}">
                  <a16:creationId xmlns:a16="http://schemas.microsoft.com/office/drawing/2014/main" id="{010083B4-B700-40EC-9FA8-06C6CEFFC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7996" y="4962808"/>
              <a:ext cx="828675" cy="1162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250"/>
                                        <p:tgtEl>
                                          <p:spTgt spid="12"/>
                                        </p:tgtEl>
                                      </p:cBhvr>
                                    </p:animEffect>
                                    <p:anim calcmode="lin" valueType="num">
                                      <p:cBhvr>
                                        <p:cTn id="31" dur="1250" fill="hold"/>
                                        <p:tgtEl>
                                          <p:spTgt spid="12"/>
                                        </p:tgtEl>
                                        <p:attrNameLst>
                                          <p:attrName>ppt_w</p:attrName>
                                        </p:attrNameLst>
                                      </p:cBhvr>
                                      <p:tavLst>
                                        <p:tav tm="0" fmla="#ppt_w*sin(2.5*pi*$)">
                                          <p:val>
                                            <p:fltVal val="0"/>
                                          </p:val>
                                        </p:tav>
                                        <p:tav tm="100000">
                                          <p:val>
                                            <p:fltVal val="1"/>
                                          </p:val>
                                        </p:tav>
                                      </p:tavLst>
                                    </p:anim>
                                    <p:anim calcmode="lin" valueType="num">
                                      <p:cBhvr>
                                        <p:cTn id="32" dur="12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27461" y="4876184"/>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761"/>
          <a:stretch/>
        </p:blipFill>
        <p:spPr>
          <a:xfrm>
            <a:off x="4650611" y="110562"/>
            <a:ext cx="6400862" cy="2350364"/>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527640"/>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12 phút</a:t>
              </a:r>
            </a:p>
          </p:txBody>
        </p:sp>
        <p:sp>
          <p:nvSpPr>
            <p:cNvPr id="16" name="TextBox 15">
              <a:extLst>
                <a:ext uri="{FF2B5EF4-FFF2-40B4-BE49-F238E27FC236}">
                  <a16:creationId xmlns:a16="http://schemas.microsoft.com/office/drawing/2014/main" id="{E41FA461-1B7D-4127-8D29-8180EF7FE4EC}"/>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593200"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515522"/>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 giờ 23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2052248"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503404"/>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12 phút 25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58"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881956"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622107" y="364530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415716" y="3641323"/>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33" name="TextBox 32">
            <a:extLst>
              <a:ext uri="{FF2B5EF4-FFF2-40B4-BE49-F238E27FC236}">
                <a16:creationId xmlns:a16="http://schemas.microsoft.com/office/drawing/2014/main" id="{F3C5553F-2FE8-4D7B-8291-A570C95FC216}"/>
              </a:ext>
            </a:extLst>
          </p:cNvPr>
          <p:cNvSpPr txBox="1"/>
          <p:nvPr/>
        </p:nvSpPr>
        <p:spPr>
          <a:xfrm>
            <a:off x="2258725" y="364530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4" name="TextBox 33">
            <a:extLst>
              <a:ext uri="{FF2B5EF4-FFF2-40B4-BE49-F238E27FC236}">
                <a16:creationId xmlns:a16="http://schemas.microsoft.com/office/drawing/2014/main" id="{DCE7F7B9-A6E9-496C-BF8C-68F1BDCFDF6F}"/>
              </a:ext>
            </a:extLst>
          </p:cNvPr>
          <p:cNvSpPr txBox="1"/>
          <p:nvPr/>
        </p:nvSpPr>
        <p:spPr>
          <a:xfrm>
            <a:off x="788511" y="3640512"/>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9</a:t>
            </a:r>
          </a:p>
        </p:txBody>
      </p:sp>
      <p:sp>
        <p:nvSpPr>
          <p:cNvPr id="35" name="TextBox 34">
            <a:extLst>
              <a:ext uri="{FF2B5EF4-FFF2-40B4-BE49-F238E27FC236}">
                <a16:creationId xmlns:a16="http://schemas.microsoft.com/office/drawing/2014/main" id="{71959F7D-A5C7-4670-881D-59357C1F5E24}"/>
              </a:ext>
            </a:extLst>
          </p:cNvPr>
          <p:cNvSpPr txBox="1"/>
          <p:nvPr/>
        </p:nvSpPr>
        <p:spPr>
          <a:xfrm>
            <a:off x="1246068" y="3640512"/>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782035" y="36453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a:t>
            </a:r>
          </a:p>
        </p:txBody>
      </p:sp>
      <p:sp>
        <p:nvSpPr>
          <p:cNvPr id="37" name="TextBox 36">
            <a:extLst>
              <a:ext uri="{FF2B5EF4-FFF2-40B4-BE49-F238E27FC236}">
                <a16:creationId xmlns:a16="http://schemas.microsoft.com/office/drawing/2014/main" id="{64CCEF4D-43F4-4A24-A18F-42EA0305A428}"/>
              </a:ext>
            </a:extLst>
          </p:cNvPr>
          <p:cNvSpPr txBox="1"/>
          <p:nvPr/>
        </p:nvSpPr>
        <p:spPr>
          <a:xfrm>
            <a:off x="6025005" y="3644874"/>
            <a:ext cx="51097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9</a:t>
            </a:r>
          </a:p>
        </p:txBody>
      </p:sp>
      <p:sp>
        <p:nvSpPr>
          <p:cNvPr id="38" name="TextBox 37">
            <a:extLst>
              <a:ext uri="{FF2B5EF4-FFF2-40B4-BE49-F238E27FC236}">
                <a16:creationId xmlns:a16="http://schemas.microsoft.com/office/drawing/2014/main" id="{D92B4C95-1CBA-4C0E-95D1-9084ACF51F07}"/>
              </a:ext>
            </a:extLst>
          </p:cNvPr>
          <p:cNvSpPr txBox="1"/>
          <p:nvPr/>
        </p:nvSpPr>
        <p:spPr>
          <a:xfrm>
            <a:off x="6450300" y="36309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4819824" y="3656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16</a:t>
            </a:r>
          </a:p>
        </p:txBody>
      </p:sp>
      <p:sp>
        <p:nvSpPr>
          <p:cNvPr id="40" name="TextBox 39">
            <a:extLst>
              <a:ext uri="{FF2B5EF4-FFF2-40B4-BE49-F238E27FC236}">
                <a16:creationId xmlns:a16="http://schemas.microsoft.com/office/drawing/2014/main" id="{E36C6427-7EB2-4936-9809-ADCA39ACE8F9}"/>
              </a:ext>
            </a:extLst>
          </p:cNvPr>
          <p:cNvSpPr txBox="1"/>
          <p:nvPr/>
        </p:nvSpPr>
        <p:spPr>
          <a:xfrm>
            <a:off x="5322070" y="3637421"/>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41" name="TextBox 40">
            <a:extLst>
              <a:ext uri="{FF2B5EF4-FFF2-40B4-BE49-F238E27FC236}">
                <a16:creationId xmlns:a16="http://schemas.microsoft.com/office/drawing/2014/main" id="{91639A30-77C5-4947-8F27-56C51889DC5E}"/>
              </a:ext>
            </a:extLst>
          </p:cNvPr>
          <p:cNvSpPr txBox="1"/>
          <p:nvPr/>
        </p:nvSpPr>
        <p:spPr>
          <a:xfrm>
            <a:off x="3682890" y="4080451"/>
            <a:ext cx="433551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hay 17 giờ 32 phút </a:t>
            </a:r>
          </a:p>
        </p:txBody>
      </p:sp>
      <p:sp>
        <p:nvSpPr>
          <p:cNvPr id="43" name="TextBox 42">
            <a:extLst>
              <a:ext uri="{FF2B5EF4-FFF2-40B4-BE49-F238E27FC236}">
                <a16:creationId xmlns:a16="http://schemas.microsoft.com/office/drawing/2014/main" id="{0C87F86D-CEEC-4C9C-91C6-A8EADE0208C6}"/>
              </a:ext>
            </a:extLst>
          </p:cNvPr>
          <p:cNvSpPr txBox="1"/>
          <p:nvPr/>
        </p:nvSpPr>
        <p:spPr>
          <a:xfrm>
            <a:off x="10598047" y="3625303"/>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884817" y="3624364"/>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12</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720455" y="3596702"/>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6" name="TextBox 45">
            <a:extLst>
              <a:ext uri="{FF2B5EF4-FFF2-40B4-BE49-F238E27FC236}">
                <a16:creationId xmlns:a16="http://schemas.microsoft.com/office/drawing/2014/main" id="{1202F77A-2E7B-46B6-BD26-5C075C35ACE2}"/>
              </a:ext>
            </a:extLst>
          </p:cNvPr>
          <p:cNvSpPr txBox="1"/>
          <p:nvPr/>
        </p:nvSpPr>
        <p:spPr>
          <a:xfrm>
            <a:off x="899266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0</a:t>
            </a:r>
          </a:p>
        </p:txBody>
      </p:sp>
      <p:sp>
        <p:nvSpPr>
          <p:cNvPr id="47" name="TextBox 46">
            <a:extLst>
              <a:ext uri="{FF2B5EF4-FFF2-40B4-BE49-F238E27FC236}">
                <a16:creationId xmlns:a16="http://schemas.microsoft.com/office/drawing/2014/main" id="{B28A0324-D1E3-4DA8-9E47-527B3FE6DEF3}"/>
              </a:ext>
            </a:extLst>
          </p:cNvPr>
          <p:cNvSpPr txBox="1"/>
          <p:nvPr/>
        </p:nvSpPr>
        <p:spPr>
          <a:xfrm>
            <a:off x="9394229" y="3623696"/>
            <a:ext cx="1217421"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8" name="TextBox 47">
            <a:extLst>
              <a:ext uri="{FF2B5EF4-FFF2-40B4-BE49-F238E27FC236}">
                <a16:creationId xmlns:a16="http://schemas.microsoft.com/office/drawing/2014/main" id="{787935D8-88C4-4501-A503-1F8D8704B631}"/>
              </a:ext>
            </a:extLst>
          </p:cNvPr>
          <p:cNvSpPr txBox="1"/>
          <p:nvPr/>
        </p:nvSpPr>
        <p:spPr>
          <a:xfrm>
            <a:off x="878217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49" name="TextBox 48">
            <a:extLst>
              <a:ext uri="{FF2B5EF4-FFF2-40B4-BE49-F238E27FC236}">
                <a16:creationId xmlns:a16="http://schemas.microsoft.com/office/drawing/2014/main" id="{DBB81542-70F6-4A29-86F2-DFDF9D80D150}"/>
              </a:ext>
            </a:extLst>
          </p:cNvPr>
          <p:cNvSpPr txBox="1"/>
          <p:nvPr/>
        </p:nvSpPr>
        <p:spPr>
          <a:xfrm>
            <a:off x="8155569" y="4028425"/>
            <a:ext cx="433551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62 phút   5 giây</a:t>
            </a:r>
          </a:p>
        </p:txBody>
      </p:sp>
      <p:sp>
        <p:nvSpPr>
          <p:cNvPr id="50" name="TextBox 49">
            <a:extLst>
              <a:ext uri="{FF2B5EF4-FFF2-40B4-BE49-F238E27FC236}">
                <a16:creationId xmlns:a16="http://schemas.microsoft.com/office/drawing/2014/main" id="{BAEFAC38-B521-41D7-897D-F93EB887B82D}"/>
              </a:ext>
            </a:extLst>
          </p:cNvPr>
          <p:cNvSpPr txBox="1"/>
          <p:nvPr/>
        </p:nvSpPr>
        <p:spPr>
          <a:xfrm>
            <a:off x="7429145" y="4494413"/>
            <a:ext cx="494734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1 giờ 2 phút   5 giây</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111052" y="4738267"/>
            <a:ext cx="11315095" cy="1990121"/>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68913"/>
              <a:ext cx="8634643" cy="89255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có nhiều đơn vị phức hợp thì thực hiện nhân số đo thời gian của từng loại đơn vị với số tự nhiên.</a:t>
              </a: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47"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47"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2" presetClass="entr" presetSubtype="0" fill="hold" grpId="0"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1000"/>
                                        <p:tgtEl>
                                          <p:spTgt spid="48"/>
                                        </p:tgtEl>
                                      </p:cBhvr>
                                    </p:animEffect>
                                    <p:anim calcmode="lin" valueType="num">
                                      <p:cBhvr>
                                        <p:cTn id="117" dur="1000" fill="hold"/>
                                        <p:tgtEl>
                                          <p:spTgt spid="48"/>
                                        </p:tgtEl>
                                        <p:attrNameLst>
                                          <p:attrName>ppt_x</p:attrName>
                                        </p:attrNameLst>
                                      </p:cBhvr>
                                      <p:tavLst>
                                        <p:tav tm="0">
                                          <p:val>
                                            <p:strVal val="#ppt_x"/>
                                          </p:val>
                                        </p:tav>
                                        <p:tav tm="100000">
                                          <p:val>
                                            <p:strVal val="#ppt_x"/>
                                          </p:val>
                                        </p:tav>
                                      </p:tavLst>
                                    </p:anim>
                                    <p:anim calcmode="lin" valueType="num">
                                      <p:cBhvr>
                                        <p:cTn id="118" dur="1000" fill="hold"/>
                                        <p:tgtEl>
                                          <p:spTgt spid="48"/>
                                        </p:tgtEl>
                                        <p:attrNameLst>
                                          <p:attrName>ppt_y</p:attrName>
                                        </p:attrNameLst>
                                      </p:cBhvr>
                                      <p:tavLst>
                                        <p:tav tm="0">
                                          <p:val>
                                            <p:strVal val="#ppt_y+.1"/>
                                          </p:val>
                                        </p:tav>
                                        <p:tav tm="100000">
                                          <p:val>
                                            <p:strVal val="#ppt_y"/>
                                          </p:val>
                                        </p:tav>
                                      </p:tavLst>
                                    </p:anim>
                                  </p:childTnLst>
                                </p:cTn>
                              </p:par>
                            </p:childTnLst>
                          </p:cTn>
                        </p:par>
                        <p:par>
                          <p:cTn id="119" fill="hold">
                            <p:stCondLst>
                              <p:cond delay="5000"/>
                            </p:stCondLst>
                            <p:childTnLst>
                              <p:par>
                                <p:cTn id="120" presetID="47" presetClass="entr" presetSubtype="0" fill="hold" grpId="0"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500"/>
                                        <p:tgtEl>
                                          <p:spTgt spid="4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down)">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barn(inVertical)">
                                      <p:cBhvr>
                                        <p:cTn id="1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3" grpId="0"/>
      <p:bldP spid="44" grpId="0"/>
      <p:bldP spid="45" grpId="0"/>
      <p:bldP spid="46" grpId="0"/>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79604" y="4654825"/>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332" b="1285"/>
          <a:stretch/>
        </p:blipFill>
        <p:spPr>
          <a:xfrm>
            <a:off x="4897320" y="62465"/>
            <a:ext cx="6400862" cy="2461749"/>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692232"/>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4,1 giờ</a:t>
              </a:r>
            </a:p>
          </p:txBody>
        </p:sp>
        <p:sp>
          <p:nvSpPr>
            <p:cNvPr id="16" name="TextBox 15">
              <a:extLst>
                <a:ext uri="{FF2B5EF4-FFF2-40B4-BE49-F238E27FC236}">
                  <a16:creationId xmlns:a16="http://schemas.microsoft.com/office/drawing/2014/main" id="{E41FA461-1B7D-4127-8D29-8180EF7FE4EC}"/>
                </a:ext>
              </a:extLst>
            </p:cNvPr>
            <p:cNvSpPr txBox="1"/>
            <p:nvPr/>
          </p:nvSpPr>
          <p:spPr>
            <a:xfrm>
              <a:off x="712866" y="284603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327378"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6</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1208815" y="3646599"/>
              <a:ext cx="16309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680114"/>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3,4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605264"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1615516"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969203" y="3646599"/>
              <a:ext cx="209005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667996"/>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9,5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693413" y="295755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227975" y="311918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1227975" y="3646599"/>
              <a:ext cx="167694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779294" y="3805104"/>
            <a:ext cx="444334"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237722" y="3805806"/>
            <a:ext cx="700493"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24</a:t>
            </a:r>
          </a:p>
        </p:txBody>
      </p:sp>
      <p:sp>
        <p:nvSpPr>
          <p:cNvPr id="33" name="TextBox 32">
            <a:extLst>
              <a:ext uri="{FF2B5EF4-FFF2-40B4-BE49-F238E27FC236}">
                <a16:creationId xmlns:a16="http://schemas.microsoft.com/office/drawing/2014/main" id="{F3C5553F-2FE8-4D7B-8291-A570C95FC216}"/>
              </a:ext>
            </a:extLst>
          </p:cNvPr>
          <p:cNvSpPr txBox="1"/>
          <p:nvPr/>
        </p:nvSpPr>
        <p:spPr>
          <a:xfrm>
            <a:off x="1834121" y="381762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CE7F7B9-A6E9-496C-BF8C-68F1BDCFDF6F}"/>
              </a:ext>
            </a:extLst>
          </p:cNvPr>
          <p:cNvSpPr txBox="1"/>
          <p:nvPr/>
        </p:nvSpPr>
        <p:spPr>
          <a:xfrm>
            <a:off x="1557791" y="3818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339731" y="38098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7" name="TextBox 36">
            <a:extLst>
              <a:ext uri="{FF2B5EF4-FFF2-40B4-BE49-F238E27FC236}">
                <a16:creationId xmlns:a16="http://schemas.microsoft.com/office/drawing/2014/main" id="{64CCEF4D-43F4-4A24-A18F-42EA0305A428}"/>
              </a:ext>
            </a:extLst>
          </p:cNvPr>
          <p:cNvSpPr txBox="1"/>
          <p:nvPr/>
        </p:nvSpPr>
        <p:spPr>
          <a:xfrm>
            <a:off x="5329182" y="3802013"/>
            <a:ext cx="70049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13</a:t>
            </a:r>
          </a:p>
        </p:txBody>
      </p:sp>
      <p:sp>
        <p:nvSpPr>
          <p:cNvPr id="38" name="TextBox 37">
            <a:extLst>
              <a:ext uri="{FF2B5EF4-FFF2-40B4-BE49-F238E27FC236}">
                <a16:creationId xmlns:a16="http://schemas.microsoft.com/office/drawing/2014/main" id="{D92B4C95-1CBA-4C0E-95D1-9084ACF51F07}"/>
              </a:ext>
            </a:extLst>
          </p:cNvPr>
          <p:cNvSpPr txBox="1"/>
          <p:nvPr/>
        </p:nvSpPr>
        <p:spPr>
          <a:xfrm>
            <a:off x="5994373" y="37954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5517068" y="3820919"/>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43" name="TextBox 42">
            <a:extLst>
              <a:ext uri="{FF2B5EF4-FFF2-40B4-BE49-F238E27FC236}">
                <a16:creationId xmlns:a16="http://schemas.microsoft.com/office/drawing/2014/main" id="{0C87F86D-CEEC-4C9C-91C6-A8EADE0208C6}"/>
              </a:ext>
            </a:extLst>
          </p:cNvPr>
          <p:cNvSpPr txBox="1"/>
          <p:nvPr/>
        </p:nvSpPr>
        <p:spPr>
          <a:xfrm>
            <a:off x="9949989" y="3789895"/>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119987" y="378895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28</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077310" y="379678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8" name="TextBox 47">
            <a:extLst>
              <a:ext uri="{FF2B5EF4-FFF2-40B4-BE49-F238E27FC236}">
                <a16:creationId xmlns:a16="http://schemas.microsoft.com/office/drawing/2014/main" id="{787935D8-88C4-4501-A503-1F8D8704B631}"/>
              </a:ext>
            </a:extLst>
          </p:cNvPr>
          <p:cNvSpPr txBox="1"/>
          <p:nvPr/>
        </p:nvSpPr>
        <p:spPr>
          <a:xfrm>
            <a:off x="9687402" y="381762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212850" y="4213220"/>
            <a:ext cx="11315095" cy="2551910"/>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15695"/>
              <a:ext cx="8634643" cy="129266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chỉ có một đơn vị được viết dưới dạng số thập phân thì nhân như nhân một số tự nhiên với một số thập phân rồi viết kèm đơn vị đo.</a:t>
              </a:r>
            </a:p>
          </p:txBody>
        </p:sp>
      </p:grpSp>
    </p:spTree>
    <p:extLst>
      <p:ext uri="{BB962C8B-B14F-4D97-AF65-F5344CB8AC3E}">
        <p14:creationId xmlns:p14="http://schemas.microsoft.com/office/powerpoint/2010/main" val="454663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42"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childTnLst>
                          </p:cTn>
                        </p:par>
                        <p:par>
                          <p:cTn id="90" fill="hold">
                            <p:stCondLst>
                              <p:cond delay="3000"/>
                            </p:stCondLst>
                            <p:childTnLst>
                              <p:par>
                                <p:cTn id="91" presetID="47" presetClass="entr" presetSubtype="0"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anim calcmode="lin" valueType="num">
                                      <p:cBhvr>
                                        <p:cTn id="94" dur="1000" fill="hold"/>
                                        <p:tgtEl>
                                          <p:spTgt spid="45"/>
                                        </p:tgtEl>
                                        <p:attrNameLst>
                                          <p:attrName>ppt_x</p:attrName>
                                        </p:attrNameLst>
                                      </p:cBhvr>
                                      <p:tavLst>
                                        <p:tav tm="0">
                                          <p:val>
                                            <p:strVal val="#ppt_x"/>
                                          </p:val>
                                        </p:tav>
                                        <p:tav tm="100000">
                                          <p:val>
                                            <p:strVal val="#ppt_x"/>
                                          </p:val>
                                        </p:tav>
                                      </p:tavLst>
                                    </p:anim>
                                    <p:anim calcmode="lin" valueType="num">
                                      <p:cBhvr>
                                        <p:cTn id="9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3" grpId="0"/>
      <p:bldP spid="44" grpId="0"/>
      <p:bldP spid="45"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1" name="图片 40" descr="fwf"/>
          <p:cNvPicPr>
            <a:picLocks noChangeAspect="1"/>
          </p:cNvPicPr>
          <p:nvPr/>
        </p:nvPicPr>
        <p:blipFill>
          <a:blip r:embed="rId3"/>
          <a:stretch>
            <a:fillRect/>
          </a:stretch>
        </p:blipFill>
        <p:spPr>
          <a:xfrm flipH="1">
            <a:off x="0" y="-19050"/>
            <a:ext cx="2881630" cy="3603625"/>
          </a:xfrm>
          <a:prstGeom prst="rect">
            <a:avLst/>
          </a:prstGeom>
        </p:spPr>
      </p:pic>
      <p:pic>
        <p:nvPicPr>
          <p:cNvPr id="6" name="图片 5" descr="61dba269ace7a"/>
          <p:cNvPicPr>
            <a:picLocks noChangeAspect="1"/>
          </p:cNvPicPr>
          <p:nvPr/>
        </p:nvPicPr>
        <p:blipFill>
          <a:blip r:embed="rId4"/>
          <a:stretch>
            <a:fillRect/>
          </a:stretch>
        </p:blipFill>
        <p:spPr>
          <a:xfrm>
            <a:off x="7023100" y="2425700"/>
            <a:ext cx="5041900" cy="4318000"/>
          </a:xfrm>
          <a:prstGeom prst="rect">
            <a:avLst/>
          </a:prstGeom>
        </p:spPr>
      </p:pic>
      <p:pic>
        <p:nvPicPr>
          <p:cNvPr id="9" name="图片 8" descr="而我国"/>
          <p:cNvPicPr>
            <a:picLocks noChangeAspect="1"/>
          </p:cNvPicPr>
          <p:nvPr/>
        </p:nvPicPr>
        <p:blipFill>
          <a:blip r:embed="rId5"/>
          <a:stretch>
            <a:fillRect/>
          </a:stretch>
        </p:blipFill>
        <p:spPr>
          <a:xfrm>
            <a:off x="9218930" y="5371465"/>
            <a:ext cx="2973070" cy="1486535"/>
          </a:xfrm>
          <a:prstGeom prst="rect">
            <a:avLst/>
          </a:prstGeom>
        </p:spPr>
      </p:pic>
      <p:grpSp>
        <p:nvGrpSpPr>
          <p:cNvPr id="2" name="组合 1"/>
          <p:cNvGrpSpPr/>
          <p:nvPr/>
        </p:nvGrpSpPr>
        <p:grpSpPr>
          <a:xfrm>
            <a:off x="1843356" y="2653982"/>
            <a:ext cx="4252644" cy="3460750"/>
            <a:chOff x="1777951" y="1306195"/>
            <a:chExt cx="4252644" cy="3460750"/>
          </a:xfrm>
        </p:grpSpPr>
        <p:grpSp>
          <p:nvGrpSpPr>
            <p:cNvPr id="27" name="组合 26"/>
            <p:cNvGrpSpPr/>
            <p:nvPr/>
          </p:nvGrpSpPr>
          <p:grpSpPr>
            <a:xfrm>
              <a:off x="2647971" y="1306195"/>
              <a:ext cx="3382624" cy="594360"/>
              <a:chOff x="10751" y="5847"/>
              <a:chExt cx="2671" cy="2773"/>
            </a:xfrm>
          </p:grpSpPr>
          <p:sp>
            <p:nvSpPr>
              <p:cNvPr id="26" name="圆角矩形 25"/>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2" name="圆角矩形 21"/>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KHỞI ĐỘNG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0" name="组合 9"/>
            <p:cNvGrpSpPr/>
            <p:nvPr/>
          </p:nvGrpSpPr>
          <p:grpSpPr>
            <a:xfrm>
              <a:off x="1777951" y="1306195"/>
              <a:ext cx="590599" cy="590599"/>
              <a:chOff x="10739" y="5865"/>
              <a:chExt cx="2755" cy="2755"/>
            </a:xfrm>
          </p:grpSpPr>
          <p:sp>
            <p:nvSpPr>
              <p:cNvPr id="11" name="圆角矩形 10"/>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2" name="圆角矩形 11"/>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1</a:t>
                </a:r>
              </a:p>
            </p:txBody>
          </p:sp>
        </p:grpSp>
        <p:grpSp>
          <p:nvGrpSpPr>
            <p:cNvPr id="13" name="组合 12"/>
            <p:cNvGrpSpPr/>
            <p:nvPr/>
          </p:nvGrpSpPr>
          <p:grpSpPr>
            <a:xfrm>
              <a:off x="2647971" y="2271395"/>
              <a:ext cx="3382624" cy="594360"/>
              <a:chOff x="10751" y="5847"/>
              <a:chExt cx="2671" cy="2773"/>
            </a:xfrm>
          </p:grpSpPr>
          <p:sp>
            <p:nvSpPr>
              <p:cNvPr id="14" name="圆角矩形 13"/>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15" name="圆角矩形 14"/>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KHÁM PHÁ</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6" name="组合 15"/>
            <p:cNvGrpSpPr/>
            <p:nvPr/>
          </p:nvGrpSpPr>
          <p:grpSpPr>
            <a:xfrm>
              <a:off x="1777951" y="2271395"/>
              <a:ext cx="590599" cy="590599"/>
              <a:chOff x="10739" y="5865"/>
              <a:chExt cx="2755" cy="2755"/>
            </a:xfrm>
          </p:grpSpPr>
          <p:sp>
            <p:nvSpPr>
              <p:cNvPr id="17" name="圆角矩形 16"/>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8" name="圆角矩形 17"/>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2</a:t>
                </a:r>
              </a:p>
            </p:txBody>
          </p:sp>
        </p:grpSp>
        <p:grpSp>
          <p:nvGrpSpPr>
            <p:cNvPr id="19" name="组合 18"/>
            <p:cNvGrpSpPr/>
            <p:nvPr/>
          </p:nvGrpSpPr>
          <p:grpSpPr>
            <a:xfrm>
              <a:off x="2647971" y="3236595"/>
              <a:ext cx="3382624" cy="594360"/>
              <a:chOff x="10751" y="5847"/>
              <a:chExt cx="2671" cy="2773"/>
            </a:xfrm>
          </p:grpSpPr>
          <p:sp>
            <p:nvSpPr>
              <p:cNvPr id="20" name="圆角矩形 19"/>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1" name="圆角矩形 20"/>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VẬN DỤNG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23" name="组合 22"/>
            <p:cNvGrpSpPr/>
            <p:nvPr/>
          </p:nvGrpSpPr>
          <p:grpSpPr>
            <a:xfrm>
              <a:off x="1777951" y="3236595"/>
              <a:ext cx="590599" cy="590599"/>
              <a:chOff x="10739" y="5865"/>
              <a:chExt cx="2755" cy="2755"/>
            </a:xfrm>
          </p:grpSpPr>
          <p:sp>
            <p:nvSpPr>
              <p:cNvPr id="24" name="圆角矩形 23"/>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25" name="圆角矩形 24"/>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3</a:t>
                </a:r>
              </a:p>
            </p:txBody>
          </p:sp>
        </p:grpSp>
        <p:grpSp>
          <p:nvGrpSpPr>
            <p:cNvPr id="28" name="组合 27"/>
            <p:cNvGrpSpPr/>
            <p:nvPr/>
          </p:nvGrpSpPr>
          <p:grpSpPr>
            <a:xfrm>
              <a:off x="2647971" y="4172585"/>
              <a:ext cx="3382624" cy="594360"/>
              <a:chOff x="10751" y="5847"/>
              <a:chExt cx="2671" cy="2773"/>
            </a:xfrm>
          </p:grpSpPr>
          <p:sp>
            <p:nvSpPr>
              <p:cNvPr id="29" name="圆角矩形 28"/>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30" name="圆角矩形 29"/>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CỦNG CỐ</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31" name="组合 30"/>
            <p:cNvGrpSpPr/>
            <p:nvPr/>
          </p:nvGrpSpPr>
          <p:grpSpPr>
            <a:xfrm>
              <a:off x="1777951" y="4172585"/>
              <a:ext cx="590599" cy="590599"/>
              <a:chOff x="10739" y="5865"/>
              <a:chExt cx="2755" cy="2755"/>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33" name="圆角矩形 32"/>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4</a:t>
                </a:r>
              </a:p>
            </p:txBody>
          </p:sp>
        </p:grpSp>
      </p:grpSp>
      <p:sp>
        <p:nvSpPr>
          <p:cNvPr id="43" name="文本框 53">
            <a:extLst>
              <a:ext uri="{FF2B5EF4-FFF2-40B4-BE49-F238E27FC236}">
                <a16:creationId xmlns:a16="http://schemas.microsoft.com/office/drawing/2014/main" id="{BB6F246B-DD3A-4718-A6F8-F38D3DD1FF8A}"/>
              </a:ext>
            </a:extLst>
          </p:cNvPr>
          <p:cNvSpPr txBox="1"/>
          <p:nvPr/>
        </p:nvSpPr>
        <p:spPr>
          <a:xfrm rot="16200000">
            <a:off x="6229383" y="-1754537"/>
            <a:ext cx="861774" cy="6619277"/>
          </a:xfrm>
          <a:prstGeom prst="rect">
            <a:avLst/>
          </a:prstGeom>
          <a:noFill/>
        </p:spPr>
        <p:txBody>
          <a:bodyPr vert="eaVert" wrap="square" rtlCol="0">
            <a:spAutoFit/>
          </a:bodyPr>
          <a:lstStyle/>
          <a:p>
            <a:pPr algn="dist"/>
            <a:r>
              <a:rPr lang="en-US" altLang="zh-CN" sz="4400">
                <a:solidFill>
                  <a:schemeClr val="bg2">
                    <a:lumMod val="90000"/>
                  </a:schemeClr>
                </a:solidFill>
                <a:latin typeface="#9Slide03 IcielNovecento sans E" panose="00000900000000000000" pitchFamily="2" charset="0"/>
                <a:ea typeface="字魂95号-手刻宋" panose="00000500000000000000" charset="-122"/>
              </a:rPr>
              <a:t>TIẾN TRÌNH BÀI HỌC</a:t>
            </a:r>
            <a:endParaRPr lang="en-US" altLang="zh-CN" sz="4400" dirty="0">
              <a:solidFill>
                <a:schemeClr val="bg2">
                  <a:lumMod val="90000"/>
                </a:schemeClr>
              </a:solidFill>
              <a:latin typeface="#9Slide03 IcielNovecento sans E" panose="00000900000000000000" pitchFamily="2" charset="0"/>
              <a:ea typeface="字魂95号-手刻宋" panose="00000500000000000000" charset="-122"/>
            </a:endParaRPr>
          </a:p>
        </p:txBody>
      </p:sp>
      <p:sp>
        <p:nvSpPr>
          <p:cNvPr id="54" name="文本框 53"/>
          <p:cNvSpPr txBox="1"/>
          <p:nvPr/>
        </p:nvSpPr>
        <p:spPr>
          <a:xfrm rot="16200000">
            <a:off x="6188336" y="-1771498"/>
            <a:ext cx="861774" cy="6619278"/>
          </a:xfrm>
          <a:prstGeom prst="rect">
            <a:avLst/>
          </a:prstGeom>
          <a:noFill/>
        </p:spPr>
        <p:txBody>
          <a:bodyPr vert="eaVert" wrap="square" rtlCol="0">
            <a:spAutoFit/>
          </a:bodyPr>
          <a:lstStyle/>
          <a:p>
            <a:pPr algn="dist"/>
            <a:r>
              <a:rPr lang="en-US" altLang="zh-CN" sz="4400">
                <a:solidFill>
                  <a:srgbClr val="264E4E"/>
                </a:solidFill>
                <a:latin typeface="#9Slide03 IcielNovecento sans E" panose="00000900000000000000" pitchFamily="2" charset="0"/>
                <a:ea typeface="字魂95号-手刻宋" panose="00000500000000000000" charset="-122"/>
              </a:rPr>
              <a:t>TIẾN TRÌNH BÀI HỌC</a:t>
            </a:r>
            <a:endParaRPr lang="en-US" altLang="zh-CN" sz="4400" dirty="0">
              <a:solidFill>
                <a:srgbClr val="264E4E"/>
              </a:solidFill>
              <a:latin typeface="#9Slide03 IcielNovecento sans E" panose="00000900000000000000" pitchFamily="2" charset="0"/>
              <a:ea typeface="字魂95号-手刻宋" panose="00000500000000000000" charset="-122"/>
            </a:endParaRPr>
          </a:p>
        </p:txBody>
      </p:sp>
      <p:pic>
        <p:nvPicPr>
          <p:cNvPr id="42" name="图片 41" descr="wfrr"/>
          <p:cNvPicPr>
            <a:picLocks noChangeAspect="1"/>
          </p:cNvPicPr>
          <p:nvPr/>
        </p:nvPicPr>
        <p:blipFill>
          <a:blip r:embed="rId6"/>
          <a:stretch>
            <a:fillRect/>
          </a:stretch>
        </p:blipFill>
        <p:spPr>
          <a:xfrm>
            <a:off x="7176031" y="-14968"/>
            <a:ext cx="5041265" cy="3291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fltVal val="0"/>
                                          </p:val>
                                        </p:tav>
                                        <p:tav tm="100000">
                                          <p:val>
                                            <p:strVal val="#ppt_h"/>
                                          </p:val>
                                        </p:tav>
                                      </p:tavLst>
                                    </p:anim>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sp>
        <p:nvSpPr>
          <p:cNvPr id="16" name="矩形 15"/>
          <p:cNvSpPr/>
          <p:nvPr/>
        </p:nvSpPr>
        <p:spPr>
          <a:xfrm>
            <a:off x="3972159" y="4140622"/>
            <a:ext cx="1717872" cy="488595"/>
          </a:xfrm>
          <a:prstGeom prst="rect">
            <a:avLst/>
          </a:prstGeom>
          <a:noFill/>
        </p:spPr>
        <p:txBody>
          <a:bodyPr wrap="square">
            <a:spAutoFit/>
          </a:bodyPr>
          <a:lstStyle/>
          <a:p>
            <a:pPr>
              <a:lnSpc>
                <a:spcPts val="3000"/>
              </a:lnSpc>
            </a:pPr>
            <a:r>
              <a:rPr lang="en-US" altLang="zh-CN" sz="280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rPr>
              <a:t>Bài giải</a:t>
            </a:r>
            <a:endParaRPr lang="en-US" altLang="zh-CN" sz="2800" dirty="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pic>
        <p:nvPicPr>
          <p:cNvPr id="11" name="Picture 10">
            <a:extLst>
              <a:ext uri="{FF2B5EF4-FFF2-40B4-BE49-F238E27FC236}">
                <a16:creationId xmlns:a16="http://schemas.microsoft.com/office/drawing/2014/main" id="{FACDDB58-50C3-4436-978C-D28C0F39C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72" y="290335"/>
            <a:ext cx="11579742" cy="1227525"/>
          </a:xfrm>
          <a:prstGeom prst="rect">
            <a:avLst/>
          </a:prstGeom>
        </p:spPr>
      </p:pic>
      <p:cxnSp>
        <p:nvCxnSpPr>
          <p:cNvPr id="13" name="Straight Connector 12">
            <a:extLst>
              <a:ext uri="{FF2B5EF4-FFF2-40B4-BE49-F238E27FC236}">
                <a16:creationId xmlns:a16="http://schemas.microsoft.com/office/drawing/2014/main" id="{45D00179-DF61-4BCD-98BE-C5DB2E7F6DBE}"/>
              </a:ext>
            </a:extLst>
          </p:cNvPr>
          <p:cNvCxnSpPr>
            <a:cxnSpLocks/>
          </p:cNvCxnSpPr>
          <p:nvPr/>
        </p:nvCxnSpPr>
        <p:spPr>
          <a:xfrm>
            <a:off x="4858439" y="793214"/>
            <a:ext cx="137710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05800-7724-40BA-8EF6-AFED5A7F2DD3}"/>
              </a:ext>
            </a:extLst>
          </p:cNvPr>
          <p:cNvCxnSpPr>
            <a:cxnSpLocks/>
          </p:cNvCxnSpPr>
          <p:nvPr/>
        </p:nvCxnSpPr>
        <p:spPr>
          <a:xfrm>
            <a:off x="6938791" y="793214"/>
            <a:ext cx="20950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816FBE-2F8C-4AC2-B0EB-97C949769D04}"/>
              </a:ext>
            </a:extLst>
          </p:cNvPr>
          <p:cNvCxnSpPr>
            <a:cxnSpLocks/>
          </p:cNvCxnSpPr>
          <p:nvPr/>
        </p:nvCxnSpPr>
        <p:spPr>
          <a:xfrm>
            <a:off x="3673358" y="1327752"/>
            <a:ext cx="1076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348B0E-03F9-46DA-858B-DCB97A789F7B}"/>
              </a:ext>
            </a:extLst>
          </p:cNvPr>
          <p:cNvCxnSpPr>
            <a:cxnSpLocks/>
          </p:cNvCxnSpPr>
          <p:nvPr/>
        </p:nvCxnSpPr>
        <p:spPr>
          <a:xfrm>
            <a:off x="9241493" y="1306162"/>
            <a:ext cx="20587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2">
            <a:extLst>
              <a:ext uri="{FF2B5EF4-FFF2-40B4-BE49-F238E27FC236}">
                <a16:creationId xmlns:a16="http://schemas.microsoft.com/office/drawing/2014/main" id="{A606921E-A198-429A-9B0F-B7129A3C98E3}"/>
              </a:ext>
            </a:extLst>
          </p:cNvPr>
          <p:cNvGrpSpPr/>
          <p:nvPr/>
        </p:nvGrpSpPr>
        <p:grpSpPr>
          <a:xfrm>
            <a:off x="477841" y="1527380"/>
            <a:ext cx="4133856" cy="2398098"/>
            <a:chOff x="5512916" y="1930400"/>
            <a:chExt cx="5604773" cy="3962400"/>
          </a:xfrm>
        </p:grpSpPr>
        <p:pic>
          <p:nvPicPr>
            <p:cNvPr id="28" name="图片 10">
              <a:extLst>
                <a:ext uri="{FF2B5EF4-FFF2-40B4-BE49-F238E27FC236}">
                  <a16:creationId xmlns:a16="http://schemas.microsoft.com/office/drawing/2014/main" id="{EFA7C547-47FE-4E1C-93FD-97AB6E73C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16" y="1930400"/>
              <a:ext cx="5604773" cy="3962400"/>
            </a:xfrm>
            <a:prstGeom prst="rect">
              <a:avLst/>
            </a:prstGeom>
          </p:spPr>
        </p:pic>
        <p:sp>
          <p:nvSpPr>
            <p:cNvPr id="29" name="文本框 19">
              <a:extLst>
                <a:ext uri="{FF2B5EF4-FFF2-40B4-BE49-F238E27FC236}">
                  <a16:creationId xmlns:a16="http://schemas.microsoft.com/office/drawing/2014/main" id="{3580D521-B884-4E0B-9F89-A178CE669082}"/>
                </a:ext>
              </a:extLst>
            </p:cNvPr>
            <p:cNvSpPr txBox="1"/>
            <p:nvPr/>
          </p:nvSpPr>
          <p:spPr>
            <a:xfrm>
              <a:off x="6186091" y="2375112"/>
              <a:ext cx="4658257" cy="2961003"/>
            </a:xfrm>
            <a:prstGeom prst="rect">
              <a:avLst/>
            </a:prstGeom>
            <a:noFill/>
          </p:spPr>
          <p:txBody>
            <a:bodyPr wrap="square">
              <a:spAutoFit/>
            </a:bodyPr>
            <a:lstStyle/>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	Tóm tắt:</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1 vòng: 1 phút 25 giây</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3 vòng: ... ?</a:t>
              </a:r>
              <a:endParaRPr lang="en-US" altLang="zh-CN" sz="2800" dirty="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43" name="Picture 42">
            <a:extLst>
              <a:ext uri="{FF2B5EF4-FFF2-40B4-BE49-F238E27FC236}">
                <a16:creationId xmlns:a16="http://schemas.microsoft.com/office/drawing/2014/main" id="{F1FBA457-C35D-419B-AC66-158609FF1EAC}"/>
              </a:ext>
            </a:extLst>
          </p:cNvPr>
          <p:cNvPicPr>
            <a:picLocks noChangeAspect="1"/>
          </p:cNvPicPr>
          <p:nvPr/>
        </p:nvPicPr>
        <p:blipFill rotWithShape="1">
          <a:blip r:embed="rId6">
            <a:extLst>
              <a:ext uri="{28A0092B-C50C-407E-A947-70E740481C1C}">
                <a14:useLocalDpi xmlns:a14="http://schemas.microsoft.com/office/drawing/2010/main" val="0"/>
              </a:ext>
            </a:extLst>
          </a:blip>
          <a:srcRect l="2635" r="54514" b="54657"/>
          <a:stretch/>
        </p:blipFill>
        <p:spPr>
          <a:xfrm>
            <a:off x="5484314" y="811697"/>
            <a:ext cx="4757771" cy="3746376"/>
          </a:xfrm>
          <a:prstGeom prst="rect">
            <a:avLst/>
          </a:prstGeom>
        </p:spPr>
      </p:pic>
      <p:sp>
        <p:nvSpPr>
          <p:cNvPr id="26" name="TextBox 25">
            <a:extLst>
              <a:ext uri="{FF2B5EF4-FFF2-40B4-BE49-F238E27FC236}">
                <a16:creationId xmlns:a16="http://schemas.microsoft.com/office/drawing/2014/main" id="{8F4FD940-BC46-4403-A376-40881AB8BD74}"/>
              </a:ext>
            </a:extLst>
          </p:cNvPr>
          <p:cNvSpPr txBox="1"/>
          <p:nvPr/>
        </p:nvSpPr>
        <p:spPr>
          <a:xfrm>
            <a:off x="951944" y="4663913"/>
            <a:ext cx="7180205" cy="1004890"/>
          </a:xfrm>
          <a:prstGeom prst="rect">
            <a:avLst/>
          </a:prstGeom>
          <a:noFill/>
        </p:spPr>
        <p:txBody>
          <a:bodyPr wrap="square" rtlCol="0">
            <a:spAutoFit/>
          </a:bodyPr>
          <a:lstStyle/>
          <a:p>
            <a:pPr>
              <a:lnSpc>
                <a:spcPct val="130000"/>
              </a:lnSpc>
            </a:pPr>
            <a:r>
              <a:rPr lang="en-US" sz="2400">
                <a:latin typeface="#9Slide01 Tieu de ngan" panose="00000800000000000000" pitchFamily="2" charset="0"/>
              </a:rPr>
              <a:t>Thời gian bé Lan ngồi trên đu quay là:</a:t>
            </a:r>
          </a:p>
          <a:p>
            <a:pPr>
              <a:lnSpc>
                <a:spcPct val="130000"/>
              </a:lnSpc>
            </a:pPr>
            <a:r>
              <a:rPr lang="en-US" sz="2400">
                <a:latin typeface="#9Slide01 Tieu de ngan" panose="00000800000000000000" pitchFamily="2" charset="0"/>
              </a:rPr>
              <a:t>	1 phút 25 giây x 3 = </a:t>
            </a:r>
          </a:p>
        </p:txBody>
      </p:sp>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grpSp>
        <p:nvGrpSpPr>
          <p:cNvPr id="33" name="Group 32">
            <a:extLst>
              <a:ext uri="{FF2B5EF4-FFF2-40B4-BE49-F238E27FC236}">
                <a16:creationId xmlns:a16="http://schemas.microsoft.com/office/drawing/2014/main" id="{BD4F310B-6B5B-4ACA-9DEE-A2443AC814B7}"/>
              </a:ext>
            </a:extLst>
          </p:cNvPr>
          <p:cNvGrpSpPr/>
          <p:nvPr/>
        </p:nvGrpSpPr>
        <p:grpSpPr>
          <a:xfrm>
            <a:off x="6240244" y="2219389"/>
            <a:ext cx="4335516" cy="1019356"/>
            <a:chOff x="-28907" y="2627243"/>
            <a:chExt cx="4335516" cy="1019356"/>
          </a:xfrm>
        </p:grpSpPr>
        <p:sp>
          <p:nvSpPr>
            <p:cNvPr id="34" name="TextBox 33">
              <a:extLst>
                <a:ext uri="{FF2B5EF4-FFF2-40B4-BE49-F238E27FC236}">
                  <a16:creationId xmlns:a16="http://schemas.microsoft.com/office/drawing/2014/main" id="{D4BD5146-A87F-48B6-B7B4-254765EA944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phút 25 giây</a:t>
              </a:r>
            </a:p>
          </p:txBody>
        </p:sp>
        <p:sp>
          <p:nvSpPr>
            <p:cNvPr id="35" name="TextBox 34">
              <a:extLst>
                <a:ext uri="{FF2B5EF4-FFF2-40B4-BE49-F238E27FC236}">
                  <a16:creationId xmlns:a16="http://schemas.microsoft.com/office/drawing/2014/main" id="{74804CD3-8B59-4539-868B-F4886227A818}"/>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6" name="TextBox 35">
              <a:extLst>
                <a:ext uri="{FF2B5EF4-FFF2-40B4-BE49-F238E27FC236}">
                  <a16:creationId xmlns:a16="http://schemas.microsoft.com/office/drawing/2014/main" id="{0DCFBE9D-E470-4874-AFC9-B07AA40EC0FD}"/>
                </a:ext>
              </a:extLst>
            </p:cNvPr>
            <p:cNvSpPr txBox="1"/>
            <p:nvPr/>
          </p:nvSpPr>
          <p:spPr>
            <a:xfrm>
              <a:off x="1793938" y="3145801"/>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7" name="Straight Connector 36">
              <a:extLst>
                <a:ext uri="{FF2B5EF4-FFF2-40B4-BE49-F238E27FC236}">
                  <a16:creationId xmlns:a16="http://schemas.microsoft.com/office/drawing/2014/main" id="{DD7719E0-AE00-44D3-97CC-14C752A293D4}"/>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F487F87-6DCF-4A9B-AA07-3E211CF9D532}"/>
              </a:ext>
            </a:extLst>
          </p:cNvPr>
          <p:cNvSpPr txBox="1"/>
          <p:nvPr/>
        </p:nvSpPr>
        <p:spPr>
          <a:xfrm>
            <a:off x="8339677" y="3277879"/>
            <a:ext cx="698679"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5</a:t>
            </a:r>
          </a:p>
        </p:txBody>
      </p:sp>
      <p:sp>
        <p:nvSpPr>
          <p:cNvPr id="39" name="TextBox 38">
            <a:extLst>
              <a:ext uri="{FF2B5EF4-FFF2-40B4-BE49-F238E27FC236}">
                <a16:creationId xmlns:a16="http://schemas.microsoft.com/office/drawing/2014/main" id="{8DBF638A-B5CD-48EC-B642-096B03385AE3}"/>
              </a:ext>
            </a:extLst>
          </p:cNvPr>
          <p:cNvSpPr txBox="1"/>
          <p:nvPr/>
        </p:nvSpPr>
        <p:spPr>
          <a:xfrm>
            <a:off x="7847430" y="327827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7</a:t>
            </a:r>
          </a:p>
        </p:txBody>
      </p:sp>
      <p:sp>
        <p:nvSpPr>
          <p:cNvPr id="40" name="TextBox 39">
            <a:extLst>
              <a:ext uri="{FF2B5EF4-FFF2-40B4-BE49-F238E27FC236}">
                <a16:creationId xmlns:a16="http://schemas.microsoft.com/office/drawing/2014/main" id="{72C24097-4614-4CBA-A732-1CC148A84537}"/>
              </a:ext>
            </a:extLst>
          </p:cNvPr>
          <p:cNvSpPr txBox="1"/>
          <p:nvPr/>
        </p:nvSpPr>
        <p:spPr>
          <a:xfrm>
            <a:off x="8644177" y="327897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1" name="TextBox 40">
            <a:extLst>
              <a:ext uri="{FF2B5EF4-FFF2-40B4-BE49-F238E27FC236}">
                <a16:creationId xmlns:a16="http://schemas.microsoft.com/office/drawing/2014/main" id="{A9114777-1EBC-4872-AA11-F6BC7A880E02}"/>
              </a:ext>
            </a:extLst>
          </p:cNvPr>
          <p:cNvSpPr txBox="1"/>
          <p:nvPr/>
        </p:nvSpPr>
        <p:spPr>
          <a:xfrm>
            <a:off x="6929013" y="3273541"/>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42" name="TextBox 41">
            <a:extLst>
              <a:ext uri="{FF2B5EF4-FFF2-40B4-BE49-F238E27FC236}">
                <a16:creationId xmlns:a16="http://schemas.microsoft.com/office/drawing/2014/main" id="{FA5708E0-F0F9-44ED-A968-10E8938D769F}"/>
              </a:ext>
            </a:extLst>
          </p:cNvPr>
          <p:cNvSpPr txBox="1"/>
          <p:nvPr/>
        </p:nvSpPr>
        <p:spPr>
          <a:xfrm>
            <a:off x="7330340" y="3281411"/>
            <a:ext cx="164106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6" name="TextBox 45">
            <a:extLst>
              <a:ext uri="{FF2B5EF4-FFF2-40B4-BE49-F238E27FC236}">
                <a16:creationId xmlns:a16="http://schemas.microsoft.com/office/drawing/2014/main" id="{BC839AAF-C31A-43A4-B07C-028E48EBC859}"/>
              </a:ext>
            </a:extLst>
          </p:cNvPr>
          <p:cNvSpPr txBox="1"/>
          <p:nvPr/>
        </p:nvSpPr>
        <p:spPr>
          <a:xfrm>
            <a:off x="7904402" y="1618569"/>
            <a:ext cx="1337091" cy="523220"/>
          </a:xfrm>
          <a:prstGeom prst="rect">
            <a:avLst/>
          </a:prstGeom>
          <a:noFill/>
        </p:spPr>
        <p:txBody>
          <a:bodyPr wrap="square">
            <a:spAutoFit/>
          </a:bodyPr>
          <a:lstStyle/>
          <a:p>
            <a:r>
              <a:rPr lang="en-US"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Nháp:</a:t>
            </a:r>
            <a:endParaRPr lang="en-US" sz="2800"/>
          </a:p>
        </p:txBody>
      </p:sp>
      <p:sp>
        <p:nvSpPr>
          <p:cNvPr id="47" name="TextBox 46">
            <a:extLst>
              <a:ext uri="{FF2B5EF4-FFF2-40B4-BE49-F238E27FC236}">
                <a16:creationId xmlns:a16="http://schemas.microsoft.com/office/drawing/2014/main" id="{931D6F07-7A02-41F6-BABF-94CDBB825A89}"/>
              </a:ext>
            </a:extLst>
          </p:cNvPr>
          <p:cNvSpPr txBox="1"/>
          <p:nvPr/>
        </p:nvSpPr>
        <p:spPr>
          <a:xfrm>
            <a:off x="6239693" y="3626101"/>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hay 4 phút 15 giây</a:t>
            </a:r>
          </a:p>
        </p:txBody>
      </p:sp>
      <p:sp>
        <p:nvSpPr>
          <p:cNvPr id="48" name="TextBox 47">
            <a:extLst>
              <a:ext uri="{FF2B5EF4-FFF2-40B4-BE49-F238E27FC236}">
                <a16:creationId xmlns:a16="http://schemas.microsoft.com/office/drawing/2014/main" id="{2AD5505D-29F5-4E33-9A55-5D6E88806A36}"/>
              </a:ext>
            </a:extLst>
          </p:cNvPr>
          <p:cNvSpPr txBox="1"/>
          <p:nvPr/>
        </p:nvSpPr>
        <p:spPr>
          <a:xfrm>
            <a:off x="5048222" y="5202648"/>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4 phút 15 giây</a:t>
            </a:r>
          </a:p>
        </p:txBody>
      </p:sp>
      <p:sp>
        <p:nvSpPr>
          <p:cNvPr id="49" name="TextBox 48">
            <a:extLst>
              <a:ext uri="{FF2B5EF4-FFF2-40B4-BE49-F238E27FC236}">
                <a16:creationId xmlns:a16="http://schemas.microsoft.com/office/drawing/2014/main" id="{01E15834-C0F3-4C2B-AB31-2184A2CCB904}"/>
              </a:ext>
            </a:extLst>
          </p:cNvPr>
          <p:cNvSpPr txBox="1"/>
          <p:nvPr/>
        </p:nvSpPr>
        <p:spPr>
          <a:xfrm>
            <a:off x="4664890" y="5699453"/>
            <a:ext cx="5100945" cy="461665"/>
          </a:xfrm>
          <a:prstGeom prst="rect">
            <a:avLst/>
          </a:prstGeom>
          <a:noFill/>
        </p:spPr>
        <p:txBody>
          <a:bodyPr wrap="square" rtlCol="0">
            <a:spAutoFit/>
          </a:bodyPr>
          <a:lstStyle/>
          <a:p>
            <a:r>
              <a:rPr lang="en-US" sz="2400" b="1" spc="200">
                <a:latin typeface="#9Slide01 Tieu de ngan" panose="00000800000000000000" pitchFamily="2" charset="0"/>
              </a:rPr>
              <a:t>Đáp số: 4 phút 15 giây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wipe(left)">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Effect transition="in" filter="wipe(left)">
                                      <p:cBhvr>
                                        <p:cTn id="62" dur="500"/>
                                        <p:tgtEl>
                                          <p:spTgt spid="2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0"/>
                                        <p:tgtEl>
                                          <p:spTgt spid="38"/>
                                        </p:tgtEl>
                                      </p:cBhvr>
                                    </p:animEffect>
                                    <p:anim calcmode="lin" valueType="num">
                                      <p:cBhvr>
                                        <p:cTn id="84" dur="1000" fill="hold"/>
                                        <p:tgtEl>
                                          <p:spTgt spid="38"/>
                                        </p:tgtEl>
                                        <p:attrNameLst>
                                          <p:attrName>ppt_x</p:attrName>
                                        </p:attrNameLst>
                                      </p:cBhvr>
                                      <p:tavLst>
                                        <p:tav tm="0">
                                          <p:val>
                                            <p:strVal val="#ppt_x"/>
                                          </p:val>
                                        </p:tav>
                                        <p:tav tm="100000">
                                          <p:val>
                                            <p:strVal val="#ppt_x"/>
                                          </p:val>
                                        </p:tav>
                                      </p:tavLst>
                                    </p:anim>
                                    <p:anim calcmode="lin" valueType="num">
                                      <p:cBhvr>
                                        <p:cTn id="8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1000"/>
                                        <p:tgtEl>
                                          <p:spTgt spid="40"/>
                                        </p:tgtEl>
                                      </p:cBhvr>
                                    </p:animEffect>
                                    <p:anim calcmode="lin" valueType="num">
                                      <p:cBhvr>
                                        <p:cTn id="98" dur="1000" fill="hold"/>
                                        <p:tgtEl>
                                          <p:spTgt spid="40"/>
                                        </p:tgtEl>
                                        <p:attrNameLst>
                                          <p:attrName>ppt_x</p:attrName>
                                        </p:attrNameLst>
                                      </p:cBhvr>
                                      <p:tavLst>
                                        <p:tav tm="0">
                                          <p:val>
                                            <p:strVal val="#ppt_x"/>
                                          </p:val>
                                        </p:tav>
                                        <p:tav tm="100000">
                                          <p:val>
                                            <p:strVal val="#ppt_x"/>
                                          </p:val>
                                        </p:tav>
                                      </p:tavLst>
                                    </p:anim>
                                    <p:anim calcmode="lin" valueType="num">
                                      <p:cBhvr>
                                        <p:cTn id="9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1000"/>
                                        <p:tgtEl>
                                          <p:spTgt spid="42"/>
                                        </p:tgtEl>
                                      </p:cBhvr>
                                    </p:animEffect>
                                    <p:anim calcmode="lin" valueType="num">
                                      <p:cBhvr>
                                        <p:cTn id="112" dur="1000" fill="hold"/>
                                        <p:tgtEl>
                                          <p:spTgt spid="42"/>
                                        </p:tgtEl>
                                        <p:attrNameLst>
                                          <p:attrName>ppt_x</p:attrName>
                                        </p:attrNameLst>
                                      </p:cBhvr>
                                      <p:tavLst>
                                        <p:tav tm="0">
                                          <p:val>
                                            <p:strVal val="#ppt_x"/>
                                          </p:val>
                                        </p:tav>
                                        <p:tav tm="100000">
                                          <p:val>
                                            <p:strVal val="#ppt_x"/>
                                          </p:val>
                                        </p:tav>
                                      </p:tavLst>
                                    </p:anim>
                                    <p:anim calcmode="lin" valueType="num">
                                      <p:cBhvr>
                                        <p:cTn id="11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1000"/>
                                        <p:tgtEl>
                                          <p:spTgt spid="47"/>
                                        </p:tgtEl>
                                      </p:cBhvr>
                                    </p:animEffect>
                                    <p:anim calcmode="lin" valueType="num">
                                      <p:cBhvr>
                                        <p:cTn id="119" dur="1000" fill="hold"/>
                                        <p:tgtEl>
                                          <p:spTgt spid="47"/>
                                        </p:tgtEl>
                                        <p:attrNameLst>
                                          <p:attrName>ppt_x</p:attrName>
                                        </p:attrNameLst>
                                      </p:cBhvr>
                                      <p:tavLst>
                                        <p:tav tm="0">
                                          <p:val>
                                            <p:strVal val="#ppt_x"/>
                                          </p:val>
                                        </p:tav>
                                        <p:tav tm="100000">
                                          <p:val>
                                            <p:strVal val="#ppt_x"/>
                                          </p:val>
                                        </p:tav>
                                      </p:tavLst>
                                    </p:anim>
                                    <p:anim calcmode="lin" valueType="num">
                                      <p:cBhvr>
                                        <p:cTn id="1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build="p"/>
      <p:bldP spid="38" grpId="0"/>
      <p:bldP spid="39" grpId="0"/>
      <p:bldP spid="40" grpId="0"/>
      <p:bldP spid="41" grpId="0"/>
      <p:bldP spid="42" grpId="0"/>
      <p:bldP spid="46"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2" y="-91186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64465" y="2157095"/>
            <a:ext cx="4068005" cy="110799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6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CỦNG CỐ</a:t>
            </a:r>
            <a:endParaRPr lang="zh-CN" altLang="en-US" sz="66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4379" y="1007335"/>
            <a:ext cx="708176" cy="989740"/>
          </a:xfrm>
          <a:prstGeom prst="rect">
            <a:avLst/>
          </a:prstGeom>
        </p:spPr>
      </p:pic>
    </p:spTree>
    <p:extLst>
      <p:ext uri="{BB962C8B-B14F-4D97-AF65-F5344CB8AC3E}">
        <p14:creationId xmlns:p14="http://schemas.microsoft.com/office/powerpoint/2010/main" val="1245968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4"/>
          <a:stretch>
            <a:fillRect/>
          </a:stretch>
        </p:blipFill>
        <p:spPr>
          <a:xfrm rot="3169305">
            <a:off x="11006456" y="137796"/>
            <a:ext cx="1075690" cy="1190979"/>
          </a:xfrm>
          <a:prstGeom prst="rect">
            <a:avLst/>
          </a:prstGeom>
        </p:spPr>
      </p:pic>
      <p:pic>
        <p:nvPicPr>
          <p:cNvPr id="11" name="Picture 10">
            <a:extLst>
              <a:ext uri="{FF2B5EF4-FFF2-40B4-BE49-F238E27FC236}">
                <a16:creationId xmlns:a16="http://schemas.microsoft.com/office/drawing/2014/main" id="{82598EED-7F6B-4956-A85F-826863D863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0555"/>
          <a:stretch/>
        </p:blipFill>
        <p:spPr>
          <a:xfrm>
            <a:off x="-1075690" y="-226046"/>
            <a:ext cx="13449300" cy="2517540"/>
          </a:xfrm>
          <a:prstGeom prst="rect">
            <a:avLst/>
          </a:prstGeom>
        </p:spPr>
      </p:pic>
      <p:sp>
        <p:nvSpPr>
          <p:cNvPr id="9" name="文本框 8"/>
          <p:cNvSpPr txBox="1"/>
          <p:nvPr/>
        </p:nvSpPr>
        <p:spPr>
          <a:xfrm>
            <a:off x="829311" y="636278"/>
            <a:ext cx="9639300" cy="1384995"/>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rPr>
              <a:t>Mỗi tiết học trực tuyến có thời lượng là 30 phút. Một buổi sáng bạn An học 3 tiết và được nghỉ giải lao 20 phút. Hỏi một buổi học trực tuyến kéo dài bao nhiêu thời gian?  </a:t>
            </a:r>
            <a:endParaRPr lang="zh-CN" altLang="en-US" sz="2800" kern="0" dirty="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grpSp>
        <p:nvGrpSpPr>
          <p:cNvPr id="47" name="Group 46">
            <a:extLst>
              <a:ext uri="{FF2B5EF4-FFF2-40B4-BE49-F238E27FC236}">
                <a16:creationId xmlns:a16="http://schemas.microsoft.com/office/drawing/2014/main" id="{88131AC0-6023-4504-9884-B9F44E1451DA}"/>
              </a:ext>
            </a:extLst>
          </p:cNvPr>
          <p:cNvGrpSpPr/>
          <p:nvPr/>
        </p:nvGrpSpPr>
        <p:grpSpPr>
          <a:xfrm>
            <a:off x="498309" y="2373145"/>
            <a:ext cx="5315083" cy="1099030"/>
            <a:chOff x="1020823" y="2472736"/>
            <a:chExt cx="5315083" cy="1099030"/>
          </a:xfrm>
        </p:grpSpPr>
        <p:grpSp>
          <p:nvGrpSpPr>
            <p:cNvPr id="33" name="Group 32">
              <a:extLst>
                <a:ext uri="{FF2B5EF4-FFF2-40B4-BE49-F238E27FC236}">
                  <a16:creationId xmlns:a16="http://schemas.microsoft.com/office/drawing/2014/main" id="{523E3899-F4BB-4621-AA77-03FEEE380D2C}"/>
                </a:ext>
              </a:extLst>
            </p:cNvPr>
            <p:cNvGrpSpPr/>
            <p:nvPr/>
          </p:nvGrpSpPr>
          <p:grpSpPr>
            <a:xfrm>
              <a:off x="1319273" y="2498490"/>
              <a:ext cx="5016633" cy="1073276"/>
              <a:chOff x="1319273" y="2708910"/>
              <a:chExt cx="5016633" cy="1073276"/>
            </a:xfrm>
          </p:grpSpPr>
          <p:sp>
            <p:nvSpPr>
              <p:cNvPr id="32" name="Rectangle: Rounded Corners 31">
                <a:extLst>
                  <a:ext uri="{FF2B5EF4-FFF2-40B4-BE49-F238E27FC236}">
                    <a16:creationId xmlns:a16="http://schemas.microsoft.com/office/drawing/2014/main" id="{4C9226F5-6197-4ACD-9F6A-F35E251CABC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xmln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BEFB45C-42F5-4E1C-A321-2C7E0C5714C4}"/>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xmln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a:extLst>
                <a:ext uri="{FF2B5EF4-FFF2-40B4-BE49-F238E27FC236}">
                  <a16:creationId xmlns:a16="http://schemas.microsoft.com/office/drawing/2014/main" id="{F41BA48D-6969-46EE-94D4-98EE4C0FF7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823" y="2472736"/>
              <a:ext cx="1033380" cy="1050571"/>
            </a:xfrm>
            <a:prstGeom prst="rect">
              <a:avLst/>
            </a:prstGeom>
          </p:spPr>
        </p:pic>
      </p:grpSp>
      <p:grpSp>
        <p:nvGrpSpPr>
          <p:cNvPr id="48" name="Group 47">
            <a:extLst>
              <a:ext uri="{FF2B5EF4-FFF2-40B4-BE49-F238E27FC236}">
                <a16:creationId xmlns:a16="http://schemas.microsoft.com/office/drawing/2014/main" id="{7DFA8D8C-1F82-45D8-AAA8-B4CD9678EB26}"/>
              </a:ext>
            </a:extLst>
          </p:cNvPr>
          <p:cNvGrpSpPr/>
          <p:nvPr/>
        </p:nvGrpSpPr>
        <p:grpSpPr>
          <a:xfrm>
            <a:off x="598910" y="3617846"/>
            <a:ext cx="5214482" cy="1176940"/>
            <a:chOff x="1121424" y="3717437"/>
            <a:chExt cx="5214482" cy="1176940"/>
          </a:xfrm>
        </p:grpSpPr>
        <p:grpSp>
          <p:nvGrpSpPr>
            <p:cNvPr id="34" name="Group 33">
              <a:extLst>
                <a:ext uri="{FF2B5EF4-FFF2-40B4-BE49-F238E27FC236}">
                  <a16:creationId xmlns:a16="http://schemas.microsoft.com/office/drawing/2014/main" id="{FC0364A0-F12C-487E-9C3C-26C170A22922}"/>
                </a:ext>
              </a:extLst>
            </p:cNvPr>
            <p:cNvGrpSpPr/>
            <p:nvPr/>
          </p:nvGrpSpPr>
          <p:grpSpPr>
            <a:xfrm>
              <a:off x="1319273" y="3821101"/>
              <a:ext cx="5016633" cy="1073276"/>
              <a:chOff x="1319273" y="2708910"/>
              <a:chExt cx="5016633" cy="1073276"/>
            </a:xfrm>
          </p:grpSpPr>
          <p:sp>
            <p:nvSpPr>
              <p:cNvPr id="35" name="Rectangle: Rounded Corners 34">
                <a:extLst>
                  <a:ext uri="{FF2B5EF4-FFF2-40B4-BE49-F238E27FC236}">
                    <a16:creationId xmlns:a16="http://schemas.microsoft.com/office/drawing/2014/main" id="{8714B97D-5199-456C-9B46-01ABD368504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xmln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F9DFB4-6A46-4B85-84A3-DACF632B273A}"/>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xmln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3">
              <a:extLst>
                <a:ext uri="{FF2B5EF4-FFF2-40B4-BE49-F238E27FC236}">
                  <a16:creationId xmlns:a16="http://schemas.microsoft.com/office/drawing/2014/main" id="{20543D13-72DB-4558-85CF-F06FB0BAC6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1424" y="3717437"/>
              <a:ext cx="853412" cy="1156100"/>
            </a:xfrm>
            <a:prstGeom prst="rect">
              <a:avLst/>
            </a:prstGeom>
          </p:spPr>
        </p:pic>
      </p:grpSp>
      <p:grpSp>
        <p:nvGrpSpPr>
          <p:cNvPr id="49" name="Group 48">
            <a:extLst>
              <a:ext uri="{FF2B5EF4-FFF2-40B4-BE49-F238E27FC236}">
                <a16:creationId xmlns:a16="http://schemas.microsoft.com/office/drawing/2014/main" id="{98869116-E3CE-4BEF-AE03-2A3AAFF27D1C}"/>
              </a:ext>
            </a:extLst>
          </p:cNvPr>
          <p:cNvGrpSpPr/>
          <p:nvPr/>
        </p:nvGrpSpPr>
        <p:grpSpPr>
          <a:xfrm>
            <a:off x="476029" y="4930717"/>
            <a:ext cx="5337363" cy="1290545"/>
            <a:chOff x="998543" y="5030308"/>
            <a:chExt cx="5337363" cy="1290545"/>
          </a:xfrm>
        </p:grpSpPr>
        <p:grpSp>
          <p:nvGrpSpPr>
            <p:cNvPr id="37" name="Group 36">
              <a:extLst>
                <a:ext uri="{FF2B5EF4-FFF2-40B4-BE49-F238E27FC236}">
                  <a16:creationId xmlns:a16="http://schemas.microsoft.com/office/drawing/2014/main" id="{0008ACC8-33C5-4B23-9A1C-608DF7307E6E}"/>
                </a:ext>
              </a:extLst>
            </p:cNvPr>
            <p:cNvGrpSpPr/>
            <p:nvPr/>
          </p:nvGrpSpPr>
          <p:grpSpPr>
            <a:xfrm>
              <a:off x="1319273" y="5143711"/>
              <a:ext cx="5016633" cy="1073276"/>
              <a:chOff x="1319273" y="2708910"/>
              <a:chExt cx="5016633" cy="1073276"/>
            </a:xfrm>
          </p:grpSpPr>
          <p:sp>
            <p:nvSpPr>
              <p:cNvPr id="38" name="Rectangle: Rounded Corners 37">
                <a:extLst>
                  <a:ext uri="{FF2B5EF4-FFF2-40B4-BE49-F238E27FC236}">
                    <a16:creationId xmlns:a16="http://schemas.microsoft.com/office/drawing/2014/main" id="{AFF46279-4357-4255-B59A-44F61FF611EF}"/>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xmln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ADA1E2E-A5B9-409A-A8BD-428B367AEAD9}"/>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xmln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
              <a:extLst>
                <a:ext uri="{FF2B5EF4-FFF2-40B4-BE49-F238E27FC236}">
                  <a16:creationId xmlns:a16="http://schemas.microsoft.com/office/drawing/2014/main" id="{72B86944-8055-4A09-BD53-8268CAD4F8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8543" y="5030308"/>
              <a:ext cx="922154" cy="1290545"/>
            </a:xfrm>
            <a:prstGeom prst="rect">
              <a:avLst/>
            </a:prstGeom>
          </p:spPr>
        </p:pic>
      </p:grpSp>
      <p:sp>
        <p:nvSpPr>
          <p:cNvPr id="50" name="TextBox 49">
            <a:extLst>
              <a:ext uri="{FF2B5EF4-FFF2-40B4-BE49-F238E27FC236}">
                <a16:creationId xmlns:a16="http://schemas.microsoft.com/office/drawing/2014/main" id="{A633F36B-1561-4383-9A34-AFF5747761A2}"/>
              </a:ext>
            </a:extLst>
          </p:cNvPr>
          <p:cNvSpPr txBox="1"/>
          <p:nvPr/>
        </p:nvSpPr>
        <p:spPr>
          <a:xfrm>
            <a:off x="1741715" y="2575514"/>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30 phút</a:t>
            </a:r>
          </a:p>
        </p:txBody>
      </p:sp>
      <p:sp>
        <p:nvSpPr>
          <p:cNvPr id="51" name="TextBox 50">
            <a:extLst>
              <a:ext uri="{FF2B5EF4-FFF2-40B4-BE49-F238E27FC236}">
                <a16:creationId xmlns:a16="http://schemas.microsoft.com/office/drawing/2014/main" id="{D930E7DE-9235-496B-B4C8-62CA7498A076}"/>
              </a:ext>
            </a:extLst>
          </p:cNvPr>
          <p:cNvSpPr txBox="1"/>
          <p:nvPr/>
        </p:nvSpPr>
        <p:spPr>
          <a:xfrm>
            <a:off x="1741714" y="3914192"/>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50 phút</a:t>
            </a:r>
          </a:p>
        </p:txBody>
      </p:sp>
      <p:sp>
        <p:nvSpPr>
          <p:cNvPr id="52" name="TextBox 51">
            <a:extLst>
              <a:ext uri="{FF2B5EF4-FFF2-40B4-BE49-F238E27FC236}">
                <a16:creationId xmlns:a16="http://schemas.microsoft.com/office/drawing/2014/main" id="{EFF8EA0E-71D7-484D-9387-AD5543C08743}"/>
              </a:ext>
            </a:extLst>
          </p:cNvPr>
          <p:cNvSpPr txBox="1"/>
          <p:nvPr/>
        </p:nvSpPr>
        <p:spPr>
          <a:xfrm>
            <a:off x="1697268" y="5238448"/>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2 giờ 10 phút</a:t>
            </a:r>
          </a:p>
        </p:txBody>
      </p:sp>
      <p:pic>
        <p:nvPicPr>
          <p:cNvPr id="56" name="图片 37">
            <a:extLst>
              <a:ext uri="{FF2B5EF4-FFF2-40B4-BE49-F238E27FC236}">
                <a16:creationId xmlns:a16="http://schemas.microsoft.com/office/drawing/2014/main" id="{32B6DE35-84B9-4130-AFE7-02DCA72EAA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7254" y="2010548"/>
            <a:ext cx="5445373" cy="4184021"/>
          </a:xfrm>
          <a:prstGeom prst="rect">
            <a:avLst/>
          </a:prstGeom>
        </p:spPr>
      </p:pic>
      <p:sp>
        <p:nvSpPr>
          <p:cNvPr id="57" name="矩形 28">
            <a:extLst>
              <a:ext uri="{FF2B5EF4-FFF2-40B4-BE49-F238E27FC236}">
                <a16:creationId xmlns:a16="http://schemas.microsoft.com/office/drawing/2014/main" id="{D39655EC-A4A9-4498-8A61-914CEB8DF10D}"/>
              </a:ext>
            </a:extLst>
          </p:cNvPr>
          <p:cNvSpPr/>
          <p:nvPr/>
        </p:nvSpPr>
        <p:spPr>
          <a:xfrm>
            <a:off x="7824044" y="3086244"/>
            <a:ext cx="4068871"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30 phút x 3 + 20 phút </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58" name="TextBox 57">
            <a:extLst>
              <a:ext uri="{FF2B5EF4-FFF2-40B4-BE49-F238E27FC236}">
                <a16:creationId xmlns:a16="http://schemas.microsoft.com/office/drawing/2014/main" id="{50CA7C19-102B-4081-875F-6487ADF7EF1C}"/>
              </a:ext>
            </a:extLst>
          </p:cNvPr>
          <p:cNvSpPr txBox="1"/>
          <p:nvPr/>
        </p:nvSpPr>
        <p:spPr>
          <a:xfrm rot="21362781">
            <a:off x="5524722" y="2514440"/>
            <a:ext cx="3424371" cy="707886"/>
          </a:xfrm>
          <a:prstGeom prst="rect">
            <a:avLst/>
          </a:prstGeom>
          <a:noFill/>
        </p:spPr>
        <p:txBody>
          <a:bodyPr wrap="square" rtlCol="0">
            <a:spAutoFit/>
          </a:bodyPr>
          <a:lstStyle/>
          <a:p>
            <a:pPr algn="ctr"/>
            <a:r>
              <a:rPr lang="en-US" sz="4000">
                <a:latin typeface="#9Slide07 Pattaya" panose="00000500000000000000" pitchFamily="2" charset="-34"/>
                <a:cs typeface="#9Slide07 Pattaya" panose="00000500000000000000" pitchFamily="2" charset="-34"/>
              </a:rPr>
              <a:t>Nháp:</a:t>
            </a:r>
          </a:p>
        </p:txBody>
      </p:sp>
      <p:sp>
        <p:nvSpPr>
          <p:cNvPr id="59" name="Left Brace 58">
            <a:extLst>
              <a:ext uri="{FF2B5EF4-FFF2-40B4-BE49-F238E27FC236}">
                <a16:creationId xmlns:a16="http://schemas.microsoft.com/office/drawing/2014/main" id="{1E5C9309-6799-46DF-8BEB-DEEF2B7514D9}"/>
              </a:ext>
            </a:extLst>
          </p:cNvPr>
          <p:cNvSpPr/>
          <p:nvPr/>
        </p:nvSpPr>
        <p:spPr>
          <a:xfrm rot="16200000">
            <a:off x="8630642" y="2753772"/>
            <a:ext cx="362616" cy="1854272"/>
          </a:xfrm>
          <a:prstGeom prst="leftBrace">
            <a:avLst>
              <a:gd name="adj1" fmla="val 40523"/>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矩形 28">
            <a:extLst>
              <a:ext uri="{FF2B5EF4-FFF2-40B4-BE49-F238E27FC236}">
                <a16:creationId xmlns:a16="http://schemas.microsoft.com/office/drawing/2014/main" id="{5DF16A95-FC6E-4218-BFB3-208B7E6ADCE9}"/>
              </a:ext>
            </a:extLst>
          </p:cNvPr>
          <p:cNvSpPr/>
          <p:nvPr/>
        </p:nvSpPr>
        <p:spPr>
          <a:xfrm>
            <a:off x="7556847" y="3842611"/>
            <a:ext cx="4243394"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90 phút    + 20 phút</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61" name="矩形 28">
            <a:extLst>
              <a:ext uri="{FF2B5EF4-FFF2-40B4-BE49-F238E27FC236}">
                <a16:creationId xmlns:a16="http://schemas.microsoft.com/office/drawing/2014/main" id="{1320CFB5-9B25-4EA7-BB21-84775BD4C80C}"/>
              </a:ext>
            </a:extLst>
          </p:cNvPr>
          <p:cNvSpPr/>
          <p:nvPr/>
        </p:nvSpPr>
        <p:spPr>
          <a:xfrm>
            <a:off x="7580498" y="4400927"/>
            <a:ext cx="4243394" cy="837922"/>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110 phút </a:t>
            </a:r>
          </a:p>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hay </a:t>
            </a:r>
            <a:r>
              <a:rPr lang="en-US" altLang="zh-CN" sz="2400">
                <a:solidFill>
                  <a:srgbClr val="F83C3D"/>
                </a:solidFill>
                <a:latin typeface="#9Slide01 Tieu de ngan" panose="00000800000000000000" pitchFamily="2" charset="0"/>
                <a:ea typeface="字魂95号-手刻宋" panose="00000500000000000000" charset="-122"/>
              </a:rPr>
              <a:t>1 giờ 50 phút</a:t>
            </a:r>
            <a:endParaRPr lang="zh-CN" altLang="en-US" sz="2400" dirty="0">
              <a:solidFill>
                <a:srgbClr val="F83C3D"/>
              </a:solidFill>
              <a:latin typeface="#9Slide01 Tieu de ngan" panose="000008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randombar(horizontal)">
                                      <p:cBhvr>
                                        <p:cTn id="35" dur="500"/>
                                        <p:tgtEl>
                                          <p:spTgt spid="50"/>
                                        </p:tgtEl>
                                      </p:cBhvr>
                                    </p:animEffect>
                                  </p:childTnLst>
                                </p:cTn>
                              </p:par>
                              <p:par>
                                <p:cTn id="36" presetID="14" presetClass="entr" presetSubtype="1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randombar(horizontal)">
                                      <p:cBhvr>
                                        <p:cTn id="41" dur="500"/>
                                        <p:tgtEl>
                                          <p:spTgt spid="51"/>
                                        </p:tgtEl>
                                      </p:cBhvr>
                                    </p:animEffect>
                                  </p:childTnLst>
                                </p:cTn>
                              </p:par>
                              <p:par>
                                <p:cTn id="42" presetID="14" presetClass="entr" presetSubtype="1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randombar(horizontal)">
                                      <p:cBhvr>
                                        <p:cTn id="44" dur="500"/>
                                        <p:tgtEl>
                                          <p:spTgt spid="4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randombar(horizont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heel(1)">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ipe(down)">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ipe(left)">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500"/>
                                        <p:tgtEl>
                                          <p:spTgt spid="6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1">
                                            <p:txEl>
                                              <p:pRg st="1" end="1"/>
                                            </p:txEl>
                                          </p:spTgt>
                                        </p:tgtEl>
                                        <p:attrNameLst>
                                          <p:attrName>style.visibility</p:attrName>
                                        </p:attrNameLst>
                                      </p:cBhvr>
                                      <p:to>
                                        <p:strVal val="visible"/>
                                      </p:to>
                                    </p:set>
                                    <p:animEffect transition="in" filter="wipe(left)">
                                      <p:cBhvr>
                                        <p:cTn id="84" dur="500"/>
                                        <p:tgtEl>
                                          <p:spTgt spid="61">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xit" presetSubtype="4" fill="hold" nodeType="clickEffect">
                                  <p:stCondLst>
                                    <p:cond delay="0"/>
                                  </p:stCondLst>
                                  <p:childTnLst>
                                    <p:anim calcmode="lin" valueType="num">
                                      <p:cBhvr additive="base">
                                        <p:cTn id="88" dur="500"/>
                                        <p:tgtEl>
                                          <p:spTgt spid="47"/>
                                        </p:tgtEl>
                                        <p:attrNameLst>
                                          <p:attrName>ppt_y</p:attrName>
                                        </p:attrNameLst>
                                      </p:cBhvr>
                                      <p:tavLst>
                                        <p:tav tm="0">
                                          <p:val>
                                            <p:strVal val="#ppt_y"/>
                                          </p:val>
                                        </p:tav>
                                        <p:tav tm="100000">
                                          <p:val>
                                            <p:strVal val="#ppt_y+#ppt_h*1.125000"/>
                                          </p:val>
                                        </p:tav>
                                      </p:tavLst>
                                    </p:anim>
                                    <p:animEffect transition="out" filter="wipe(down)">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2" presetClass="exit" presetSubtype="4" fill="hold" grpId="1" nodeType="withEffect">
                                  <p:stCondLst>
                                    <p:cond delay="0"/>
                                  </p:stCondLst>
                                  <p:childTnLst>
                                    <p:anim calcmode="lin" valueType="num">
                                      <p:cBhvr additive="base">
                                        <p:cTn id="92" dur="500"/>
                                        <p:tgtEl>
                                          <p:spTgt spid="50"/>
                                        </p:tgtEl>
                                        <p:attrNameLst>
                                          <p:attrName>ppt_y</p:attrName>
                                        </p:attrNameLst>
                                      </p:cBhvr>
                                      <p:tavLst>
                                        <p:tav tm="0">
                                          <p:val>
                                            <p:strVal val="#ppt_y"/>
                                          </p:val>
                                        </p:tav>
                                        <p:tav tm="100000">
                                          <p:val>
                                            <p:strVal val="#ppt_y+#ppt_h*1.125000"/>
                                          </p:val>
                                        </p:tav>
                                      </p:tavLst>
                                    </p:anim>
                                    <p:animEffect transition="out" filter="wipe(down)">
                                      <p:cBhvr>
                                        <p:cTn id="93" dur="500"/>
                                        <p:tgtEl>
                                          <p:spTgt spid="50"/>
                                        </p:tgtEl>
                                      </p:cBhvr>
                                    </p:animEffect>
                                    <p:set>
                                      <p:cBhvr>
                                        <p:cTn id="94" dur="1" fill="hold">
                                          <p:stCondLst>
                                            <p:cond delay="499"/>
                                          </p:stCondLst>
                                        </p:cTn>
                                        <p:tgtEl>
                                          <p:spTgt spid="50"/>
                                        </p:tgtEl>
                                        <p:attrNameLst>
                                          <p:attrName>style.visibility</p:attrName>
                                        </p:attrNameLst>
                                      </p:cBhvr>
                                      <p:to>
                                        <p:strVal val="hidden"/>
                                      </p:to>
                                    </p:set>
                                  </p:childTnLst>
                                </p:cTn>
                              </p:par>
                              <p:par>
                                <p:cTn id="95" presetID="12" presetClass="exit" presetSubtype="4" fill="hold" nodeType="withEffect">
                                  <p:stCondLst>
                                    <p:cond delay="0"/>
                                  </p:stCondLst>
                                  <p:childTnLst>
                                    <p:anim calcmode="lin" valueType="num">
                                      <p:cBhvr additive="base">
                                        <p:cTn id="96" dur="500"/>
                                        <p:tgtEl>
                                          <p:spTgt spid="49"/>
                                        </p:tgtEl>
                                        <p:attrNameLst>
                                          <p:attrName>ppt_y</p:attrName>
                                        </p:attrNameLst>
                                      </p:cBhvr>
                                      <p:tavLst>
                                        <p:tav tm="0">
                                          <p:val>
                                            <p:strVal val="#ppt_y"/>
                                          </p:val>
                                        </p:tav>
                                        <p:tav tm="100000">
                                          <p:val>
                                            <p:strVal val="#ppt_y+#ppt_h*1.125000"/>
                                          </p:val>
                                        </p:tav>
                                      </p:tavLst>
                                    </p:anim>
                                    <p:animEffect transition="out" filter="wipe(down)">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2" presetClass="exit" presetSubtype="4" fill="hold" grpId="1" nodeType="withEffect">
                                  <p:stCondLst>
                                    <p:cond delay="0"/>
                                  </p:stCondLst>
                                  <p:childTnLst>
                                    <p:anim calcmode="lin" valueType="num">
                                      <p:cBhvr additive="base">
                                        <p:cTn id="100" dur="500"/>
                                        <p:tgtEl>
                                          <p:spTgt spid="52"/>
                                        </p:tgtEl>
                                        <p:attrNameLst>
                                          <p:attrName>ppt_y</p:attrName>
                                        </p:attrNameLst>
                                      </p:cBhvr>
                                      <p:tavLst>
                                        <p:tav tm="0">
                                          <p:val>
                                            <p:strVal val="#ppt_y"/>
                                          </p:val>
                                        </p:tav>
                                        <p:tav tm="100000">
                                          <p:val>
                                            <p:strVal val="#ppt_y+#ppt_h*1.125000"/>
                                          </p:val>
                                        </p:tav>
                                      </p:tavLst>
                                    </p:anim>
                                    <p:animEffect transition="out" filter="wipe(down)">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26" presetClass="emph" presetSubtype="0" repeatCount="5000" fill="hold" nodeType="withEffect">
                                  <p:stCondLst>
                                    <p:cond delay="0"/>
                                  </p:stCondLst>
                                  <p:childTnLst>
                                    <p:animEffect transition="out" filter="fade">
                                      <p:cBhvr>
                                        <p:cTn id="104" dur="500" tmFilter="0, 0; .2, .5; .8, .5; 1, 0"/>
                                        <p:tgtEl>
                                          <p:spTgt spid="48"/>
                                        </p:tgtEl>
                                      </p:cBhvr>
                                    </p:animEffect>
                                    <p:animScale>
                                      <p:cBhvr>
                                        <p:cTn id="105" dur="250" autoRev="1" fill="hold"/>
                                        <p:tgtEl>
                                          <p:spTgt spid="48"/>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2"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0" grpId="0"/>
      <p:bldP spid="50" grpId="1"/>
      <p:bldP spid="51" grpId="0"/>
      <p:bldP spid="52" grpId="0"/>
      <p:bldP spid="52" grpId="1"/>
      <p:bldP spid="57" grpId="0"/>
      <p:bldP spid="58" grpId="0"/>
      <p:bldP spid="59" grpId="0" animBg="1"/>
      <p:bldP spid="60" grpId="0"/>
      <p:bldP spid="6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1445260" y="476450"/>
            <a:ext cx="4192863"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rPr>
              <a:t>TỰ ĐÁNH GIÁ</a:t>
            </a:r>
            <a:endParaRPr lang="zh-CN" altLang="en-US" sz="4000" kern="0" dirty="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pic>
        <p:nvPicPr>
          <p:cNvPr id="15" name="Picture 14">
            <a:extLst>
              <a:ext uri="{FF2B5EF4-FFF2-40B4-BE49-F238E27FC236}">
                <a16:creationId xmlns:a16="http://schemas.microsoft.com/office/drawing/2014/main" id="{448BE909-13FE-445C-B25B-A174E551E6DB}"/>
              </a:ext>
            </a:extLst>
          </p:cNvPr>
          <p:cNvPicPr>
            <a:picLocks noChangeAspect="1"/>
          </p:cNvPicPr>
          <p:nvPr/>
        </p:nvPicPr>
        <p:blipFill>
          <a:blip r:embed="rId8">
            <a:duotone>
              <a:schemeClr val="accent6">
                <a:shade val="45000"/>
                <a:satMod val="135000"/>
              </a:schemeClr>
              <a:prstClr val="white"/>
            </a:duotone>
          </a:blip>
          <a:stretch>
            <a:fillRect/>
          </a:stretch>
        </p:blipFill>
        <p:spPr>
          <a:xfrm>
            <a:off x="2647574" y="3251299"/>
            <a:ext cx="1180558" cy="1180558"/>
          </a:xfrm>
          <a:prstGeom prst="rect">
            <a:avLst/>
          </a:prstGeom>
        </p:spPr>
      </p:pic>
      <p:pic>
        <p:nvPicPr>
          <p:cNvPr id="24" name="Picture 23">
            <a:extLst>
              <a:ext uri="{FF2B5EF4-FFF2-40B4-BE49-F238E27FC236}">
                <a16:creationId xmlns:a16="http://schemas.microsoft.com/office/drawing/2014/main" id="{4A93893C-4B37-4B27-B84A-569CA16DD35E}"/>
              </a:ext>
            </a:extLst>
          </p:cNvPr>
          <p:cNvPicPr>
            <a:picLocks noChangeAspect="1"/>
          </p:cNvPicPr>
          <p:nvPr/>
        </p:nvPicPr>
        <p:blipFill>
          <a:blip r:embed="rId8">
            <a:duotone>
              <a:schemeClr val="accent6">
                <a:shade val="45000"/>
                <a:satMod val="135000"/>
              </a:schemeClr>
              <a:prstClr val="white"/>
            </a:duotone>
          </a:blip>
          <a:stretch>
            <a:fillRect/>
          </a:stretch>
        </p:blipFill>
        <p:spPr>
          <a:xfrm>
            <a:off x="6380914" y="775096"/>
            <a:ext cx="1180558" cy="1180558"/>
          </a:xfrm>
          <a:prstGeom prst="rect">
            <a:avLst/>
          </a:prstGeom>
        </p:spPr>
      </p:pic>
      <p:pic>
        <p:nvPicPr>
          <p:cNvPr id="25" name="Picture 24">
            <a:extLst>
              <a:ext uri="{FF2B5EF4-FFF2-40B4-BE49-F238E27FC236}">
                <a16:creationId xmlns:a16="http://schemas.microsoft.com/office/drawing/2014/main" id="{8F6CCAAD-A085-4EB2-9F38-B5E8747EF235}"/>
              </a:ext>
            </a:extLst>
          </p:cNvPr>
          <p:cNvPicPr>
            <a:picLocks noChangeAspect="1"/>
          </p:cNvPicPr>
          <p:nvPr/>
        </p:nvPicPr>
        <p:blipFill>
          <a:blip r:embed="rId8">
            <a:duotone>
              <a:schemeClr val="accent6">
                <a:shade val="45000"/>
                <a:satMod val="135000"/>
              </a:schemeClr>
              <a:prstClr val="white"/>
            </a:duotone>
          </a:blip>
          <a:stretch>
            <a:fillRect/>
          </a:stretch>
        </p:blipFill>
        <p:spPr>
          <a:xfrm>
            <a:off x="10423881" y="3279876"/>
            <a:ext cx="1180558" cy="1180558"/>
          </a:xfrm>
          <a:prstGeom prst="rect">
            <a:avLst/>
          </a:prstGeom>
        </p:spPr>
      </p:pic>
    </p:spTree>
    <p:extLst>
      <p:ext uri="{BB962C8B-B14F-4D97-AF65-F5344CB8AC3E}">
        <p14:creationId xmlns:p14="http://schemas.microsoft.com/office/powerpoint/2010/main" val="25597830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rot="1618860">
            <a:off x="482600" y="473075"/>
            <a:ext cx="663575" cy="734695"/>
          </a:xfrm>
          <a:prstGeom prst="rect">
            <a:avLst/>
          </a:prstGeom>
        </p:spPr>
      </p:pic>
      <p:sp>
        <p:nvSpPr>
          <p:cNvPr id="9" name="文本框 8"/>
          <p:cNvSpPr txBox="1"/>
          <p:nvPr/>
        </p:nvSpPr>
        <p:spPr>
          <a:xfrm>
            <a:off x="4657453" y="502194"/>
            <a:ext cx="3348990" cy="92333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5400" kern="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rPr>
              <a:t>DẶN DÒ</a:t>
            </a:r>
            <a:endParaRPr lang="zh-CN" altLang="en-US" sz="5400" kern="0" dirty="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0" y="1938020"/>
            <a:ext cx="4685270" cy="39624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5478017" y="1511613"/>
            <a:ext cx="6248413" cy="4572009"/>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7" y="3010278"/>
              <a:ext cx="2697483" cy="1569660"/>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Ôn luyện phép nhân số đo thời gian với một số. </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2997812"/>
              <a:ext cx="2237751" cy="2062103"/>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Chuẩn bị bài sau: </a:t>
              </a:r>
              <a:r>
                <a:rPr lang="en-US" altLang="zh-CN" sz="3200">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Chia số đo thời gian cho một số</a:t>
              </a:r>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2"/>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3">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4"/>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5"/>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grpSp>
        <p:nvGrpSpPr>
          <p:cNvPr id="27" name="组合 26"/>
          <p:cNvGrpSpPr/>
          <p:nvPr/>
        </p:nvGrpSpPr>
        <p:grpSpPr>
          <a:xfrm>
            <a:off x="2598502" y="2566298"/>
            <a:ext cx="1331420" cy="1331420"/>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chúc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28" name="组合 27"/>
          <p:cNvGrpSpPr/>
          <p:nvPr/>
        </p:nvGrpSpPr>
        <p:grpSpPr>
          <a:xfrm>
            <a:off x="3972007" y="2566298"/>
            <a:ext cx="1331420" cy="1331420"/>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các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1" name="组合 30"/>
          <p:cNvGrpSpPr/>
          <p:nvPr/>
        </p:nvGrpSpPr>
        <p:grpSpPr>
          <a:xfrm>
            <a:off x="5350592" y="2566298"/>
            <a:ext cx="1331420" cy="1331420"/>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em</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4" name="组合 33"/>
          <p:cNvGrpSpPr/>
          <p:nvPr/>
        </p:nvGrpSpPr>
        <p:grpSpPr>
          <a:xfrm>
            <a:off x="6748227" y="2566298"/>
            <a:ext cx="1331420" cy="1331420"/>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học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7" name="组合 36"/>
          <p:cNvGrpSpPr/>
          <p:nvPr/>
        </p:nvGrpSpPr>
        <p:grpSpPr>
          <a:xfrm>
            <a:off x="8149037" y="2566298"/>
            <a:ext cx="1331420" cy="1331420"/>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tốt</a:t>
              </a:r>
              <a:endParaRPr lang="zh-CN" altLang="en-US" sz="2800" dirty="0">
                <a:solidFill>
                  <a:srgbClr val="264E4E"/>
                </a:solidFill>
                <a:latin typeface="UTM Showcard" panose="02040603050506020204" pitchFamily="18" charset="0"/>
                <a:ea typeface="字魂95号-手刻宋" panose="00000500000000000000" charset="-122"/>
              </a:endParaRPr>
            </a:p>
          </p:txBody>
        </p:sp>
      </p:grpSp>
      <p:sp>
        <p:nvSpPr>
          <p:cNvPr id="41" name="标题 40"/>
          <p:cNvSpPr>
            <a:spLocks noGrp="1"/>
          </p:cNvSpPr>
          <p:nvPr>
            <p:ph type="title"/>
          </p:nvPr>
        </p:nvSpPr>
        <p:spPr>
          <a:xfrm>
            <a:off x="2647634" y="1866732"/>
            <a:ext cx="6964680" cy="526415"/>
          </a:xfrm>
        </p:spPr>
        <p:txBody>
          <a:bodyPr>
            <a:noAutofit/>
          </a:bodyPr>
          <a:lstStyle/>
          <a:p>
            <a:pPr algn="dist"/>
            <a:r>
              <a:rPr lang="en-US" altLang="zh-CN" sz="360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rPr>
              <a:t>TIẾT HỌC KẾT THÚC</a:t>
            </a:r>
            <a:endParaRPr lang="zh-CN" altLang="en-US" sz="3600" dirty="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9694862" y="549148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31" y="2795292"/>
            <a:ext cx="538761" cy="607377"/>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8" name="文本框 7"/>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KHỞI ĐỘNG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a:stretch>
            <a:fillRect/>
          </a:stretch>
        </p:blipFill>
        <p:spPr>
          <a:xfrm>
            <a:off x="299085" y="2228850"/>
            <a:ext cx="2149475" cy="4295775"/>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432" y="823405"/>
            <a:ext cx="775135" cy="10759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5"/>
            <a:ext cx="1141004" cy="52197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Tính:</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nvGrpSpPr>
          <p:cNvPr id="13" name="组合 12"/>
          <p:cNvGrpSpPr/>
          <p:nvPr/>
        </p:nvGrpSpPr>
        <p:grpSpPr>
          <a:xfrm>
            <a:off x="6069989" y="1079420"/>
            <a:ext cx="5935549" cy="4527263"/>
            <a:chOff x="4040491" y="3599092"/>
            <a:chExt cx="2802512" cy="222268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491" y="3599092"/>
              <a:ext cx="2802512" cy="2222682"/>
            </a:xfrm>
            <a:prstGeom prst="rect">
              <a:avLst/>
            </a:prstGeom>
          </p:spPr>
        </p:pic>
        <p:sp>
          <p:nvSpPr>
            <p:cNvPr id="12" name="矩形 11"/>
            <p:cNvSpPr/>
            <p:nvPr/>
          </p:nvSpPr>
          <p:spPr>
            <a:xfrm>
              <a:off x="4548944" y="4062829"/>
              <a:ext cx="1832759" cy="358275"/>
            </a:xfrm>
            <a:prstGeom prst="rect">
              <a:avLst/>
            </a:prstGeom>
          </p:spPr>
          <p:txBody>
            <a:bodyPr wrap="non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b) 7 năm 6 tháng - 3 năm 8 tháng</a:t>
              </a:r>
              <a:endParaRPr lang="en-US"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grpSp>
        <p:nvGrpSpPr>
          <p:cNvPr id="3" name="组合 2"/>
          <p:cNvGrpSpPr/>
          <p:nvPr/>
        </p:nvGrpSpPr>
        <p:grpSpPr>
          <a:xfrm>
            <a:off x="383518" y="1070610"/>
            <a:ext cx="5756875" cy="4527263"/>
            <a:chOff x="814387" y="3606888"/>
            <a:chExt cx="2835357" cy="2222682"/>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87" y="3606888"/>
              <a:ext cx="2802512" cy="2222682"/>
            </a:xfrm>
            <a:prstGeom prst="rect">
              <a:avLst/>
            </a:prstGeom>
          </p:spPr>
        </p:pic>
        <p:sp>
          <p:nvSpPr>
            <p:cNvPr id="10" name="矩形 9"/>
            <p:cNvSpPr/>
            <p:nvPr/>
          </p:nvSpPr>
          <p:spPr>
            <a:xfrm>
              <a:off x="1273710" y="4049626"/>
              <a:ext cx="2376034" cy="358275"/>
            </a:xfrm>
            <a:prstGeom prst="rect">
              <a:avLst/>
            </a:prstGeom>
          </p:spPr>
          <p:txBody>
            <a:bodyPr wrap="squar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a) 12 giờ 7 phút + 8 giờ 55 phút</a:t>
              </a:r>
              <a:endParaRPr lang="zh-CN"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4319" y="3231068"/>
            <a:ext cx="4173891" cy="3302367"/>
          </a:xfrm>
          <a:prstGeom prst="rect">
            <a:avLst/>
          </a:prstGeom>
        </p:spPr>
      </p:pic>
      <p:sp>
        <p:nvSpPr>
          <p:cNvPr id="14" name="矩形 9">
            <a:extLst>
              <a:ext uri="{FF2B5EF4-FFF2-40B4-BE49-F238E27FC236}">
                <a16:creationId xmlns:a16="http://schemas.microsoft.com/office/drawing/2014/main" id="{0D0126FB-571B-4DAF-A0E5-2B278DF24FCD}"/>
              </a:ext>
            </a:extLst>
          </p:cNvPr>
          <p:cNvSpPr/>
          <p:nvPr/>
        </p:nvSpPr>
        <p:spPr>
          <a:xfrm>
            <a:off x="2197664" y="2724556"/>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12 giờ   7 phút</a:t>
            </a:r>
          </a:p>
        </p:txBody>
      </p:sp>
      <p:sp>
        <p:nvSpPr>
          <p:cNvPr id="16" name="TextBox 15">
            <a:extLst>
              <a:ext uri="{FF2B5EF4-FFF2-40B4-BE49-F238E27FC236}">
                <a16:creationId xmlns:a16="http://schemas.microsoft.com/office/drawing/2014/main" id="{B9FD6F75-D48D-4979-822A-74C2E52094B8}"/>
              </a:ext>
            </a:extLst>
          </p:cNvPr>
          <p:cNvSpPr txBox="1"/>
          <p:nvPr/>
        </p:nvSpPr>
        <p:spPr>
          <a:xfrm>
            <a:off x="2278380" y="3152202"/>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8 giờ 55 phút</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cxnSp>
        <p:nvCxnSpPr>
          <p:cNvPr id="15" name="Straight Connector 14">
            <a:extLst>
              <a:ext uri="{FF2B5EF4-FFF2-40B4-BE49-F238E27FC236}">
                <a16:creationId xmlns:a16="http://schemas.microsoft.com/office/drawing/2014/main" id="{E92028B2-6358-4685-9817-C1B3170D65A2}"/>
              </a:ext>
            </a:extLst>
          </p:cNvPr>
          <p:cNvCxnSpPr>
            <a:cxnSpLocks/>
          </p:cNvCxnSpPr>
          <p:nvPr/>
        </p:nvCxnSpPr>
        <p:spPr>
          <a:xfrm>
            <a:off x="1983170" y="3739863"/>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DB944C-5F63-4878-9E29-9B945AEDF82A}"/>
              </a:ext>
            </a:extLst>
          </p:cNvPr>
          <p:cNvSpPr txBox="1"/>
          <p:nvPr/>
        </p:nvSpPr>
        <p:spPr>
          <a:xfrm>
            <a:off x="1983170" y="2928809"/>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sp>
        <p:nvSpPr>
          <p:cNvPr id="21" name="矩形 9">
            <a:extLst>
              <a:ext uri="{FF2B5EF4-FFF2-40B4-BE49-F238E27FC236}">
                <a16:creationId xmlns:a16="http://schemas.microsoft.com/office/drawing/2014/main" id="{44A40A08-C936-4947-A971-74A0B2CC1D7F}"/>
              </a:ext>
            </a:extLst>
          </p:cNvPr>
          <p:cNvSpPr/>
          <p:nvPr/>
        </p:nvSpPr>
        <p:spPr>
          <a:xfrm>
            <a:off x="2095158" y="363880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20 giờ 62 phút</a:t>
            </a:r>
          </a:p>
        </p:txBody>
      </p:sp>
      <p:sp>
        <p:nvSpPr>
          <p:cNvPr id="24" name="矩形 9">
            <a:extLst>
              <a:ext uri="{FF2B5EF4-FFF2-40B4-BE49-F238E27FC236}">
                <a16:creationId xmlns:a16="http://schemas.microsoft.com/office/drawing/2014/main" id="{25552ACC-4B7B-45E0-9152-4F3379FE4249}"/>
              </a:ext>
            </a:extLst>
          </p:cNvPr>
          <p:cNvSpPr/>
          <p:nvPr/>
        </p:nvSpPr>
        <p:spPr>
          <a:xfrm>
            <a:off x="1543454" y="4005749"/>
            <a:ext cx="4530251" cy="587661"/>
          </a:xfrm>
          <a:prstGeom prst="rect">
            <a:avLst/>
          </a:prstGeom>
        </p:spPr>
        <p:txBody>
          <a:bodyPr wrap="square">
            <a:spAutoFit/>
          </a:bodyPr>
          <a:lstStyle/>
          <a:p>
            <a:pPr>
              <a:lnSpc>
                <a:spcPct val="150000"/>
              </a:lnSpc>
            </a:pPr>
            <a:r>
              <a:rPr lang="en-US" altLang="zh-CN" sz="2400" spc="80">
                <a:solidFill>
                  <a:srgbClr val="F83C3D"/>
                </a:solidFill>
                <a:latin typeface="#9Slide03 Cabin SemiBold" panose="00000700000000000000" pitchFamily="2" charset="0"/>
                <a:ea typeface="字魂95号-手刻宋" panose="00000500000000000000" charset="-122"/>
              </a:rPr>
              <a:t>hay 21 giờ   2 phút</a:t>
            </a:r>
          </a:p>
        </p:txBody>
      </p:sp>
      <p:sp>
        <p:nvSpPr>
          <p:cNvPr id="25" name="矩形 9">
            <a:extLst>
              <a:ext uri="{FF2B5EF4-FFF2-40B4-BE49-F238E27FC236}">
                <a16:creationId xmlns:a16="http://schemas.microsoft.com/office/drawing/2014/main" id="{94BDFD43-E377-4509-A958-6360CC88B8A8}"/>
              </a:ext>
            </a:extLst>
          </p:cNvPr>
          <p:cNvSpPr/>
          <p:nvPr/>
        </p:nvSpPr>
        <p:spPr>
          <a:xfrm>
            <a:off x="6663959" y="2924431"/>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7 năm 6 tháng</a:t>
            </a:r>
          </a:p>
        </p:txBody>
      </p:sp>
      <p:sp>
        <p:nvSpPr>
          <p:cNvPr id="26" name="TextBox 25">
            <a:extLst>
              <a:ext uri="{FF2B5EF4-FFF2-40B4-BE49-F238E27FC236}">
                <a16:creationId xmlns:a16="http://schemas.microsoft.com/office/drawing/2014/main" id="{1DAC3FEB-F319-46BB-8B55-716FB696FFDA}"/>
              </a:ext>
            </a:extLst>
          </p:cNvPr>
          <p:cNvSpPr txBox="1"/>
          <p:nvPr/>
        </p:nvSpPr>
        <p:spPr>
          <a:xfrm>
            <a:off x="6661501" y="3335937"/>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3 năm 8 tháng </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sp>
        <p:nvSpPr>
          <p:cNvPr id="27" name="TextBox 26">
            <a:extLst>
              <a:ext uri="{FF2B5EF4-FFF2-40B4-BE49-F238E27FC236}">
                <a16:creationId xmlns:a16="http://schemas.microsoft.com/office/drawing/2014/main" id="{8D322710-16E7-43B4-81D0-DD9C7CED43D3}"/>
              </a:ext>
            </a:extLst>
          </p:cNvPr>
          <p:cNvSpPr txBox="1"/>
          <p:nvPr/>
        </p:nvSpPr>
        <p:spPr>
          <a:xfrm>
            <a:off x="6468798" y="317749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28" name="Straight Connector 27">
            <a:extLst>
              <a:ext uri="{FF2B5EF4-FFF2-40B4-BE49-F238E27FC236}">
                <a16:creationId xmlns:a16="http://schemas.microsoft.com/office/drawing/2014/main" id="{AE3630F1-3D9B-469B-8914-F582984A5A5D}"/>
              </a:ext>
            </a:extLst>
          </p:cNvPr>
          <p:cNvCxnSpPr>
            <a:cxnSpLocks/>
          </p:cNvCxnSpPr>
          <p:nvPr/>
        </p:nvCxnSpPr>
        <p:spPr>
          <a:xfrm>
            <a:off x="6547290"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29" name="矩形 9">
            <a:extLst>
              <a:ext uri="{FF2B5EF4-FFF2-40B4-BE49-F238E27FC236}">
                <a16:creationId xmlns:a16="http://schemas.microsoft.com/office/drawing/2014/main" id="{12695A67-03F8-46DD-A005-78C2924E8586}"/>
              </a:ext>
            </a:extLst>
          </p:cNvPr>
          <p:cNvSpPr/>
          <p:nvPr/>
        </p:nvSpPr>
        <p:spPr>
          <a:xfrm>
            <a:off x="9293335" y="291442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6 năm 18 tháng</a:t>
            </a:r>
          </a:p>
        </p:txBody>
      </p:sp>
      <p:sp>
        <p:nvSpPr>
          <p:cNvPr id="30" name="TextBox 29">
            <a:extLst>
              <a:ext uri="{FF2B5EF4-FFF2-40B4-BE49-F238E27FC236}">
                <a16:creationId xmlns:a16="http://schemas.microsoft.com/office/drawing/2014/main" id="{4874B665-7CC8-4008-AFE7-67B68C501D79}"/>
              </a:ext>
            </a:extLst>
          </p:cNvPr>
          <p:cNvSpPr txBox="1"/>
          <p:nvPr/>
        </p:nvSpPr>
        <p:spPr>
          <a:xfrm>
            <a:off x="9302880" y="3329677"/>
            <a:ext cx="6324600" cy="587661"/>
          </a:xfrm>
          <a:prstGeom prst="rect">
            <a:avLst/>
          </a:prstGeom>
          <a:noFill/>
        </p:spPr>
        <p:txBody>
          <a:bodyPr wrap="square">
            <a:spAutoFit/>
          </a:bodyPr>
          <a:lstStyle/>
          <a:p>
            <a:pPr>
              <a:lnSpc>
                <a:spcPct val="150000"/>
              </a:lnSpc>
            </a:pPr>
            <a:r>
              <a:rPr lang="en-US" altLang="zh-CN" sz="2400" spc="40">
                <a:solidFill>
                  <a:srgbClr val="0070C0"/>
                </a:solidFill>
                <a:latin typeface="#9Slide03 Cabin SemiBold" panose="00000700000000000000" pitchFamily="2" charset="0"/>
                <a:ea typeface="字魂95号-手刻宋" panose="00000500000000000000" charset="-122"/>
              </a:rPr>
              <a:t>3 năm  8 tháng </a:t>
            </a:r>
            <a:endParaRPr lang="zh-CN" altLang="zh-CN" sz="2400" spc="40" dirty="0">
              <a:solidFill>
                <a:srgbClr val="0070C0"/>
              </a:solidFill>
              <a:latin typeface="#9Slide03 Cabin SemiBold" panose="00000700000000000000" pitchFamily="2" charset="0"/>
              <a:ea typeface="字魂95号-手刻宋" panose="00000500000000000000" charset="-122"/>
            </a:endParaRPr>
          </a:p>
        </p:txBody>
      </p:sp>
      <p:sp>
        <p:nvSpPr>
          <p:cNvPr id="31" name="TextBox 30">
            <a:extLst>
              <a:ext uri="{FF2B5EF4-FFF2-40B4-BE49-F238E27FC236}">
                <a16:creationId xmlns:a16="http://schemas.microsoft.com/office/drawing/2014/main" id="{438028A0-687B-4C63-AAD6-D45FFFD44378}"/>
              </a:ext>
            </a:extLst>
          </p:cNvPr>
          <p:cNvSpPr txBox="1"/>
          <p:nvPr/>
        </p:nvSpPr>
        <p:spPr>
          <a:xfrm>
            <a:off x="9073856" y="314281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32" name="Straight Connector 31">
            <a:extLst>
              <a:ext uri="{FF2B5EF4-FFF2-40B4-BE49-F238E27FC236}">
                <a16:creationId xmlns:a16="http://schemas.microsoft.com/office/drawing/2014/main" id="{5BE2B67F-C011-4122-8B50-100F11A3B206}"/>
              </a:ext>
            </a:extLst>
          </p:cNvPr>
          <p:cNvCxnSpPr>
            <a:cxnSpLocks/>
          </p:cNvCxnSpPr>
          <p:nvPr/>
        </p:nvCxnSpPr>
        <p:spPr>
          <a:xfrm>
            <a:off x="9284242"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9D55BE56-D568-4C87-BE6E-7B9B9092BBD0}"/>
              </a:ext>
            </a:extLst>
          </p:cNvPr>
          <p:cNvSpPr/>
          <p:nvPr/>
        </p:nvSpPr>
        <p:spPr>
          <a:xfrm>
            <a:off x="8786580" y="3210985"/>
            <a:ext cx="355745" cy="24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46B7574-7153-49D9-838E-F5B6B4E66302}"/>
              </a:ext>
            </a:extLst>
          </p:cNvPr>
          <p:cNvSpPr txBox="1"/>
          <p:nvPr/>
        </p:nvSpPr>
        <p:spPr>
          <a:xfrm>
            <a:off x="9303696" y="3833911"/>
            <a:ext cx="6324600" cy="587661"/>
          </a:xfrm>
          <a:prstGeom prst="rect">
            <a:avLst/>
          </a:prstGeom>
          <a:noFill/>
        </p:spPr>
        <p:txBody>
          <a:bodyPr wrap="square">
            <a:spAutoFit/>
          </a:bodyPr>
          <a:lstStyle/>
          <a:p>
            <a:pPr>
              <a:lnSpc>
                <a:spcPct val="150000"/>
              </a:lnSpc>
            </a:pPr>
            <a:r>
              <a:rPr lang="en-US" altLang="zh-CN" sz="2400" spc="-20">
                <a:solidFill>
                  <a:srgbClr val="F83C3D"/>
                </a:solidFill>
                <a:latin typeface="#9Slide03 Cabin SemiBold" panose="00000700000000000000" pitchFamily="2" charset="0"/>
                <a:ea typeface="字魂95号-手刻宋" panose="00000500000000000000" charset="-122"/>
              </a:rPr>
              <a:t>3 năm 10 tháng </a:t>
            </a:r>
            <a:endParaRPr lang="zh-CN" altLang="zh-CN" sz="2400" spc="-20" dirty="0">
              <a:solidFill>
                <a:srgbClr val="F83C3D"/>
              </a:solidFill>
              <a:latin typeface="#9Slide03 Cabin SemiBold" panose="00000700000000000000" pitchFamily="2" charset="0"/>
              <a:ea typeface="字魂95号-手刻宋" panose="00000500000000000000" charset="-122"/>
            </a:endParaRPr>
          </a:p>
        </p:txBody>
      </p:sp>
      <p:sp>
        <p:nvSpPr>
          <p:cNvPr id="34" name="矩形 9">
            <a:extLst>
              <a:ext uri="{FF2B5EF4-FFF2-40B4-BE49-F238E27FC236}">
                <a16:creationId xmlns:a16="http://schemas.microsoft.com/office/drawing/2014/main" id="{72E7A970-B251-4FB2-93CA-7DC12F51FBB7}"/>
              </a:ext>
            </a:extLst>
          </p:cNvPr>
          <p:cNvSpPr/>
          <p:nvPr/>
        </p:nvSpPr>
        <p:spPr>
          <a:xfrm>
            <a:off x="857882" y="4445661"/>
            <a:ext cx="4824271"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12 giờ 7 phút + 8 giờ 55 phút = 21 giờ 2 phút</a:t>
            </a:r>
            <a:endParaRPr lang="zh-CN" altLang="zh-CN" sz="3200" dirty="0">
              <a:solidFill>
                <a:schemeClr val="bg2">
                  <a:lumMod val="25000"/>
                </a:schemeClr>
              </a:solidFill>
              <a:latin typeface="#9Slide03 Aturdida" pitchFamily="2" charset="0"/>
              <a:ea typeface="字魂95号-手刻宋" panose="00000500000000000000" charset="-122"/>
            </a:endParaRPr>
          </a:p>
        </p:txBody>
      </p:sp>
      <p:sp>
        <p:nvSpPr>
          <p:cNvPr id="35" name="矩形 9">
            <a:extLst>
              <a:ext uri="{FF2B5EF4-FFF2-40B4-BE49-F238E27FC236}">
                <a16:creationId xmlns:a16="http://schemas.microsoft.com/office/drawing/2014/main" id="{23CEA9E2-4CEC-4164-BC9F-35F4A3712B59}"/>
              </a:ext>
            </a:extLst>
          </p:cNvPr>
          <p:cNvSpPr/>
          <p:nvPr/>
        </p:nvSpPr>
        <p:spPr>
          <a:xfrm>
            <a:off x="6567558" y="4461182"/>
            <a:ext cx="5088484"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7 năm 6 tháng - 3 năm 8 tháng = 3 năm 10 tháng</a:t>
            </a:r>
            <a:endParaRPr lang="zh-CN" altLang="zh-CN" sz="3200" dirty="0">
              <a:solidFill>
                <a:schemeClr val="bg2">
                  <a:lumMod val="25000"/>
                </a:schemeClr>
              </a:solidFill>
              <a:latin typeface="#9Slide03 Aturdida"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fill="hold"/>
                                        <p:tgtEl>
                                          <p:spTgt spid="19"/>
                                        </p:tgtEl>
                                        <p:attrNameLst>
                                          <p:attrName>ppt_x</p:attrName>
                                        </p:attrNameLst>
                                      </p:cBhvr>
                                      <p:tavLst>
                                        <p:tav tm="0">
                                          <p:val>
                                            <p:strVal val="#ppt_x"/>
                                          </p:val>
                                        </p:tav>
                                        <p:tav tm="100000">
                                          <p:val>
                                            <p:strVal val="#ppt_x"/>
                                          </p:val>
                                        </p:tav>
                                      </p:tavLst>
                                    </p:anim>
                                    <p:anim calcmode="lin" valueType="num">
                                      <p:cBhvr additive="base">
                                        <p:cTn id="1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anim calcmode="lin" valueType="num">
                                      <p:cBhvr>
                                        <p:cTn id="129" dur="1000" fill="hold"/>
                                        <p:tgtEl>
                                          <p:spTgt spid="29"/>
                                        </p:tgtEl>
                                        <p:attrNameLst>
                                          <p:attrName>ppt_x</p:attrName>
                                        </p:attrNameLst>
                                      </p:cBhvr>
                                      <p:tavLst>
                                        <p:tav tm="0">
                                          <p:val>
                                            <p:strVal val="#ppt_x"/>
                                          </p:val>
                                        </p:tav>
                                        <p:tav tm="100000">
                                          <p:val>
                                            <p:strVal val="#ppt_x"/>
                                          </p:val>
                                        </p:tav>
                                      </p:tavLst>
                                    </p:anim>
                                    <p:anim calcmode="lin" valueType="num">
                                      <p:cBhvr>
                                        <p:cTn id="1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0"/>
                                        <p:tgtEl>
                                          <p:spTgt spid="30"/>
                                        </p:tgtEl>
                                      </p:cBhvr>
                                    </p:animEffect>
                                    <p:anim calcmode="lin" valueType="num">
                                      <p:cBhvr>
                                        <p:cTn id="143" dur="1000" fill="hold"/>
                                        <p:tgtEl>
                                          <p:spTgt spid="30"/>
                                        </p:tgtEl>
                                        <p:attrNameLst>
                                          <p:attrName>ppt_x</p:attrName>
                                        </p:attrNameLst>
                                      </p:cBhvr>
                                      <p:tavLst>
                                        <p:tav tm="0">
                                          <p:val>
                                            <p:strVal val="#ppt_x"/>
                                          </p:val>
                                        </p:tav>
                                        <p:tav tm="100000">
                                          <p:val>
                                            <p:strVal val="#ppt_x"/>
                                          </p:val>
                                        </p:tav>
                                      </p:tavLst>
                                    </p:anim>
                                    <p:anim calcmode="lin" valueType="num">
                                      <p:cBhvr>
                                        <p:cTn id="1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wipe(left)">
                                      <p:cBhvr>
                                        <p:cTn id="149" dur="500"/>
                                        <p:tgtEl>
                                          <p:spTgt spid="32"/>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0"/>
                                        <p:tgtEl>
                                          <p:spTgt spid="33"/>
                                        </p:tgtEl>
                                      </p:cBhvr>
                                    </p:animEffect>
                                    <p:anim calcmode="lin" valueType="num">
                                      <p:cBhvr>
                                        <p:cTn id="155" dur="1000" fill="hold"/>
                                        <p:tgtEl>
                                          <p:spTgt spid="33"/>
                                        </p:tgtEl>
                                        <p:attrNameLst>
                                          <p:attrName>ppt_x</p:attrName>
                                        </p:attrNameLst>
                                      </p:cBhvr>
                                      <p:tavLst>
                                        <p:tav tm="0">
                                          <p:val>
                                            <p:strVal val="#ppt_x"/>
                                          </p:val>
                                        </p:tav>
                                        <p:tav tm="100000">
                                          <p:val>
                                            <p:strVal val="#ppt_x"/>
                                          </p:val>
                                        </p:tav>
                                      </p:tavLst>
                                    </p:anim>
                                    <p:anim calcmode="lin" valueType="num">
                                      <p:cBhvr>
                                        <p:cTn id="1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6" grpId="0"/>
      <p:bldP spid="17" grpId="0"/>
      <p:bldP spid="21" grpId="0"/>
      <p:bldP spid="24" grpId="0"/>
      <p:bldP spid="25" grpId="0"/>
      <p:bldP spid="26" grpId="0"/>
      <p:bldP spid="27" grpId="0"/>
      <p:bldP spid="29" grpId="0"/>
      <p:bldP spid="30" grpId="0"/>
      <p:bldP spid="31" grpId="0"/>
      <p:bldP spid="19" grpId="0" animBg="1"/>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0" y="579755"/>
            <a:ext cx="8733790" cy="52322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cộng, trừ số đo thời gian ta làm như thế nào? </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3922"/>
            <a:ext cx="5177155" cy="51771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46352" y="356229"/>
            <a:ext cx="4579620" cy="687007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grpSp>
        <p:nvGrpSpPr>
          <p:cNvPr id="3" name="组合 2"/>
          <p:cNvGrpSpPr/>
          <p:nvPr/>
        </p:nvGrpSpPr>
        <p:grpSpPr>
          <a:xfrm>
            <a:off x="4988144" y="2193763"/>
            <a:ext cx="5108356" cy="2844272"/>
            <a:chOff x="5053238" y="2193763"/>
            <a:chExt cx="3765523" cy="2844272"/>
          </a:xfrm>
        </p:grpSpPr>
        <p:sp>
          <p:nvSpPr>
            <p:cNvPr id="14" name="矩形 13"/>
            <p:cNvSpPr/>
            <p:nvPr/>
          </p:nvSpPr>
          <p:spPr>
            <a:xfrm>
              <a:off x="5053238" y="2193763"/>
              <a:ext cx="3752510" cy="947760"/>
            </a:xfrm>
            <a:prstGeom prst="rect">
              <a:avLst/>
            </a:prstGeom>
          </p:spPr>
          <p:txBody>
            <a:bodyPr wrap="square">
              <a:spAutoFit/>
              <a:scene3d>
                <a:camera prst="orthographicFront"/>
                <a:lightRig rig="threePt" dir="t"/>
              </a:scene3d>
              <a:sp3d contourW="12700"/>
            </a:bodyPr>
            <a:lstStyle/>
            <a:p>
              <a:pPr defTabSz="914400">
                <a:lnSpc>
                  <a:spcPct val="120000"/>
                </a:lnSpc>
              </a:pPr>
              <a:r>
                <a:rPr lang="en-US" altLang="zh-CN" sz="2400" b="1">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rPr>
                <a:t>Khi cộng (hoặc trừ) số đo thời gian, ta thực hiện các bước như sau: </a:t>
              </a:r>
              <a:endParaRPr lang="zh-CN" altLang="en-US" sz="2400" b="1" dirty="0">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endParaRPr>
            </a:p>
          </p:txBody>
        </p:sp>
        <p:sp>
          <p:nvSpPr>
            <p:cNvPr id="22" name="矩形 21"/>
            <p:cNvSpPr/>
            <p:nvPr/>
          </p:nvSpPr>
          <p:spPr>
            <a:xfrm>
              <a:off x="5888071" y="3803632"/>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sp>
          <p:nvSpPr>
            <p:cNvPr id="28" name="矩形 27"/>
            <p:cNvSpPr/>
            <p:nvPr/>
          </p:nvSpPr>
          <p:spPr>
            <a:xfrm>
              <a:off x="6572774" y="4748725"/>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grpSp>
      <p:sp>
        <p:nvSpPr>
          <p:cNvPr id="15" name="矩形 13">
            <a:extLst>
              <a:ext uri="{FF2B5EF4-FFF2-40B4-BE49-F238E27FC236}">
                <a16:creationId xmlns:a16="http://schemas.microsoft.com/office/drawing/2014/main" id="{FE760AF2-B1E9-4601-A702-448A13179FE2}"/>
              </a:ext>
            </a:extLst>
          </p:cNvPr>
          <p:cNvSpPr/>
          <p:nvPr/>
        </p:nvSpPr>
        <p:spPr>
          <a:xfrm>
            <a:off x="4799130" y="3207314"/>
            <a:ext cx="5090702" cy="947760"/>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Bước 1: Đặt tính </a:t>
            </a:r>
            <a:r>
              <a:rPr lang="en-US" altLang="zh-CN" sz="2000" b="1" i="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(các số đo cùng đơn vị thẳng cột với nhau)</a:t>
            </a: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a:t>
            </a:r>
          </a:p>
        </p:txBody>
      </p:sp>
      <p:sp>
        <p:nvSpPr>
          <p:cNvPr id="16" name="矩形 13">
            <a:extLst>
              <a:ext uri="{FF2B5EF4-FFF2-40B4-BE49-F238E27FC236}">
                <a16:creationId xmlns:a16="http://schemas.microsoft.com/office/drawing/2014/main" id="{6103F401-E32D-4C52-94E6-94E02A69A4C9}"/>
              </a:ext>
            </a:extLst>
          </p:cNvPr>
          <p:cNvSpPr/>
          <p:nvPr/>
        </p:nvSpPr>
        <p:spPr>
          <a:xfrm>
            <a:off x="4790893" y="4328167"/>
            <a:ext cx="5387245"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00B050"/>
                </a:solidFill>
                <a:latin typeface="#9Slide03 Cabin SemiBold" panose="00000700000000000000" pitchFamily="2" charset="0"/>
                <a:ea typeface="字魂95号-手刻宋" panose="00000500000000000000" charset="-122"/>
                <a:cs typeface="经典趣体简" panose="02010609000101010101" pitchFamily="49" charset="-122"/>
              </a:rPr>
              <a:t>Bước 2: Tính các số đo theo từng đơn vị.</a:t>
            </a:r>
          </a:p>
        </p:txBody>
      </p:sp>
      <p:pic>
        <p:nvPicPr>
          <p:cNvPr id="17" name="Picture 16">
            <a:extLst>
              <a:ext uri="{FF2B5EF4-FFF2-40B4-BE49-F238E27FC236}">
                <a16:creationId xmlns:a16="http://schemas.microsoft.com/office/drawing/2014/main" id="{CD585D16-CC55-45F0-AC8D-9DC7070EAA91}"/>
              </a:ext>
            </a:extLst>
          </p:cNvPr>
          <p:cNvPicPr>
            <a:picLocks noChangeAspect="1"/>
          </p:cNvPicPr>
          <p:nvPr/>
        </p:nvPicPr>
        <p:blipFill>
          <a:blip r:embed="rId8"/>
          <a:stretch>
            <a:fillRect/>
          </a:stretch>
        </p:blipFill>
        <p:spPr>
          <a:xfrm>
            <a:off x="4765452" y="5002410"/>
            <a:ext cx="507974" cy="507974"/>
          </a:xfrm>
          <a:prstGeom prst="rect">
            <a:avLst/>
          </a:prstGeom>
        </p:spPr>
      </p:pic>
      <p:sp>
        <p:nvSpPr>
          <p:cNvPr id="18" name="矩形 13">
            <a:extLst>
              <a:ext uri="{FF2B5EF4-FFF2-40B4-BE49-F238E27FC236}">
                <a16:creationId xmlns:a16="http://schemas.microsoft.com/office/drawing/2014/main" id="{302A8627-1946-42DA-B5F4-1A05630A93D1}"/>
              </a:ext>
            </a:extLst>
          </p:cNvPr>
          <p:cNvSpPr/>
          <p:nvPr/>
        </p:nvSpPr>
        <p:spPr>
          <a:xfrm>
            <a:off x="5273426" y="5005822"/>
            <a:ext cx="4618847"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FBB874"/>
                </a:solidFill>
                <a:latin typeface="#9Slide03 Cabin SemiBold" panose="00000700000000000000" pitchFamily="2" charset="0"/>
                <a:ea typeface="字魂95号-手刻宋" panose="00000500000000000000" charset="-122"/>
                <a:cs typeface="经典趣体简" panose="02010609000101010101" pitchFamily="49" charset="-122"/>
              </a:rPr>
              <a:t>Chuyển đổi đơn vị đo khi cần thiết.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9684385" y="1499487"/>
            <a:ext cx="1039813" cy="732983"/>
          </a:xfrm>
          <a:prstGeom prst="rect">
            <a:avLst/>
          </a:prstGeom>
        </p:spPr>
      </p:pic>
      <p:pic>
        <p:nvPicPr>
          <p:cNvPr id="19" name="图片 18" descr="未标题-5"/>
          <p:cNvPicPr>
            <a:picLocks noChangeAspect="1"/>
          </p:cNvPicPr>
          <p:nvPr/>
        </p:nvPicPr>
        <p:blipFill>
          <a:blip r:embed="rId7"/>
          <a:stretch>
            <a:fillRect/>
          </a:stretch>
        </p:blipFill>
        <p:spPr>
          <a:xfrm>
            <a:off x="9159240" y="5201283"/>
            <a:ext cx="787400" cy="635000"/>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idx="4294967295"/>
          </p:nvPr>
        </p:nvSpPr>
        <p:spPr>
          <a:xfrm>
            <a:off x="4553209" y="1314451"/>
            <a:ext cx="3085583" cy="882650"/>
          </a:xfrm>
          <a:prstGeom prst="rect">
            <a:avLst/>
          </a:prstGeom>
        </p:spPr>
        <p:txBody>
          <a:bodyPr>
            <a:noAutofit/>
          </a:bodyPr>
          <a:lstStyle/>
          <a:p>
            <a:pPr algn="ctr"/>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275065" y="4858837"/>
            <a:ext cx="3854523" cy="2314440"/>
          </a:xfrm>
          <a:prstGeom prst="rect">
            <a:avLst/>
          </a:prstGeom>
        </p:spPr>
      </p:pic>
      <p:pic>
        <p:nvPicPr>
          <p:cNvPr id="15" name="图片 14" descr="未标题-2"/>
          <p:cNvPicPr>
            <a:picLocks noChangeAspect="1"/>
          </p:cNvPicPr>
          <p:nvPr/>
        </p:nvPicPr>
        <p:blipFill>
          <a:blip r:embed="rId9"/>
          <a:stretch>
            <a:fillRect/>
          </a:stretch>
        </p:blipFill>
        <p:spPr>
          <a:xfrm>
            <a:off x="241" y="378092"/>
            <a:ext cx="1588770" cy="2729865"/>
          </a:xfrm>
          <a:prstGeom prst="rect">
            <a:avLst/>
          </a:prstGeom>
        </p:spPr>
      </p:pic>
      <p:pic>
        <p:nvPicPr>
          <p:cNvPr id="45" name="图片 44" descr="sfd"/>
          <p:cNvPicPr>
            <a:picLocks noChangeAspect="1"/>
          </p:cNvPicPr>
          <p:nvPr/>
        </p:nvPicPr>
        <p:blipFill>
          <a:blip r:embed="rId8"/>
          <a:stretch>
            <a:fillRect/>
          </a:stretch>
        </p:blipFill>
        <p:spPr>
          <a:xfrm>
            <a:off x="8178376" y="4621031"/>
            <a:ext cx="4336761" cy="2603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953486" y="3399741"/>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61" name="Picture 6">
            <a:extLst>
              <a:ext uri="{FF2B5EF4-FFF2-40B4-BE49-F238E27FC236}">
                <a16:creationId xmlns:a16="http://schemas.microsoft.com/office/drawing/2014/main" id="{9EEFF6A5-3AA9-46A8-804F-14AA4F684EC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25688" y="-216256"/>
            <a:ext cx="4113669" cy="2740732"/>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358047" flipH="1">
            <a:off x="602111" y="3841632"/>
            <a:ext cx="638175" cy="552450"/>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2185347" y="5457543"/>
            <a:ext cx="2677290" cy="1607573"/>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4000010" y="4827657"/>
            <a:ext cx="3878836" cy="232903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6703951" y="5201283"/>
            <a:ext cx="3119755" cy="1873250"/>
          </a:xfrm>
          <a:prstGeom prst="rect">
            <a:avLst/>
          </a:prstGeom>
        </p:spPr>
      </p:pic>
    </p:spTree>
    <p:extLst>
      <p:ext uri="{BB962C8B-B14F-4D97-AF65-F5344CB8AC3E}">
        <p14:creationId xmlns:p14="http://schemas.microsoft.com/office/powerpoint/2010/main" val="2710571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4797622" y="362724"/>
            <a:ext cx="2720246"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MỤC TIÊU</a:t>
            </a:r>
            <a:endParaRPr lang="zh-CN" altLang="en-US" sz="4000" kern="0" dirty="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028" name="Picture 4" descr="Cartoon construction worker Royalty Free Vector Image">
            <a:extLst>
              <a:ext uri="{FF2B5EF4-FFF2-40B4-BE49-F238E27FC236}">
                <a16:creationId xmlns:a16="http://schemas.microsoft.com/office/drawing/2014/main" id="{2D9D355B-E714-49EA-9C5E-BB9FA12368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39" name="图片 10">
            <a:extLst>
              <a:ext uri="{FF2B5EF4-FFF2-40B4-BE49-F238E27FC236}">
                <a16:creationId xmlns:a16="http://schemas.microsoft.com/office/drawing/2014/main" id="{7DE55AD2-6FA2-43AE-AF60-D8D72CEAF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711" y="2767253"/>
            <a:ext cx="4375480" cy="2016782"/>
          </a:xfrm>
          <a:prstGeom prst="rect">
            <a:avLst/>
          </a:prstGeom>
        </p:spPr>
      </p:pic>
      <p:sp>
        <p:nvSpPr>
          <p:cNvPr id="37" name="矩形 19">
            <a:extLst>
              <a:ext uri="{FF2B5EF4-FFF2-40B4-BE49-F238E27FC236}">
                <a16:creationId xmlns:a16="http://schemas.microsoft.com/office/drawing/2014/main" id="{CE247711-3C20-41DE-A90B-E96B6BEF7919}"/>
              </a:ext>
            </a:extLst>
          </p:cNvPr>
          <p:cNvSpPr/>
          <p:nvPr/>
        </p:nvSpPr>
        <p:spPr>
          <a:xfrm>
            <a:off x="1590915" y="3429000"/>
            <a:ext cx="4147276" cy="1134157"/>
          </a:xfrm>
          <a:prstGeom prst="rect">
            <a:avLst/>
          </a:prstGeom>
          <a:noFill/>
        </p:spPr>
        <p:txBody>
          <a:bodyPr wrap="square">
            <a:spAutoFit/>
          </a:bodyPr>
          <a:lstStyle/>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1</a:t>
            </a:r>
            <a:r>
              <a:rPr lang="zh-CN" altLang="en-US" sz="2400">
                <a:solidFill>
                  <a:schemeClr val="bg2">
                    <a:lumMod val="25000"/>
                  </a:schemeClr>
                </a:solidFill>
                <a:latin typeface="#9Slide01 Noi dung ngan" panose="00000600000000000000" pitchFamily="2" charset="0"/>
                <a:ea typeface="字魂95号-手刻宋" panose="00000500000000000000" charset="-122"/>
              </a:rPr>
              <a:t> </a:t>
            </a:r>
            <a:r>
              <a:rPr lang="en-US" altLang="zh-CN" sz="2400">
                <a:solidFill>
                  <a:schemeClr val="bg2">
                    <a:lumMod val="25000"/>
                  </a:schemeClr>
                </a:solidFill>
                <a:latin typeface="#9Slide01 Noi dung ngan" panose="00000600000000000000" pitchFamily="2" charset="0"/>
                <a:ea typeface="字魂95号-手刻宋" panose="00000500000000000000" charset="-122"/>
              </a:rPr>
              <a:t>sản phẩm: 1 giờ 10 phút</a:t>
            </a:r>
          </a:p>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3 sản phẩm: ...?</a:t>
            </a:r>
            <a:endParaRPr lang="zh-CN" altLang="en-US"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8" name="矩形 26">
            <a:extLst>
              <a:ext uri="{FF2B5EF4-FFF2-40B4-BE49-F238E27FC236}">
                <a16:creationId xmlns:a16="http://schemas.microsoft.com/office/drawing/2014/main" id="{38AC295E-493C-45A2-B06E-B90F893C85F5}"/>
              </a:ext>
            </a:extLst>
          </p:cNvPr>
          <p:cNvSpPr/>
          <p:nvPr/>
        </p:nvSpPr>
        <p:spPr>
          <a:xfrm>
            <a:off x="2667000" y="2956538"/>
            <a:ext cx="1740920" cy="476294"/>
          </a:xfrm>
          <a:prstGeom prst="rect">
            <a:avLst/>
          </a:prstGeom>
          <a:noFill/>
        </p:spPr>
        <p:txBody>
          <a:bodyPr wrap="square">
            <a:spAutoFit/>
          </a:bodyPr>
          <a:lstStyle/>
          <a:p>
            <a:pPr algn="dist">
              <a:lnSpc>
                <a:spcPts val="3000"/>
              </a:lnSpc>
            </a:pPr>
            <a:r>
              <a:rPr lang="en-US" altLang="zh-CN" sz="2800">
                <a:solidFill>
                  <a:schemeClr val="bg2">
                    <a:lumMod val="25000"/>
                  </a:schemeClr>
                </a:solidFill>
                <a:latin typeface="#9Slide01 Tieu de ngan" panose="00000800000000000000" pitchFamily="2" charset="0"/>
                <a:ea typeface="字魂95号-手刻宋" panose="00000500000000000000" charset="-122"/>
              </a:rPr>
              <a:t>Tóm tắt:</a:t>
            </a:r>
            <a:endParaRPr lang="zh-CN" altLang="en-US" sz="2800" dirty="0">
              <a:solidFill>
                <a:schemeClr val="bg2">
                  <a:lumMod val="25000"/>
                </a:schemeClr>
              </a:solidFill>
              <a:latin typeface="#9Slide01 Tieu de ngan" panose="00000800000000000000" pitchFamily="2" charset="0"/>
              <a:ea typeface="字魂95号-手刻宋" panose="00000500000000000000" charset="-122"/>
            </a:endParaRPr>
          </a:p>
        </p:txBody>
      </p:sp>
      <p:pic>
        <p:nvPicPr>
          <p:cNvPr id="15" name="Picture 14">
            <a:extLst>
              <a:ext uri="{FF2B5EF4-FFF2-40B4-BE49-F238E27FC236}">
                <a16:creationId xmlns:a16="http://schemas.microsoft.com/office/drawing/2014/main" id="{ECABD4EB-3A7E-4452-998C-238DA8D2EA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312" r="493" b="64630"/>
          <a:stretch/>
        </p:blipFill>
        <p:spPr>
          <a:xfrm rot="21312273">
            <a:off x="5999606" y="924236"/>
            <a:ext cx="4056660" cy="4064602"/>
          </a:xfrm>
          <a:prstGeom prst="rect">
            <a:avLst/>
          </a:prstGeom>
        </p:spPr>
      </p:pic>
      <p:sp>
        <p:nvSpPr>
          <p:cNvPr id="17" name="TextBox 16">
            <a:extLst>
              <a:ext uri="{FF2B5EF4-FFF2-40B4-BE49-F238E27FC236}">
                <a16:creationId xmlns:a16="http://schemas.microsoft.com/office/drawing/2014/main" id="{C94892A9-78CA-4E76-95B4-D62D3C90063C}"/>
              </a:ext>
            </a:extLst>
          </p:cNvPr>
          <p:cNvSpPr txBox="1"/>
          <p:nvPr/>
        </p:nvSpPr>
        <p:spPr>
          <a:xfrm rot="21362781">
            <a:off x="6662672" y="2874027"/>
            <a:ext cx="2703443"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thực hiện phép tính gì?</a:t>
            </a:r>
          </a:p>
        </p:txBody>
      </p:sp>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gtEl>
                                        <p:attrNameLst>
                                          <p:attrName>ppt_y</p:attrName>
                                        </p:attrNameLst>
                                      </p:cBhvr>
                                      <p:tavLst>
                                        <p:tav tm="0">
                                          <p:val>
                                            <p:strVal val="#ppt_y"/>
                                          </p:val>
                                        </p:tav>
                                        <p:tav tm="100000">
                                          <p:val>
                                            <p:strVal val="#ppt_y"/>
                                          </p:val>
                                        </p:tav>
                                      </p:tavLst>
                                    </p:anim>
                                    <p:anim calcmode="lin" valueType="num">
                                      <p:cBhvr>
                                        <p:cTn id="3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gtEl>
                                      </p:cBhvr>
                                    </p:animEffect>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heel(1)">
                                      <p:cBhvr>
                                        <p:cTn id="86" dur="1250"/>
                                        <p:tgtEl>
                                          <p:spTgt spid="17"/>
                                        </p:tgtEl>
                                      </p:cBhvr>
                                    </p:animEffect>
                                  </p:childTnLst>
                                </p:cTn>
                              </p:par>
                              <p:par>
                                <p:cTn id="87" presetID="21" presetClass="entr" presetSubtype="1"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heel(1)">
                                      <p:cBhvr>
                                        <p:cTn id="8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P spid="37" grpId="0"/>
      <p:bldP spid="3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1020</TotalTime>
  <Words>1546</Words>
  <Application>Microsoft Macintosh PowerPoint</Application>
  <PresentationFormat>Widescreen</PresentationFormat>
  <Paragraphs>257</Paragraphs>
  <Slides>26</Slides>
  <Notes>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26</vt:i4>
      </vt:variant>
    </vt:vector>
  </HeadingPairs>
  <TitlesOfParts>
    <vt:vector size="44" baseType="lpstr">
      <vt:lpstr>经典趣体简</vt:lpstr>
      <vt:lpstr>#9Slide03 Encode SeEx Extrabold</vt:lpstr>
      <vt:lpstr>微软雅黑</vt:lpstr>
      <vt:lpstr>字魂95号-手刻宋</vt:lpstr>
      <vt:lpstr>#9Slide01 Tieu de ngan</vt:lpstr>
      <vt:lpstr>#9Slide01 Noi dung ngan</vt:lpstr>
      <vt:lpstr>宋体</vt:lpstr>
      <vt:lpstr>#9Slide07 Pattaya</vt:lpstr>
      <vt:lpstr>Calibri</vt:lpstr>
      <vt:lpstr>Wingdings</vt:lpstr>
      <vt:lpstr>#9Slide07 SVNNexa Rust Slab Bla</vt:lpstr>
      <vt:lpstr>UTM Showcard</vt:lpstr>
      <vt:lpstr>Arial</vt:lpstr>
      <vt:lpstr>#9Slide03 Aturdida</vt:lpstr>
      <vt:lpstr>iCiel La Chic Pro Outline</vt:lpstr>
      <vt:lpstr>#9Slide03 IcielNovecento sans E</vt:lpstr>
      <vt:lpstr>#9Slide03 Cabin SemiBold</vt:lpstr>
      <vt:lpstr>Office 主题</vt:lpstr>
      <vt:lpstr>TOÁN 5 - TUẦN 26</vt:lpstr>
      <vt:lpstr>PowerPoint Presentation</vt:lpstr>
      <vt:lpstr>PowerPoint Presentation</vt:lpstr>
      <vt:lpstr>PowerPoint Presentation</vt:lpstr>
      <vt:lpstr>PowerPoint Presentation</vt:lpstr>
      <vt:lpstr>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KẾT THÚC</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ADMIN</dc:creator>
  <dc:description>9Slide.vn</dc:description>
  <cp:lastModifiedBy>Microsoft Office User</cp:lastModifiedBy>
  <cp:revision>33</cp:revision>
  <dcterms:created xsi:type="dcterms:W3CDTF">2022-01-26T08:28:00Z</dcterms:created>
  <dcterms:modified xsi:type="dcterms:W3CDTF">2022-03-12T10:18:55Z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